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29.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0.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3.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34.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3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39.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1.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43.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44.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45.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46.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4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4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theme/theme49.xml" ContentType="application/vnd.openxmlformats-officedocument.theme+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50.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51.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52.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theme/theme53.xml" ContentType="application/vnd.openxmlformats-officedocument.theme+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54.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5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5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57.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theme/theme58.xml" ContentType="application/vnd.openxmlformats-officedocument.theme+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theme/theme59.xml" ContentType="application/vnd.openxmlformats-officedocument.theme+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0.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theme/theme61.xml" ContentType="application/vnd.openxmlformats-officedocument.theme+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theme/theme62.xml" ContentType="application/vnd.openxmlformats-officedocument.theme+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theme/theme63.xml" ContentType="application/vnd.openxmlformats-officedocument.theme+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theme/theme64.xml" ContentType="application/vnd.openxmlformats-officedocument.theme+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theme/theme65.xml" ContentType="application/vnd.openxmlformats-officedocument.theme+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theme/theme66.xml" ContentType="application/vnd.openxmlformats-officedocument.theme+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theme/theme67.xml" ContentType="application/vnd.openxmlformats-officedocument.theme+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theme/theme68.xml" ContentType="application/vnd.openxmlformats-officedocument.theme+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6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theme/theme70.xml" ContentType="application/vnd.openxmlformats-officedocument.theme+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theme/theme71.xml" ContentType="application/vnd.openxmlformats-officedocument.theme+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72.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theme/theme73.xml" ContentType="application/vnd.openxmlformats-officedocument.theme+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theme/theme74.xml" ContentType="application/vnd.openxmlformats-officedocument.theme+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theme/theme75.xml" ContentType="application/vnd.openxmlformats-officedocument.theme+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theme/theme76.xml" ContentType="application/vnd.openxmlformats-officedocument.theme+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theme/theme77.xml" ContentType="application/vnd.openxmlformats-officedocument.theme+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theme/theme78.xml" ContentType="application/vnd.openxmlformats-officedocument.theme+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79" r:id="rId5"/>
    <p:sldMasterId id="2147484284" r:id="rId6"/>
    <p:sldMasterId id="2147484298" r:id="rId7"/>
    <p:sldMasterId id="2147484312" r:id="rId8"/>
    <p:sldMasterId id="2147484326" r:id="rId9"/>
    <p:sldMasterId id="2147484340" r:id="rId10"/>
    <p:sldMasterId id="2147484354" r:id="rId11"/>
    <p:sldMasterId id="2147484368" r:id="rId12"/>
    <p:sldMasterId id="2147484666" r:id="rId13"/>
    <p:sldMasterId id="2147484680" r:id="rId14"/>
    <p:sldMasterId id="2147484694" r:id="rId15"/>
    <p:sldMasterId id="2147484906" r:id="rId16"/>
    <p:sldMasterId id="2147484920" r:id="rId17"/>
    <p:sldMasterId id="2147485162" r:id="rId18"/>
    <p:sldMasterId id="2147485176" r:id="rId19"/>
    <p:sldMasterId id="2147485190" r:id="rId20"/>
    <p:sldMasterId id="2147485204" r:id="rId21"/>
    <p:sldMasterId id="2147485218" r:id="rId22"/>
    <p:sldMasterId id="2147485232" r:id="rId23"/>
    <p:sldMasterId id="2147485246" r:id="rId24"/>
    <p:sldMasterId id="2147485260" r:id="rId25"/>
    <p:sldMasterId id="2147485274" r:id="rId26"/>
    <p:sldMasterId id="2147485288" r:id="rId27"/>
    <p:sldMasterId id="2147485302" r:id="rId28"/>
    <p:sldMasterId id="2147485316" r:id="rId29"/>
    <p:sldMasterId id="2147485330" r:id="rId30"/>
    <p:sldMasterId id="2147485344" r:id="rId31"/>
    <p:sldMasterId id="2147485358" r:id="rId32"/>
    <p:sldMasterId id="2147485372" r:id="rId33"/>
    <p:sldMasterId id="2147485386" r:id="rId34"/>
    <p:sldMasterId id="2147485400" r:id="rId35"/>
    <p:sldMasterId id="2147485414" r:id="rId36"/>
    <p:sldMasterId id="2147485428" r:id="rId37"/>
    <p:sldMasterId id="2147485442" r:id="rId38"/>
    <p:sldMasterId id="2147485456" r:id="rId39"/>
    <p:sldMasterId id="2147485470" r:id="rId40"/>
    <p:sldMasterId id="2147485484" r:id="rId41"/>
    <p:sldMasterId id="2147485498" r:id="rId42"/>
    <p:sldMasterId id="2147485512" r:id="rId43"/>
    <p:sldMasterId id="2147485526" r:id="rId44"/>
    <p:sldMasterId id="2147485540" r:id="rId45"/>
    <p:sldMasterId id="2147485554" r:id="rId46"/>
    <p:sldMasterId id="2147485568" r:id="rId47"/>
    <p:sldMasterId id="2147485582" r:id="rId48"/>
    <p:sldMasterId id="2147485596" r:id="rId49"/>
    <p:sldMasterId id="2147485610" r:id="rId50"/>
    <p:sldMasterId id="2147485624" r:id="rId51"/>
    <p:sldMasterId id="2147485638" r:id="rId52"/>
    <p:sldMasterId id="2147485652" r:id="rId53"/>
    <p:sldMasterId id="2147485666" r:id="rId54"/>
    <p:sldMasterId id="2147485680" r:id="rId55"/>
    <p:sldMasterId id="2147485694" r:id="rId56"/>
    <p:sldMasterId id="2147485708" r:id="rId57"/>
    <p:sldMasterId id="2147485722" r:id="rId58"/>
    <p:sldMasterId id="2147485736" r:id="rId59"/>
    <p:sldMasterId id="2147485750" r:id="rId60"/>
    <p:sldMasterId id="2147485764" r:id="rId61"/>
    <p:sldMasterId id="2147485778" r:id="rId62"/>
    <p:sldMasterId id="2147485792" r:id="rId63"/>
    <p:sldMasterId id="2147485806" r:id="rId64"/>
    <p:sldMasterId id="2147485820" r:id="rId65"/>
    <p:sldMasterId id="2147485834" r:id="rId66"/>
    <p:sldMasterId id="2147485848" r:id="rId67"/>
    <p:sldMasterId id="2147485862" r:id="rId68"/>
    <p:sldMasterId id="2147485876" r:id="rId69"/>
    <p:sldMasterId id="2147485890" r:id="rId70"/>
    <p:sldMasterId id="2147485904" r:id="rId71"/>
    <p:sldMasterId id="2147485918" r:id="rId72"/>
    <p:sldMasterId id="2147485932" r:id="rId73"/>
    <p:sldMasterId id="2147485946" r:id="rId74"/>
    <p:sldMasterId id="2147485960" r:id="rId75"/>
    <p:sldMasterId id="2147485974" r:id="rId76"/>
    <p:sldMasterId id="2147485988" r:id="rId77"/>
    <p:sldMasterId id="2147486002" r:id="rId78"/>
    <p:sldMasterId id="2147486016" r:id="rId79"/>
    <p:sldMasterId id="2147486030" r:id="rId80"/>
    <p:sldMasterId id="2147486044" r:id="rId81"/>
    <p:sldMasterId id="2147486058" r:id="rId82"/>
  </p:sldMasterIdLst>
  <p:notesMasterIdLst>
    <p:notesMasterId r:id="rId227"/>
  </p:notesMasterIdLst>
  <p:handoutMasterIdLst>
    <p:handoutMasterId r:id="rId228"/>
  </p:handoutMasterIdLst>
  <p:sldIdLst>
    <p:sldId id="1012" r:id="rId83"/>
    <p:sldId id="2083" r:id="rId84"/>
    <p:sldId id="2088" r:id="rId85"/>
    <p:sldId id="2204" r:id="rId86"/>
    <p:sldId id="2084" r:id="rId87"/>
    <p:sldId id="2203" r:id="rId88"/>
    <p:sldId id="2085" r:id="rId89"/>
    <p:sldId id="2089" r:id="rId90"/>
    <p:sldId id="2086" r:id="rId91"/>
    <p:sldId id="2257" r:id="rId92"/>
    <p:sldId id="2258" r:id="rId93"/>
    <p:sldId id="2259" r:id="rId94"/>
    <p:sldId id="2260" r:id="rId95"/>
    <p:sldId id="2261" r:id="rId96"/>
    <p:sldId id="2262" r:id="rId97"/>
    <p:sldId id="2263" r:id="rId98"/>
    <p:sldId id="2264" r:id="rId99"/>
    <p:sldId id="2265" r:id="rId100"/>
    <p:sldId id="2266" r:id="rId101"/>
    <p:sldId id="2267" r:id="rId102"/>
    <p:sldId id="2268" r:id="rId103"/>
    <p:sldId id="2269" r:id="rId104"/>
    <p:sldId id="2270" r:id="rId105"/>
    <p:sldId id="2271" r:id="rId106"/>
    <p:sldId id="2272" r:id="rId107"/>
    <p:sldId id="2273" r:id="rId108"/>
    <p:sldId id="2274" r:id="rId109"/>
    <p:sldId id="2275" r:id="rId110"/>
    <p:sldId id="2276" r:id="rId111"/>
    <p:sldId id="2277" r:id="rId112"/>
    <p:sldId id="2278" r:id="rId113"/>
    <p:sldId id="2279" r:id="rId114"/>
    <p:sldId id="2280" r:id="rId115"/>
    <p:sldId id="2281" r:id="rId116"/>
    <p:sldId id="2282" r:id="rId117"/>
    <p:sldId id="2283" r:id="rId118"/>
    <p:sldId id="2284" r:id="rId119"/>
    <p:sldId id="2285" r:id="rId120"/>
    <p:sldId id="2286" r:id="rId121"/>
    <p:sldId id="2287" r:id="rId122"/>
    <p:sldId id="2288" r:id="rId123"/>
    <p:sldId id="2289" r:id="rId124"/>
    <p:sldId id="2290" r:id="rId125"/>
    <p:sldId id="2291" r:id="rId126"/>
    <p:sldId id="2292" r:id="rId127"/>
    <p:sldId id="2293" r:id="rId128"/>
    <p:sldId id="2294" r:id="rId129"/>
    <p:sldId id="2295" r:id="rId130"/>
    <p:sldId id="2296" r:id="rId131"/>
    <p:sldId id="2297" r:id="rId132"/>
    <p:sldId id="2298" r:id="rId133"/>
    <p:sldId id="2299" r:id="rId134"/>
    <p:sldId id="2300" r:id="rId135"/>
    <p:sldId id="2301" r:id="rId136"/>
    <p:sldId id="2302" r:id="rId137"/>
    <p:sldId id="2303" r:id="rId138"/>
    <p:sldId id="2304" r:id="rId139"/>
    <p:sldId id="2305" r:id="rId140"/>
    <p:sldId id="2306" r:id="rId141"/>
    <p:sldId id="2307" r:id="rId142"/>
    <p:sldId id="2308" r:id="rId143"/>
    <p:sldId id="2309" r:id="rId144"/>
    <p:sldId id="2310" r:id="rId145"/>
    <p:sldId id="2311" r:id="rId146"/>
    <p:sldId id="2312" r:id="rId147"/>
    <p:sldId id="2313" r:id="rId148"/>
    <p:sldId id="2314" r:id="rId149"/>
    <p:sldId id="2315" r:id="rId150"/>
    <p:sldId id="2316" r:id="rId151"/>
    <p:sldId id="2317" r:id="rId152"/>
    <p:sldId id="2318" r:id="rId153"/>
    <p:sldId id="2319" r:id="rId154"/>
    <p:sldId id="2320" r:id="rId155"/>
    <p:sldId id="2321" r:id="rId156"/>
    <p:sldId id="2322" r:id="rId157"/>
    <p:sldId id="2323" r:id="rId158"/>
    <p:sldId id="2324" r:id="rId159"/>
    <p:sldId id="2325" r:id="rId160"/>
    <p:sldId id="2326" r:id="rId161"/>
    <p:sldId id="2329" r:id="rId162"/>
    <p:sldId id="2330" r:id="rId163"/>
    <p:sldId id="2331" r:id="rId164"/>
    <p:sldId id="2332" r:id="rId165"/>
    <p:sldId id="2333" r:id="rId166"/>
    <p:sldId id="2334" r:id="rId167"/>
    <p:sldId id="2335" r:id="rId168"/>
    <p:sldId id="2336" r:id="rId169"/>
    <p:sldId id="2337" r:id="rId170"/>
    <p:sldId id="2338" r:id="rId171"/>
    <p:sldId id="2339" r:id="rId172"/>
    <p:sldId id="2340" r:id="rId173"/>
    <p:sldId id="2341" r:id="rId174"/>
    <p:sldId id="2342" r:id="rId175"/>
    <p:sldId id="2343" r:id="rId176"/>
    <p:sldId id="2344" r:id="rId177"/>
    <p:sldId id="2345" r:id="rId178"/>
    <p:sldId id="2346" r:id="rId179"/>
    <p:sldId id="2090" r:id="rId180"/>
    <p:sldId id="2071" r:id="rId181"/>
    <p:sldId id="2072" r:id="rId182"/>
    <p:sldId id="2217" r:id="rId183"/>
    <p:sldId id="2073" r:id="rId184"/>
    <p:sldId id="2075" r:id="rId185"/>
    <p:sldId id="2206" r:id="rId186"/>
    <p:sldId id="2074" r:id="rId187"/>
    <p:sldId id="2076" r:id="rId188"/>
    <p:sldId id="2205" r:id="rId189"/>
    <p:sldId id="2254" r:id="rId190"/>
    <p:sldId id="2255" r:id="rId191"/>
    <p:sldId id="2256" r:id="rId192"/>
    <p:sldId id="2091" r:id="rId193"/>
    <p:sldId id="2078" r:id="rId194"/>
    <p:sldId id="2235" r:id="rId195"/>
    <p:sldId id="2207" r:id="rId196"/>
    <p:sldId id="2119" r:id="rId197"/>
    <p:sldId id="2093" r:id="rId198"/>
    <p:sldId id="2135" r:id="rId199"/>
    <p:sldId id="2136" r:id="rId200"/>
    <p:sldId id="2137" r:id="rId201"/>
    <p:sldId id="2138" r:id="rId202"/>
    <p:sldId id="2134" r:id="rId203"/>
    <p:sldId id="2184" r:id="rId204"/>
    <p:sldId id="2215" r:id="rId205"/>
    <p:sldId id="2198" r:id="rId206"/>
    <p:sldId id="2199" r:id="rId207"/>
    <p:sldId id="2200" r:id="rId208"/>
    <p:sldId id="2237" r:id="rId209"/>
    <p:sldId id="2196" r:id="rId210"/>
    <p:sldId id="2197" r:id="rId211"/>
    <p:sldId id="2239" r:id="rId212"/>
    <p:sldId id="2241" r:id="rId213"/>
    <p:sldId id="2242" r:id="rId214"/>
    <p:sldId id="2218" r:id="rId215"/>
    <p:sldId id="2219" r:id="rId216"/>
    <p:sldId id="2220" r:id="rId217"/>
    <p:sldId id="2221" r:id="rId218"/>
    <p:sldId id="2222" r:id="rId219"/>
    <p:sldId id="2223" r:id="rId220"/>
    <p:sldId id="2224" r:id="rId221"/>
    <p:sldId id="2225" r:id="rId222"/>
    <p:sldId id="2226" r:id="rId223"/>
    <p:sldId id="2227" r:id="rId224"/>
    <p:sldId id="2234" r:id="rId225"/>
    <p:sldId id="1025" r:id="rId22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athan Reid" initials="JAR" lastIdx="3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66CCFF"/>
    <a:srgbClr val="EAEAEA"/>
    <a:srgbClr val="969696"/>
    <a:srgbClr val="DDDDDD"/>
    <a:srgbClr val="C0C0C0"/>
    <a:srgbClr val="840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576" autoAdjust="0"/>
    <p:restoredTop sz="86627" autoAdjust="0"/>
  </p:normalViewPr>
  <p:slideViewPr>
    <p:cSldViewPr snapToGrid="0">
      <p:cViewPr>
        <p:scale>
          <a:sx n="80" d="100"/>
          <a:sy n="80" d="100"/>
        </p:scale>
        <p:origin x="-462" y="252"/>
      </p:cViewPr>
      <p:guideLst>
        <p:guide orient="horz" pos="2180"/>
        <p:guide pos="2996"/>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45966"/>
    </p:cViewPr>
  </p:sorterViewPr>
  <p:notesViewPr>
    <p:cSldViewPr snapToGrid="0">
      <p:cViewPr>
        <p:scale>
          <a:sx n="100" d="100"/>
          <a:sy n="100" d="100"/>
        </p:scale>
        <p:origin x="-864" y="1512"/>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35.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 Target="slides/slide2.xml"/><Relationship Id="rId138" Type="http://schemas.openxmlformats.org/officeDocument/2006/relationships/slide" Target="slides/slide56.xml"/><Relationship Id="rId159" Type="http://schemas.openxmlformats.org/officeDocument/2006/relationships/slide" Target="slides/slide77.xml"/><Relationship Id="rId170" Type="http://schemas.openxmlformats.org/officeDocument/2006/relationships/slide" Target="slides/slide88.xml"/><Relationship Id="rId191" Type="http://schemas.openxmlformats.org/officeDocument/2006/relationships/slide" Target="slides/slide109.xml"/><Relationship Id="rId205" Type="http://schemas.openxmlformats.org/officeDocument/2006/relationships/slide" Target="slides/slide123.xml"/><Relationship Id="rId226" Type="http://schemas.openxmlformats.org/officeDocument/2006/relationships/slide" Target="slides/slide144.xml"/><Relationship Id="rId107" Type="http://schemas.openxmlformats.org/officeDocument/2006/relationships/slide" Target="slides/slide25.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 Target="slides/slide46.xml"/><Relationship Id="rId149" Type="http://schemas.openxmlformats.org/officeDocument/2006/relationships/slide" Target="slides/slide67.xml"/><Relationship Id="rId5" Type="http://schemas.openxmlformats.org/officeDocument/2006/relationships/slideMaster" Target="slideMasters/slideMaster2.xml"/><Relationship Id="rId95" Type="http://schemas.openxmlformats.org/officeDocument/2006/relationships/slide" Target="slides/slide13.xml"/><Relationship Id="rId160" Type="http://schemas.openxmlformats.org/officeDocument/2006/relationships/slide" Target="slides/slide78.xml"/><Relationship Id="rId181" Type="http://schemas.openxmlformats.org/officeDocument/2006/relationships/slide" Target="slides/slide99.xml"/><Relationship Id="rId216" Type="http://schemas.openxmlformats.org/officeDocument/2006/relationships/slide" Target="slides/slide134.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64" Type="http://schemas.openxmlformats.org/officeDocument/2006/relationships/slideMaster" Target="slideMasters/slideMaster61.xml"/><Relationship Id="rId69" Type="http://schemas.openxmlformats.org/officeDocument/2006/relationships/slideMaster" Target="slideMasters/slideMaster66.xml"/><Relationship Id="rId113" Type="http://schemas.openxmlformats.org/officeDocument/2006/relationships/slide" Target="slides/slide31.xml"/><Relationship Id="rId118" Type="http://schemas.openxmlformats.org/officeDocument/2006/relationships/slide" Target="slides/slide36.xml"/><Relationship Id="rId134" Type="http://schemas.openxmlformats.org/officeDocument/2006/relationships/slide" Target="slides/slide52.xml"/><Relationship Id="rId139" Type="http://schemas.openxmlformats.org/officeDocument/2006/relationships/slide" Target="slides/slide57.xml"/><Relationship Id="rId80" Type="http://schemas.openxmlformats.org/officeDocument/2006/relationships/slideMaster" Target="slideMasters/slideMaster77.xml"/><Relationship Id="rId85" Type="http://schemas.openxmlformats.org/officeDocument/2006/relationships/slide" Target="slides/slide3.xml"/><Relationship Id="rId150" Type="http://schemas.openxmlformats.org/officeDocument/2006/relationships/slide" Target="slides/slide68.xml"/><Relationship Id="rId155" Type="http://schemas.openxmlformats.org/officeDocument/2006/relationships/slide" Target="slides/slide73.xml"/><Relationship Id="rId171" Type="http://schemas.openxmlformats.org/officeDocument/2006/relationships/slide" Target="slides/slide89.xml"/><Relationship Id="rId176" Type="http://schemas.openxmlformats.org/officeDocument/2006/relationships/slide" Target="slides/slide94.xml"/><Relationship Id="rId192" Type="http://schemas.openxmlformats.org/officeDocument/2006/relationships/slide" Target="slides/slide110.xml"/><Relationship Id="rId197" Type="http://schemas.openxmlformats.org/officeDocument/2006/relationships/slide" Target="slides/slide115.xml"/><Relationship Id="rId206" Type="http://schemas.openxmlformats.org/officeDocument/2006/relationships/slide" Target="slides/slide124.xml"/><Relationship Id="rId227" Type="http://schemas.openxmlformats.org/officeDocument/2006/relationships/notesMaster" Target="notesMasters/notesMaster1.xml"/><Relationship Id="rId201" Type="http://schemas.openxmlformats.org/officeDocument/2006/relationships/slide" Target="slides/slide119.xml"/><Relationship Id="rId222" Type="http://schemas.openxmlformats.org/officeDocument/2006/relationships/slide" Target="slides/slide140.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 Target="slides/slide21.xml"/><Relationship Id="rId108" Type="http://schemas.openxmlformats.org/officeDocument/2006/relationships/slide" Target="slides/slide26.xml"/><Relationship Id="rId124" Type="http://schemas.openxmlformats.org/officeDocument/2006/relationships/slide" Target="slides/slide42.xml"/><Relationship Id="rId129" Type="http://schemas.openxmlformats.org/officeDocument/2006/relationships/slide" Target="slides/slide47.xml"/><Relationship Id="rId54" Type="http://schemas.openxmlformats.org/officeDocument/2006/relationships/slideMaster" Target="slideMasters/slideMaster51.xml"/><Relationship Id="rId70" Type="http://schemas.openxmlformats.org/officeDocument/2006/relationships/slideMaster" Target="slideMasters/slideMaster67.xml"/><Relationship Id="rId75" Type="http://schemas.openxmlformats.org/officeDocument/2006/relationships/slideMaster" Target="slideMasters/slideMaster72.xml"/><Relationship Id="rId91" Type="http://schemas.openxmlformats.org/officeDocument/2006/relationships/slide" Target="slides/slide9.xml"/><Relationship Id="rId96" Type="http://schemas.openxmlformats.org/officeDocument/2006/relationships/slide" Target="slides/slide14.xml"/><Relationship Id="rId140" Type="http://schemas.openxmlformats.org/officeDocument/2006/relationships/slide" Target="slides/slide58.xml"/><Relationship Id="rId145" Type="http://schemas.openxmlformats.org/officeDocument/2006/relationships/slide" Target="slides/slide63.xml"/><Relationship Id="rId161" Type="http://schemas.openxmlformats.org/officeDocument/2006/relationships/slide" Target="slides/slide79.xml"/><Relationship Id="rId166" Type="http://schemas.openxmlformats.org/officeDocument/2006/relationships/slide" Target="slides/slide84.xml"/><Relationship Id="rId182" Type="http://schemas.openxmlformats.org/officeDocument/2006/relationships/slide" Target="slides/slide100.xml"/><Relationship Id="rId187" Type="http://schemas.openxmlformats.org/officeDocument/2006/relationships/slide" Target="slides/slide105.xml"/><Relationship Id="rId217" Type="http://schemas.openxmlformats.org/officeDocument/2006/relationships/slide" Target="slides/slide135.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130.xml"/><Relationship Id="rId233" Type="http://schemas.openxmlformats.org/officeDocument/2006/relationships/tableStyles" Target="tableStyles.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 Target="slides/slide32.xml"/><Relationship Id="rId119" Type="http://schemas.openxmlformats.org/officeDocument/2006/relationships/slide" Target="slides/slide37.xml"/><Relationship Id="rId44" Type="http://schemas.openxmlformats.org/officeDocument/2006/relationships/slideMaster" Target="slideMasters/slideMaster41.xml"/><Relationship Id="rId60" Type="http://schemas.openxmlformats.org/officeDocument/2006/relationships/slideMaster" Target="slideMasters/slideMaster57.xml"/><Relationship Id="rId65" Type="http://schemas.openxmlformats.org/officeDocument/2006/relationships/slideMaster" Target="slideMasters/slideMaster62.xml"/><Relationship Id="rId81" Type="http://schemas.openxmlformats.org/officeDocument/2006/relationships/slideMaster" Target="slideMasters/slideMaster78.xml"/><Relationship Id="rId86" Type="http://schemas.openxmlformats.org/officeDocument/2006/relationships/slide" Target="slides/slide4.xml"/><Relationship Id="rId130" Type="http://schemas.openxmlformats.org/officeDocument/2006/relationships/slide" Target="slides/slide48.xml"/><Relationship Id="rId135" Type="http://schemas.openxmlformats.org/officeDocument/2006/relationships/slide" Target="slides/slide53.xml"/><Relationship Id="rId151" Type="http://schemas.openxmlformats.org/officeDocument/2006/relationships/slide" Target="slides/slide69.xml"/><Relationship Id="rId156" Type="http://schemas.openxmlformats.org/officeDocument/2006/relationships/slide" Target="slides/slide74.xml"/><Relationship Id="rId177" Type="http://schemas.openxmlformats.org/officeDocument/2006/relationships/slide" Target="slides/slide95.xml"/><Relationship Id="rId198" Type="http://schemas.openxmlformats.org/officeDocument/2006/relationships/slide" Target="slides/slide116.xml"/><Relationship Id="rId172" Type="http://schemas.openxmlformats.org/officeDocument/2006/relationships/slide" Target="slides/slide90.xml"/><Relationship Id="rId193" Type="http://schemas.openxmlformats.org/officeDocument/2006/relationships/slide" Target="slides/slide111.xml"/><Relationship Id="rId202" Type="http://schemas.openxmlformats.org/officeDocument/2006/relationships/slide" Target="slides/slide120.xml"/><Relationship Id="rId207" Type="http://schemas.openxmlformats.org/officeDocument/2006/relationships/slide" Target="slides/slide125.xml"/><Relationship Id="rId223" Type="http://schemas.openxmlformats.org/officeDocument/2006/relationships/slide" Target="slides/slide141.xml"/><Relationship Id="rId228" Type="http://schemas.openxmlformats.org/officeDocument/2006/relationships/handoutMaster" Target="handoutMasters/handoutMaster1.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slide" Target="slides/slide27.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 Target="slides/slide15.xml"/><Relationship Id="rId104" Type="http://schemas.openxmlformats.org/officeDocument/2006/relationships/slide" Target="slides/slide22.xml"/><Relationship Id="rId120" Type="http://schemas.openxmlformats.org/officeDocument/2006/relationships/slide" Target="slides/slide38.xml"/><Relationship Id="rId125" Type="http://schemas.openxmlformats.org/officeDocument/2006/relationships/slide" Target="slides/slide43.xml"/><Relationship Id="rId141" Type="http://schemas.openxmlformats.org/officeDocument/2006/relationships/slide" Target="slides/slide59.xml"/><Relationship Id="rId146" Type="http://schemas.openxmlformats.org/officeDocument/2006/relationships/slide" Target="slides/slide64.xml"/><Relationship Id="rId167" Type="http://schemas.openxmlformats.org/officeDocument/2006/relationships/slide" Target="slides/slide85.xml"/><Relationship Id="rId188" Type="http://schemas.openxmlformats.org/officeDocument/2006/relationships/slide" Target="slides/slide106.xml"/><Relationship Id="rId7" Type="http://schemas.openxmlformats.org/officeDocument/2006/relationships/slideMaster" Target="slideMasters/slideMaster4.xml"/><Relationship Id="rId71" Type="http://schemas.openxmlformats.org/officeDocument/2006/relationships/slideMaster" Target="slideMasters/slideMaster68.xml"/><Relationship Id="rId92" Type="http://schemas.openxmlformats.org/officeDocument/2006/relationships/slide" Target="slides/slide10.xml"/><Relationship Id="rId162" Type="http://schemas.openxmlformats.org/officeDocument/2006/relationships/slide" Target="slides/slide80.xml"/><Relationship Id="rId183" Type="http://schemas.openxmlformats.org/officeDocument/2006/relationships/slide" Target="slides/slide101.xml"/><Relationship Id="rId213" Type="http://schemas.openxmlformats.org/officeDocument/2006/relationships/slide" Target="slides/slide131.xml"/><Relationship Id="rId218" Type="http://schemas.openxmlformats.org/officeDocument/2006/relationships/slide" Target="slides/slide136.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 Target="slides/slide5.xml"/><Relationship Id="rId110" Type="http://schemas.openxmlformats.org/officeDocument/2006/relationships/slide" Target="slides/slide28.xml"/><Relationship Id="rId115" Type="http://schemas.openxmlformats.org/officeDocument/2006/relationships/slide" Target="slides/slide33.xml"/><Relationship Id="rId131" Type="http://schemas.openxmlformats.org/officeDocument/2006/relationships/slide" Target="slides/slide49.xml"/><Relationship Id="rId136" Type="http://schemas.openxmlformats.org/officeDocument/2006/relationships/slide" Target="slides/slide54.xml"/><Relationship Id="rId157" Type="http://schemas.openxmlformats.org/officeDocument/2006/relationships/slide" Target="slides/slide75.xml"/><Relationship Id="rId178" Type="http://schemas.openxmlformats.org/officeDocument/2006/relationships/slide" Target="slides/slide96.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52" Type="http://schemas.openxmlformats.org/officeDocument/2006/relationships/slide" Target="slides/slide70.xml"/><Relationship Id="rId173" Type="http://schemas.openxmlformats.org/officeDocument/2006/relationships/slide" Target="slides/slide91.xml"/><Relationship Id="rId194" Type="http://schemas.openxmlformats.org/officeDocument/2006/relationships/slide" Target="slides/slide112.xml"/><Relationship Id="rId199" Type="http://schemas.openxmlformats.org/officeDocument/2006/relationships/slide" Target="slides/slide117.xml"/><Relationship Id="rId203" Type="http://schemas.openxmlformats.org/officeDocument/2006/relationships/slide" Target="slides/slide121.xml"/><Relationship Id="rId208" Type="http://schemas.openxmlformats.org/officeDocument/2006/relationships/slide" Target="slides/slide126.xml"/><Relationship Id="rId229" Type="http://schemas.openxmlformats.org/officeDocument/2006/relationships/commentAuthors" Target="commentAuthors.xml"/><Relationship Id="rId19" Type="http://schemas.openxmlformats.org/officeDocument/2006/relationships/slideMaster" Target="slideMasters/slideMaster16.xml"/><Relationship Id="rId224" Type="http://schemas.openxmlformats.org/officeDocument/2006/relationships/slide" Target="slides/slide142.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 Target="slides/slide18.xml"/><Relationship Id="rId105" Type="http://schemas.openxmlformats.org/officeDocument/2006/relationships/slide" Target="slides/slide23.xml"/><Relationship Id="rId126" Type="http://schemas.openxmlformats.org/officeDocument/2006/relationships/slide" Target="slides/slide44.xml"/><Relationship Id="rId147" Type="http://schemas.openxmlformats.org/officeDocument/2006/relationships/slide" Target="slides/slide65.xml"/><Relationship Id="rId168" Type="http://schemas.openxmlformats.org/officeDocument/2006/relationships/slide" Target="slides/slide86.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 Target="slides/slide11.xml"/><Relationship Id="rId98" Type="http://schemas.openxmlformats.org/officeDocument/2006/relationships/slide" Target="slides/slide16.xml"/><Relationship Id="rId121" Type="http://schemas.openxmlformats.org/officeDocument/2006/relationships/slide" Target="slides/slide39.xml"/><Relationship Id="rId142" Type="http://schemas.openxmlformats.org/officeDocument/2006/relationships/slide" Target="slides/slide60.xml"/><Relationship Id="rId163" Type="http://schemas.openxmlformats.org/officeDocument/2006/relationships/slide" Target="slides/slide81.xml"/><Relationship Id="rId184" Type="http://schemas.openxmlformats.org/officeDocument/2006/relationships/slide" Target="slides/slide102.xml"/><Relationship Id="rId189" Type="http://schemas.openxmlformats.org/officeDocument/2006/relationships/slide" Target="slides/slide107.xml"/><Relationship Id="rId219" Type="http://schemas.openxmlformats.org/officeDocument/2006/relationships/slide" Target="slides/slide137.xml"/><Relationship Id="rId3" Type="http://schemas.openxmlformats.org/officeDocument/2006/relationships/customXml" Target="../customXml/item3.xml"/><Relationship Id="rId214" Type="http://schemas.openxmlformats.org/officeDocument/2006/relationships/slide" Target="slides/slide132.xml"/><Relationship Id="rId230" Type="http://schemas.openxmlformats.org/officeDocument/2006/relationships/presProps" Target="presProps.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 Target="slides/slide34.xml"/><Relationship Id="rId137" Type="http://schemas.openxmlformats.org/officeDocument/2006/relationships/slide" Target="slides/slide55.xml"/><Relationship Id="rId158" Type="http://schemas.openxmlformats.org/officeDocument/2006/relationships/slide" Target="slides/slide76.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 Target="slides/slide1.xml"/><Relationship Id="rId88" Type="http://schemas.openxmlformats.org/officeDocument/2006/relationships/slide" Target="slides/slide6.xml"/><Relationship Id="rId111" Type="http://schemas.openxmlformats.org/officeDocument/2006/relationships/slide" Target="slides/slide29.xml"/><Relationship Id="rId132" Type="http://schemas.openxmlformats.org/officeDocument/2006/relationships/slide" Target="slides/slide50.xml"/><Relationship Id="rId153" Type="http://schemas.openxmlformats.org/officeDocument/2006/relationships/slide" Target="slides/slide71.xml"/><Relationship Id="rId174" Type="http://schemas.openxmlformats.org/officeDocument/2006/relationships/slide" Target="slides/slide92.xml"/><Relationship Id="rId179" Type="http://schemas.openxmlformats.org/officeDocument/2006/relationships/slide" Target="slides/slide97.xml"/><Relationship Id="rId195" Type="http://schemas.openxmlformats.org/officeDocument/2006/relationships/slide" Target="slides/slide113.xml"/><Relationship Id="rId209" Type="http://schemas.openxmlformats.org/officeDocument/2006/relationships/slide" Target="slides/slide127.xml"/><Relationship Id="rId190" Type="http://schemas.openxmlformats.org/officeDocument/2006/relationships/slide" Target="slides/slide108.xml"/><Relationship Id="rId204" Type="http://schemas.openxmlformats.org/officeDocument/2006/relationships/slide" Target="slides/slide122.xml"/><Relationship Id="rId220" Type="http://schemas.openxmlformats.org/officeDocument/2006/relationships/slide" Target="slides/slide138.xml"/><Relationship Id="rId225" Type="http://schemas.openxmlformats.org/officeDocument/2006/relationships/slide" Target="slides/slide143.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 Target="slides/slide24.xml"/><Relationship Id="rId12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 Target="slides/slide12.xml"/><Relationship Id="rId99" Type="http://schemas.openxmlformats.org/officeDocument/2006/relationships/slide" Target="slides/slide17.xml"/><Relationship Id="rId101" Type="http://schemas.openxmlformats.org/officeDocument/2006/relationships/slide" Target="slides/slide19.xml"/><Relationship Id="rId122" Type="http://schemas.openxmlformats.org/officeDocument/2006/relationships/slide" Target="slides/slide40.xml"/><Relationship Id="rId143" Type="http://schemas.openxmlformats.org/officeDocument/2006/relationships/slide" Target="slides/slide61.xml"/><Relationship Id="rId148" Type="http://schemas.openxmlformats.org/officeDocument/2006/relationships/slide" Target="slides/slide66.xml"/><Relationship Id="rId164" Type="http://schemas.openxmlformats.org/officeDocument/2006/relationships/slide" Target="slides/slide82.xml"/><Relationship Id="rId169" Type="http://schemas.openxmlformats.org/officeDocument/2006/relationships/slide" Target="slides/slide87.xml"/><Relationship Id="rId185" Type="http://schemas.openxmlformats.org/officeDocument/2006/relationships/slide" Target="slides/slide10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98.xml"/><Relationship Id="rId210" Type="http://schemas.openxmlformats.org/officeDocument/2006/relationships/slide" Target="slides/slide128.xml"/><Relationship Id="rId215" Type="http://schemas.openxmlformats.org/officeDocument/2006/relationships/slide" Target="slides/slide133.xml"/><Relationship Id="rId26" Type="http://schemas.openxmlformats.org/officeDocument/2006/relationships/slideMaster" Target="slideMasters/slideMaster23.xml"/><Relationship Id="rId231" Type="http://schemas.openxmlformats.org/officeDocument/2006/relationships/viewProps" Target="viewProps.xml"/><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 Target="slides/slide7.xml"/><Relationship Id="rId112" Type="http://schemas.openxmlformats.org/officeDocument/2006/relationships/slide" Target="slides/slide30.xml"/><Relationship Id="rId133" Type="http://schemas.openxmlformats.org/officeDocument/2006/relationships/slide" Target="slides/slide51.xml"/><Relationship Id="rId154" Type="http://schemas.openxmlformats.org/officeDocument/2006/relationships/slide" Target="slides/slide72.xml"/><Relationship Id="rId175" Type="http://schemas.openxmlformats.org/officeDocument/2006/relationships/slide" Target="slides/slide93.xml"/><Relationship Id="rId196" Type="http://schemas.openxmlformats.org/officeDocument/2006/relationships/slide" Target="slides/slide114.xml"/><Relationship Id="rId200" Type="http://schemas.openxmlformats.org/officeDocument/2006/relationships/slide" Target="slides/slide118.xml"/><Relationship Id="rId16" Type="http://schemas.openxmlformats.org/officeDocument/2006/relationships/slideMaster" Target="slideMasters/slideMaster13.xml"/><Relationship Id="rId221" Type="http://schemas.openxmlformats.org/officeDocument/2006/relationships/slide" Target="slides/slide139.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 Target="slides/slide20.xml"/><Relationship Id="rId123" Type="http://schemas.openxmlformats.org/officeDocument/2006/relationships/slide" Target="slides/slide41.xml"/><Relationship Id="rId144" Type="http://schemas.openxmlformats.org/officeDocument/2006/relationships/slide" Target="slides/slide62.xml"/><Relationship Id="rId90" Type="http://schemas.openxmlformats.org/officeDocument/2006/relationships/slide" Target="slides/slide8.xml"/><Relationship Id="rId165" Type="http://schemas.openxmlformats.org/officeDocument/2006/relationships/slide" Target="slides/slide83.xml"/><Relationship Id="rId186" Type="http://schemas.openxmlformats.org/officeDocument/2006/relationships/slide" Target="slides/slide104.xml"/><Relationship Id="rId211" Type="http://schemas.openxmlformats.org/officeDocument/2006/relationships/slide" Target="slides/slide129.xml"/><Relationship Id="rId23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E5B4D-7E3A-4FAB-A028-625F4423F8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CD71351-B9D7-4A49-A526-9B72AC9EFBAE}">
      <dgm:prSet phldrT="[Text]" custT="1"/>
      <dgm:spPr>
        <a:solidFill>
          <a:srgbClr val="CC0000"/>
        </a:solidFill>
      </dgm:spPr>
      <dgm:t>
        <a:bodyPr/>
        <a:lstStyle/>
        <a:p>
          <a:r>
            <a:rPr lang="en-US" sz="1200" b="1" dirty="0" smtClean="0">
              <a:solidFill>
                <a:schemeClr val="bg1"/>
              </a:solidFill>
            </a:rPr>
            <a:t>Record Collection</a:t>
          </a:r>
          <a:endParaRPr lang="en-US" sz="1200" b="1" dirty="0">
            <a:solidFill>
              <a:schemeClr val="bg1"/>
            </a:solidFill>
          </a:endParaRPr>
        </a:p>
      </dgm:t>
    </dgm:pt>
    <dgm:pt modelId="{08589ABE-3311-4E6D-958F-E4C6C63A6104}" type="parTrans" cxnId="{AFCBD01A-AD90-465A-B851-C638312E3735}">
      <dgm:prSet/>
      <dgm:spPr/>
      <dgm:t>
        <a:bodyPr/>
        <a:lstStyle/>
        <a:p>
          <a:endParaRPr lang="en-US" sz="1100">
            <a:solidFill>
              <a:schemeClr val="tx1"/>
            </a:solidFill>
          </a:endParaRPr>
        </a:p>
      </dgm:t>
    </dgm:pt>
    <dgm:pt modelId="{909997AB-F962-4837-8A31-EF5028148320}" type="sibTrans" cxnId="{AFCBD01A-AD90-465A-B851-C638312E3735}">
      <dgm:prSet custT="1"/>
      <dgm:spPr>
        <a:solidFill>
          <a:schemeClr val="accent6">
            <a:lumMod val="75000"/>
          </a:schemeClr>
        </a:solidFill>
      </dgm:spPr>
      <dgm:t>
        <a:bodyPr/>
        <a:lstStyle/>
        <a:p>
          <a:endParaRPr lang="en-US" sz="1200" b="1" dirty="0">
            <a:solidFill>
              <a:schemeClr val="tx1"/>
            </a:solidFill>
          </a:endParaRPr>
        </a:p>
      </dgm:t>
    </dgm:pt>
    <dgm:pt modelId="{A50B2481-F773-4239-847E-B621FFBC5B2A}">
      <dgm:prSet phldrT="[Text]" custT="1"/>
      <dgm:spPr>
        <a:solidFill>
          <a:srgbClr val="CC0000"/>
        </a:solidFill>
      </dgm:spPr>
      <dgm:t>
        <a:bodyPr/>
        <a:lstStyle/>
        <a:p>
          <a:r>
            <a:rPr lang="en-US" sz="1200" b="1" dirty="0" smtClean="0">
              <a:solidFill>
                <a:schemeClr val="bg1"/>
              </a:solidFill>
            </a:rPr>
            <a:t>Disputes/</a:t>
          </a:r>
        </a:p>
        <a:p>
          <a:r>
            <a:rPr lang="en-US" sz="1200" b="1" dirty="0" smtClean="0">
              <a:solidFill>
                <a:schemeClr val="bg1"/>
              </a:solidFill>
            </a:rPr>
            <a:t>Chargebacks</a:t>
          </a:r>
          <a:endParaRPr lang="en-US" sz="1200" b="1" dirty="0">
            <a:solidFill>
              <a:schemeClr val="bg1"/>
            </a:solidFill>
          </a:endParaRPr>
        </a:p>
      </dgm:t>
    </dgm:pt>
    <dgm:pt modelId="{CB2DBB1E-C080-4AC5-BC64-2AF8BE798F2B}" type="parTrans" cxnId="{C570FFA0-81E3-4C8E-9906-7A062F498FC5}">
      <dgm:prSet/>
      <dgm:spPr/>
      <dgm:t>
        <a:bodyPr/>
        <a:lstStyle/>
        <a:p>
          <a:endParaRPr lang="en-US" sz="1100">
            <a:solidFill>
              <a:schemeClr val="tx1"/>
            </a:solidFill>
          </a:endParaRPr>
        </a:p>
      </dgm:t>
    </dgm:pt>
    <dgm:pt modelId="{0D48D65A-F2E4-470D-91C9-82218098884F}" type="sibTrans" cxnId="{C570FFA0-81E3-4C8E-9906-7A062F498FC5}">
      <dgm:prSet custT="1"/>
      <dgm:spPr>
        <a:solidFill>
          <a:schemeClr val="accent6">
            <a:lumMod val="75000"/>
          </a:schemeClr>
        </a:solidFill>
      </dgm:spPr>
      <dgm:t>
        <a:bodyPr/>
        <a:lstStyle/>
        <a:p>
          <a:endParaRPr lang="en-US" sz="1200" b="1" dirty="0">
            <a:solidFill>
              <a:schemeClr val="tx1"/>
            </a:solidFill>
          </a:endParaRPr>
        </a:p>
      </dgm:t>
    </dgm:pt>
    <dgm:pt modelId="{C8BCED39-707B-48EE-B41A-9110469CF8B8}">
      <dgm:prSet phldrT="[Text]" custT="1"/>
      <dgm:spPr>
        <a:solidFill>
          <a:srgbClr val="CC0000"/>
        </a:solidFill>
      </dgm:spPr>
      <dgm:t>
        <a:bodyPr/>
        <a:lstStyle/>
        <a:p>
          <a:r>
            <a:rPr lang="en-US" sz="1200" b="1" dirty="0" smtClean="0">
              <a:solidFill>
                <a:schemeClr val="bg1"/>
              </a:solidFill>
            </a:rPr>
            <a:t>Process Write off/ Adjustment</a:t>
          </a:r>
          <a:endParaRPr lang="en-US" sz="1200" b="1" dirty="0">
            <a:solidFill>
              <a:schemeClr val="bg1"/>
            </a:solidFill>
          </a:endParaRPr>
        </a:p>
      </dgm:t>
    </dgm:pt>
    <dgm:pt modelId="{B72A028E-807B-48D6-828B-B1CAE1152ABF}" type="parTrans" cxnId="{85430E31-B723-4762-B2DA-B01DFC051FF9}">
      <dgm:prSet/>
      <dgm:spPr/>
      <dgm:t>
        <a:bodyPr/>
        <a:lstStyle/>
        <a:p>
          <a:endParaRPr lang="en-US" sz="1100">
            <a:solidFill>
              <a:schemeClr val="tx1"/>
            </a:solidFill>
          </a:endParaRPr>
        </a:p>
      </dgm:t>
    </dgm:pt>
    <dgm:pt modelId="{FE21044D-1C57-41E2-BD3E-4F35057A850D}" type="sibTrans" cxnId="{85430E31-B723-4762-B2DA-B01DFC051FF9}">
      <dgm:prSet custT="1"/>
      <dgm:spPr/>
      <dgm:t>
        <a:bodyPr/>
        <a:lstStyle/>
        <a:p>
          <a:endParaRPr lang="en-US" sz="1200" b="1" dirty="0">
            <a:solidFill>
              <a:schemeClr val="tx1"/>
            </a:solidFill>
          </a:endParaRPr>
        </a:p>
      </dgm:t>
    </dgm:pt>
    <dgm:pt modelId="{077390B3-1B0D-46F4-8253-2B6B00A94C44}">
      <dgm:prSet custT="1"/>
      <dgm:spPr>
        <a:solidFill>
          <a:srgbClr val="CC0000"/>
        </a:solidFill>
      </dgm:spPr>
      <dgm:t>
        <a:bodyPr/>
        <a:lstStyle/>
        <a:p>
          <a:r>
            <a:rPr lang="en-US" sz="1200" b="1" dirty="0" smtClean="0">
              <a:solidFill>
                <a:schemeClr val="bg1"/>
              </a:solidFill>
            </a:rPr>
            <a:t>Generate Receivable and Earned Revenue</a:t>
          </a:r>
          <a:endParaRPr lang="en-US" sz="1200" b="1" dirty="0">
            <a:solidFill>
              <a:schemeClr val="bg1"/>
            </a:solidFill>
          </a:endParaRPr>
        </a:p>
      </dgm:t>
    </dgm:pt>
    <dgm:pt modelId="{F2AD37E5-747E-4429-9250-5E99EF066C13}" type="parTrans" cxnId="{6FDB3509-2578-48CD-863F-B6F21DB6FCDD}">
      <dgm:prSet/>
      <dgm:spPr/>
      <dgm:t>
        <a:bodyPr/>
        <a:lstStyle/>
        <a:p>
          <a:endParaRPr lang="en-US" sz="1100">
            <a:solidFill>
              <a:schemeClr val="tx1"/>
            </a:solidFill>
          </a:endParaRPr>
        </a:p>
      </dgm:t>
    </dgm:pt>
    <dgm:pt modelId="{ECB4FB69-F7A7-43E9-84D7-A3F97D8E37D6}" type="sibTrans" cxnId="{6FDB3509-2578-48CD-863F-B6F21DB6FCDD}">
      <dgm:prSet custT="1"/>
      <dgm:spPr>
        <a:solidFill>
          <a:schemeClr val="accent6">
            <a:lumMod val="75000"/>
          </a:schemeClr>
        </a:solidFill>
      </dgm:spPr>
      <dgm:t>
        <a:bodyPr/>
        <a:lstStyle/>
        <a:p>
          <a:endParaRPr lang="en-US" sz="1200" b="1" dirty="0">
            <a:solidFill>
              <a:schemeClr val="tx1"/>
            </a:solidFill>
          </a:endParaRPr>
        </a:p>
      </dgm:t>
    </dgm:pt>
    <dgm:pt modelId="{013C0335-6FC1-4F2A-AA8B-6FEF3F347830}">
      <dgm:prSet custT="1"/>
      <dgm:spPr>
        <a:solidFill>
          <a:srgbClr val="CC0000"/>
        </a:solidFill>
      </dgm:spPr>
      <dgm:t>
        <a:bodyPr/>
        <a:lstStyle/>
        <a:p>
          <a:r>
            <a:rPr lang="en-US" sz="1200" b="1" dirty="0" smtClean="0">
              <a:solidFill>
                <a:schemeClr val="bg1"/>
              </a:solidFill>
            </a:rPr>
            <a:t>Send Bill to Customer</a:t>
          </a:r>
          <a:endParaRPr lang="en-US" sz="1200" b="1" dirty="0">
            <a:solidFill>
              <a:schemeClr val="bg1"/>
            </a:solidFill>
          </a:endParaRPr>
        </a:p>
      </dgm:t>
    </dgm:pt>
    <dgm:pt modelId="{9F710AE7-A534-4505-B199-DC05D21DC368}" type="parTrans" cxnId="{2B83408A-9A16-489B-B224-539DCCAF5CD7}">
      <dgm:prSet/>
      <dgm:spPr/>
      <dgm:t>
        <a:bodyPr/>
        <a:lstStyle/>
        <a:p>
          <a:endParaRPr lang="en-US" sz="1100">
            <a:solidFill>
              <a:schemeClr val="tx1"/>
            </a:solidFill>
          </a:endParaRPr>
        </a:p>
      </dgm:t>
    </dgm:pt>
    <dgm:pt modelId="{25DB348A-EE2F-48AC-BA93-AA934A8D0B79}" type="sibTrans" cxnId="{2B83408A-9A16-489B-B224-539DCCAF5CD7}">
      <dgm:prSet custT="1"/>
      <dgm:spPr>
        <a:solidFill>
          <a:schemeClr val="accent6">
            <a:lumMod val="75000"/>
          </a:schemeClr>
        </a:solidFill>
      </dgm:spPr>
      <dgm:t>
        <a:bodyPr/>
        <a:lstStyle/>
        <a:p>
          <a:endParaRPr lang="en-US" sz="1200" b="1" dirty="0">
            <a:solidFill>
              <a:schemeClr val="tx1"/>
            </a:solidFill>
          </a:endParaRPr>
        </a:p>
      </dgm:t>
    </dgm:pt>
    <dgm:pt modelId="{E993EAE6-6F2F-4217-BD28-EC9C530A85D7}">
      <dgm:prSet custT="1"/>
      <dgm:spPr>
        <a:solidFill>
          <a:srgbClr val="CC0000"/>
        </a:solidFill>
      </dgm:spPr>
      <dgm:t>
        <a:bodyPr/>
        <a:lstStyle/>
        <a:p>
          <a:r>
            <a:rPr lang="en-US" sz="1200" b="1" dirty="0" smtClean="0">
              <a:solidFill>
                <a:schemeClr val="bg1"/>
              </a:solidFill>
            </a:rPr>
            <a:t>Track Receivable &amp; Record Overdue Charges</a:t>
          </a:r>
          <a:endParaRPr lang="en-US" sz="1200" b="1" dirty="0">
            <a:solidFill>
              <a:schemeClr val="bg1"/>
            </a:solidFill>
          </a:endParaRPr>
        </a:p>
      </dgm:t>
    </dgm:pt>
    <dgm:pt modelId="{D423F58B-C57B-4742-ACCA-E6E8BE51649F}" type="parTrans" cxnId="{02343DD6-BAA1-47FE-AE24-A43EBF0D6DF1}">
      <dgm:prSet/>
      <dgm:spPr/>
      <dgm:t>
        <a:bodyPr/>
        <a:lstStyle/>
        <a:p>
          <a:endParaRPr lang="en-US"/>
        </a:p>
      </dgm:t>
    </dgm:pt>
    <dgm:pt modelId="{4191EF92-6E5C-4547-BD6A-C113CC0ED285}" type="sibTrans" cxnId="{02343DD6-BAA1-47FE-AE24-A43EBF0D6DF1}">
      <dgm:prSet/>
      <dgm:spPr>
        <a:solidFill>
          <a:schemeClr val="accent6">
            <a:lumMod val="75000"/>
          </a:schemeClr>
        </a:solidFill>
      </dgm:spPr>
      <dgm:t>
        <a:bodyPr/>
        <a:lstStyle/>
        <a:p>
          <a:endParaRPr lang="en-US" dirty="0"/>
        </a:p>
      </dgm:t>
    </dgm:pt>
    <dgm:pt modelId="{8DA3C06F-B925-4D57-A046-47902D6248D2}">
      <dgm:prSet custT="1"/>
      <dgm:spPr>
        <a:solidFill>
          <a:srgbClr val="CC0000"/>
        </a:solidFill>
      </dgm:spPr>
      <dgm:t>
        <a:bodyPr/>
        <a:lstStyle/>
        <a:p>
          <a:r>
            <a:rPr lang="en-US" sz="1200" b="1" dirty="0" smtClean="0">
              <a:solidFill>
                <a:schemeClr val="bg1"/>
              </a:solidFill>
            </a:rPr>
            <a:t>Establish Detail Billing Records or Agreement in Pegasys</a:t>
          </a:r>
          <a:endParaRPr lang="en-US" sz="1200" b="1" dirty="0">
            <a:solidFill>
              <a:schemeClr val="bg1"/>
            </a:solidFill>
          </a:endParaRPr>
        </a:p>
      </dgm:t>
    </dgm:pt>
    <dgm:pt modelId="{50F0A2DC-DA2E-4A94-8C7A-A82F43908E92}" type="sibTrans" cxnId="{0E2A4123-9B66-4BD6-B36A-634347710A19}">
      <dgm:prSet custT="1"/>
      <dgm:spPr>
        <a:solidFill>
          <a:schemeClr val="accent6">
            <a:lumMod val="75000"/>
          </a:schemeClr>
        </a:solidFill>
      </dgm:spPr>
      <dgm:t>
        <a:bodyPr/>
        <a:lstStyle/>
        <a:p>
          <a:endParaRPr lang="en-US" sz="1200" b="1" dirty="0">
            <a:solidFill>
              <a:schemeClr val="tx1"/>
            </a:solidFill>
          </a:endParaRPr>
        </a:p>
      </dgm:t>
    </dgm:pt>
    <dgm:pt modelId="{B7BAF0E7-69D4-4A8A-A506-C712DC667273}" type="parTrans" cxnId="{0E2A4123-9B66-4BD6-B36A-634347710A19}">
      <dgm:prSet/>
      <dgm:spPr/>
      <dgm:t>
        <a:bodyPr/>
        <a:lstStyle/>
        <a:p>
          <a:endParaRPr lang="en-US" sz="1100">
            <a:solidFill>
              <a:schemeClr val="tx1"/>
            </a:solidFill>
          </a:endParaRPr>
        </a:p>
      </dgm:t>
    </dgm:pt>
    <dgm:pt modelId="{8F492B94-8558-438C-95F4-869674C906A1}" type="pres">
      <dgm:prSet presAssocID="{6C3E5B4D-7E3A-4FAB-A028-625F4423F857}" presName="cycle" presStyleCnt="0">
        <dgm:presLayoutVars>
          <dgm:dir/>
          <dgm:resizeHandles val="exact"/>
        </dgm:presLayoutVars>
      </dgm:prSet>
      <dgm:spPr/>
      <dgm:t>
        <a:bodyPr/>
        <a:lstStyle/>
        <a:p>
          <a:endParaRPr lang="en-US"/>
        </a:p>
      </dgm:t>
    </dgm:pt>
    <dgm:pt modelId="{9B3006EE-005E-49EA-A31D-152D9D4158F0}" type="pres">
      <dgm:prSet presAssocID="{8DA3C06F-B925-4D57-A046-47902D6248D2}" presName="node" presStyleLbl="node1" presStyleIdx="0" presStyleCnt="7" custScaleX="124488">
        <dgm:presLayoutVars>
          <dgm:bulletEnabled val="1"/>
        </dgm:presLayoutVars>
      </dgm:prSet>
      <dgm:spPr/>
      <dgm:t>
        <a:bodyPr/>
        <a:lstStyle/>
        <a:p>
          <a:endParaRPr lang="en-US"/>
        </a:p>
      </dgm:t>
    </dgm:pt>
    <dgm:pt modelId="{0124C34B-6AAC-461D-A2B1-AC553AF27B28}" type="pres">
      <dgm:prSet presAssocID="{50F0A2DC-DA2E-4A94-8C7A-A82F43908E92}" presName="sibTrans" presStyleLbl="sibTrans2D1" presStyleIdx="0" presStyleCnt="7" custScaleX="124488"/>
      <dgm:spPr/>
      <dgm:t>
        <a:bodyPr/>
        <a:lstStyle/>
        <a:p>
          <a:endParaRPr lang="en-US"/>
        </a:p>
      </dgm:t>
    </dgm:pt>
    <dgm:pt modelId="{34356B34-6F62-4B53-AA76-CE41726D201F}" type="pres">
      <dgm:prSet presAssocID="{50F0A2DC-DA2E-4A94-8C7A-A82F43908E92}" presName="connectorText" presStyleLbl="sibTrans2D1" presStyleIdx="0" presStyleCnt="7"/>
      <dgm:spPr/>
      <dgm:t>
        <a:bodyPr/>
        <a:lstStyle/>
        <a:p>
          <a:endParaRPr lang="en-US"/>
        </a:p>
      </dgm:t>
    </dgm:pt>
    <dgm:pt modelId="{335661C0-0AF0-4364-9446-DEBB44298EFC}" type="pres">
      <dgm:prSet presAssocID="{077390B3-1B0D-46F4-8253-2B6B00A94C44}" presName="node" presStyleLbl="node1" presStyleIdx="1" presStyleCnt="7" custScaleX="124488">
        <dgm:presLayoutVars>
          <dgm:bulletEnabled val="1"/>
        </dgm:presLayoutVars>
      </dgm:prSet>
      <dgm:spPr/>
      <dgm:t>
        <a:bodyPr/>
        <a:lstStyle/>
        <a:p>
          <a:endParaRPr lang="en-US"/>
        </a:p>
      </dgm:t>
    </dgm:pt>
    <dgm:pt modelId="{BED94E37-B595-4FC4-914C-612C484CE15A}" type="pres">
      <dgm:prSet presAssocID="{ECB4FB69-F7A7-43E9-84D7-A3F97D8E37D6}" presName="sibTrans" presStyleLbl="sibTrans2D1" presStyleIdx="1" presStyleCnt="7" custScaleX="124488"/>
      <dgm:spPr/>
      <dgm:t>
        <a:bodyPr/>
        <a:lstStyle/>
        <a:p>
          <a:endParaRPr lang="en-US"/>
        </a:p>
      </dgm:t>
    </dgm:pt>
    <dgm:pt modelId="{91B32B51-F6FD-4B4F-913A-A82FAEC8F86A}" type="pres">
      <dgm:prSet presAssocID="{ECB4FB69-F7A7-43E9-84D7-A3F97D8E37D6}" presName="connectorText" presStyleLbl="sibTrans2D1" presStyleIdx="1" presStyleCnt="7"/>
      <dgm:spPr/>
      <dgm:t>
        <a:bodyPr/>
        <a:lstStyle/>
        <a:p>
          <a:endParaRPr lang="en-US"/>
        </a:p>
      </dgm:t>
    </dgm:pt>
    <dgm:pt modelId="{4D8CD135-3E4C-461A-960E-C4292B52245D}" type="pres">
      <dgm:prSet presAssocID="{013C0335-6FC1-4F2A-AA8B-6FEF3F347830}" presName="node" presStyleLbl="node1" presStyleIdx="2" presStyleCnt="7" custScaleX="124488">
        <dgm:presLayoutVars>
          <dgm:bulletEnabled val="1"/>
        </dgm:presLayoutVars>
      </dgm:prSet>
      <dgm:spPr/>
      <dgm:t>
        <a:bodyPr/>
        <a:lstStyle/>
        <a:p>
          <a:endParaRPr lang="en-US"/>
        </a:p>
      </dgm:t>
    </dgm:pt>
    <dgm:pt modelId="{DA8DD969-2B79-4C1A-A261-DF54382BD76C}" type="pres">
      <dgm:prSet presAssocID="{25DB348A-EE2F-48AC-BA93-AA934A8D0B79}" presName="sibTrans" presStyleLbl="sibTrans2D1" presStyleIdx="2" presStyleCnt="7" custScaleX="124488"/>
      <dgm:spPr/>
      <dgm:t>
        <a:bodyPr/>
        <a:lstStyle/>
        <a:p>
          <a:endParaRPr lang="en-US"/>
        </a:p>
      </dgm:t>
    </dgm:pt>
    <dgm:pt modelId="{BF0235B1-F344-4DA0-AD2B-49A4BA722161}" type="pres">
      <dgm:prSet presAssocID="{25DB348A-EE2F-48AC-BA93-AA934A8D0B79}" presName="connectorText" presStyleLbl="sibTrans2D1" presStyleIdx="2" presStyleCnt="7"/>
      <dgm:spPr/>
      <dgm:t>
        <a:bodyPr/>
        <a:lstStyle/>
        <a:p>
          <a:endParaRPr lang="en-US"/>
        </a:p>
      </dgm:t>
    </dgm:pt>
    <dgm:pt modelId="{F6F2B770-6DF4-4732-ADE7-86D0F3C68A02}" type="pres">
      <dgm:prSet presAssocID="{E993EAE6-6F2F-4217-BD28-EC9C530A85D7}" presName="node" presStyleLbl="node1" presStyleIdx="3" presStyleCnt="7" custScaleX="122222">
        <dgm:presLayoutVars>
          <dgm:bulletEnabled val="1"/>
        </dgm:presLayoutVars>
      </dgm:prSet>
      <dgm:spPr/>
      <dgm:t>
        <a:bodyPr/>
        <a:lstStyle/>
        <a:p>
          <a:endParaRPr lang="en-US"/>
        </a:p>
      </dgm:t>
    </dgm:pt>
    <dgm:pt modelId="{7C36E6E7-3B75-4100-8A38-03C6C6BF44A6}" type="pres">
      <dgm:prSet presAssocID="{4191EF92-6E5C-4547-BD6A-C113CC0ED285}" presName="sibTrans" presStyleLbl="sibTrans2D1" presStyleIdx="3" presStyleCnt="7"/>
      <dgm:spPr/>
      <dgm:t>
        <a:bodyPr/>
        <a:lstStyle/>
        <a:p>
          <a:endParaRPr lang="en-US"/>
        </a:p>
      </dgm:t>
    </dgm:pt>
    <dgm:pt modelId="{62507AA4-621D-444F-990C-ECD331CC2C99}" type="pres">
      <dgm:prSet presAssocID="{4191EF92-6E5C-4547-BD6A-C113CC0ED285}" presName="connectorText" presStyleLbl="sibTrans2D1" presStyleIdx="3" presStyleCnt="7"/>
      <dgm:spPr/>
      <dgm:t>
        <a:bodyPr/>
        <a:lstStyle/>
        <a:p>
          <a:endParaRPr lang="en-US"/>
        </a:p>
      </dgm:t>
    </dgm:pt>
    <dgm:pt modelId="{E3996673-748C-468B-AB9A-390854953BBF}" type="pres">
      <dgm:prSet presAssocID="{FCD71351-B9D7-4A49-A526-9B72AC9EFBAE}" presName="node" presStyleLbl="node1" presStyleIdx="4" presStyleCnt="7" custScaleX="124488">
        <dgm:presLayoutVars>
          <dgm:bulletEnabled val="1"/>
        </dgm:presLayoutVars>
      </dgm:prSet>
      <dgm:spPr/>
      <dgm:t>
        <a:bodyPr/>
        <a:lstStyle/>
        <a:p>
          <a:endParaRPr lang="en-US"/>
        </a:p>
      </dgm:t>
    </dgm:pt>
    <dgm:pt modelId="{D9477A32-40D8-402F-9D97-437D3807E0B1}" type="pres">
      <dgm:prSet presAssocID="{909997AB-F962-4837-8A31-EF5028148320}" presName="sibTrans" presStyleLbl="sibTrans2D1" presStyleIdx="4" presStyleCnt="7" custScaleX="124488"/>
      <dgm:spPr/>
      <dgm:t>
        <a:bodyPr/>
        <a:lstStyle/>
        <a:p>
          <a:endParaRPr lang="en-US"/>
        </a:p>
      </dgm:t>
    </dgm:pt>
    <dgm:pt modelId="{7D67A45A-A417-4B84-B14E-89EF4A60A86C}" type="pres">
      <dgm:prSet presAssocID="{909997AB-F962-4837-8A31-EF5028148320}" presName="connectorText" presStyleLbl="sibTrans2D1" presStyleIdx="4" presStyleCnt="7"/>
      <dgm:spPr/>
      <dgm:t>
        <a:bodyPr/>
        <a:lstStyle/>
        <a:p>
          <a:endParaRPr lang="en-US"/>
        </a:p>
      </dgm:t>
    </dgm:pt>
    <dgm:pt modelId="{7ECCEAD2-DF9F-4C65-AFE4-C1B7A9610345}" type="pres">
      <dgm:prSet presAssocID="{A50B2481-F773-4239-847E-B621FFBC5B2A}" presName="node" presStyleLbl="node1" presStyleIdx="5" presStyleCnt="7" custScaleX="124488">
        <dgm:presLayoutVars>
          <dgm:bulletEnabled val="1"/>
        </dgm:presLayoutVars>
      </dgm:prSet>
      <dgm:spPr/>
      <dgm:t>
        <a:bodyPr/>
        <a:lstStyle/>
        <a:p>
          <a:endParaRPr lang="en-US"/>
        </a:p>
      </dgm:t>
    </dgm:pt>
    <dgm:pt modelId="{F017CEF0-2A57-44D3-90D8-2CDBA5679D88}" type="pres">
      <dgm:prSet presAssocID="{0D48D65A-F2E4-470D-91C9-82218098884F}" presName="sibTrans" presStyleLbl="sibTrans2D1" presStyleIdx="5" presStyleCnt="7" custScaleX="124488"/>
      <dgm:spPr/>
      <dgm:t>
        <a:bodyPr/>
        <a:lstStyle/>
        <a:p>
          <a:endParaRPr lang="en-US"/>
        </a:p>
      </dgm:t>
    </dgm:pt>
    <dgm:pt modelId="{ABF57B8B-25BC-4F22-992E-CFE7BA750915}" type="pres">
      <dgm:prSet presAssocID="{0D48D65A-F2E4-470D-91C9-82218098884F}" presName="connectorText" presStyleLbl="sibTrans2D1" presStyleIdx="5" presStyleCnt="7"/>
      <dgm:spPr/>
      <dgm:t>
        <a:bodyPr/>
        <a:lstStyle/>
        <a:p>
          <a:endParaRPr lang="en-US"/>
        </a:p>
      </dgm:t>
    </dgm:pt>
    <dgm:pt modelId="{025ACB4E-AA29-4D0C-85C9-7B8DA4E10EF5}" type="pres">
      <dgm:prSet presAssocID="{C8BCED39-707B-48EE-B41A-9110469CF8B8}" presName="node" presStyleLbl="node1" presStyleIdx="6" presStyleCnt="7" custScaleX="124488">
        <dgm:presLayoutVars>
          <dgm:bulletEnabled val="1"/>
        </dgm:presLayoutVars>
      </dgm:prSet>
      <dgm:spPr/>
      <dgm:t>
        <a:bodyPr/>
        <a:lstStyle/>
        <a:p>
          <a:endParaRPr lang="en-US"/>
        </a:p>
      </dgm:t>
    </dgm:pt>
    <dgm:pt modelId="{8A0BBFB7-F2E0-491B-A778-0652C4ED54E5}" type="pres">
      <dgm:prSet presAssocID="{FE21044D-1C57-41E2-BD3E-4F35057A850D}" presName="sibTrans" presStyleLbl="sibTrans2D1" presStyleIdx="6" presStyleCnt="7" custScaleX="124488"/>
      <dgm:spPr/>
      <dgm:t>
        <a:bodyPr/>
        <a:lstStyle/>
        <a:p>
          <a:endParaRPr lang="en-US"/>
        </a:p>
      </dgm:t>
    </dgm:pt>
    <dgm:pt modelId="{C6AFA55C-1210-477D-8489-A0A03871376D}" type="pres">
      <dgm:prSet presAssocID="{FE21044D-1C57-41E2-BD3E-4F35057A850D}" presName="connectorText" presStyleLbl="sibTrans2D1" presStyleIdx="6" presStyleCnt="7"/>
      <dgm:spPr/>
      <dgm:t>
        <a:bodyPr/>
        <a:lstStyle/>
        <a:p>
          <a:endParaRPr lang="en-US"/>
        </a:p>
      </dgm:t>
    </dgm:pt>
  </dgm:ptLst>
  <dgm:cxnLst>
    <dgm:cxn modelId="{89A02541-0613-410D-A01B-F16B28C40CC3}" type="presOf" srcId="{25DB348A-EE2F-48AC-BA93-AA934A8D0B79}" destId="{DA8DD969-2B79-4C1A-A261-DF54382BD76C}" srcOrd="0" destOrd="0" presId="urn:microsoft.com/office/officeart/2005/8/layout/cycle2"/>
    <dgm:cxn modelId="{726C1192-D27B-4C5A-80F5-0BEA16CF6C01}" type="presOf" srcId="{6C3E5B4D-7E3A-4FAB-A028-625F4423F857}" destId="{8F492B94-8558-438C-95F4-869674C906A1}" srcOrd="0" destOrd="0" presId="urn:microsoft.com/office/officeart/2005/8/layout/cycle2"/>
    <dgm:cxn modelId="{0E2A4123-9B66-4BD6-B36A-634347710A19}" srcId="{6C3E5B4D-7E3A-4FAB-A028-625F4423F857}" destId="{8DA3C06F-B925-4D57-A046-47902D6248D2}" srcOrd="0" destOrd="0" parTransId="{B7BAF0E7-69D4-4A8A-A506-C712DC667273}" sibTransId="{50F0A2DC-DA2E-4A94-8C7A-A82F43908E92}"/>
    <dgm:cxn modelId="{6FDB3509-2578-48CD-863F-B6F21DB6FCDD}" srcId="{6C3E5B4D-7E3A-4FAB-A028-625F4423F857}" destId="{077390B3-1B0D-46F4-8253-2B6B00A94C44}" srcOrd="1" destOrd="0" parTransId="{F2AD37E5-747E-4429-9250-5E99EF066C13}" sibTransId="{ECB4FB69-F7A7-43E9-84D7-A3F97D8E37D6}"/>
    <dgm:cxn modelId="{5ECD918D-9911-4A5D-A779-6D870FAD7365}" type="presOf" srcId="{FCD71351-B9D7-4A49-A526-9B72AC9EFBAE}" destId="{E3996673-748C-468B-AB9A-390854953BBF}" srcOrd="0" destOrd="0" presId="urn:microsoft.com/office/officeart/2005/8/layout/cycle2"/>
    <dgm:cxn modelId="{733889D7-08B5-42D1-A690-5C644F2FC408}" type="presOf" srcId="{E993EAE6-6F2F-4217-BD28-EC9C530A85D7}" destId="{F6F2B770-6DF4-4732-ADE7-86D0F3C68A02}" srcOrd="0" destOrd="0" presId="urn:microsoft.com/office/officeart/2005/8/layout/cycle2"/>
    <dgm:cxn modelId="{8676400A-21BA-4A66-BF7C-E521E88AF3F4}" type="presOf" srcId="{25DB348A-EE2F-48AC-BA93-AA934A8D0B79}" destId="{BF0235B1-F344-4DA0-AD2B-49A4BA722161}" srcOrd="1" destOrd="0" presId="urn:microsoft.com/office/officeart/2005/8/layout/cycle2"/>
    <dgm:cxn modelId="{C570FFA0-81E3-4C8E-9906-7A062F498FC5}" srcId="{6C3E5B4D-7E3A-4FAB-A028-625F4423F857}" destId="{A50B2481-F773-4239-847E-B621FFBC5B2A}" srcOrd="5" destOrd="0" parTransId="{CB2DBB1E-C080-4AC5-BC64-2AF8BE798F2B}" sibTransId="{0D48D65A-F2E4-470D-91C9-82218098884F}"/>
    <dgm:cxn modelId="{2B83408A-9A16-489B-B224-539DCCAF5CD7}" srcId="{6C3E5B4D-7E3A-4FAB-A028-625F4423F857}" destId="{013C0335-6FC1-4F2A-AA8B-6FEF3F347830}" srcOrd="2" destOrd="0" parTransId="{9F710AE7-A534-4505-B199-DC05D21DC368}" sibTransId="{25DB348A-EE2F-48AC-BA93-AA934A8D0B79}"/>
    <dgm:cxn modelId="{06C005A6-DE03-4468-A06F-1D185F82AB2A}" type="presOf" srcId="{4191EF92-6E5C-4547-BD6A-C113CC0ED285}" destId="{62507AA4-621D-444F-990C-ECD331CC2C99}" srcOrd="1" destOrd="0" presId="urn:microsoft.com/office/officeart/2005/8/layout/cycle2"/>
    <dgm:cxn modelId="{B9D27643-B53B-44D3-B006-873F53930918}" type="presOf" srcId="{909997AB-F962-4837-8A31-EF5028148320}" destId="{7D67A45A-A417-4B84-B14E-89EF4A60A86C}" srcOrd="1" destOrd="0" presId="urn:microsoft.com/office/officeart/2005/8/layout/cycle2"/>
    <dgm:cxn modelId="{385CDBE3-E564-483E-86A3-35CD1D1477AE}" type="presOf" srcId="{C8BCED39-707B-48EE-B41A-9110469CF8B8}" destId="{025ACB4E-AA29-4D0C-85C9-7B8DA4E10EF5}" srcOrd="0" destOrd="0" presId="urn:microsoft.com/office/officeart/2005/8/layout/cycle2"/>
    <dgm:cxn modelId="{C9FF84BA-B8F7-4313-9AFE-097832A9B670}" type="presOf" srcId="{909997AB-F962-4837-8A31-EF5028148320}" destId="{D9477A32-40D8-402F-9D97-437D3807E0B1}" srcOrd="0" destOrd="0" presId="urn:microsoft.com/office/officeart/2005/8/layout/cycle2"/>
    <dgm:cxn modelId="{6E1331E4-E452-4DD1-B05B-0E5279DCCBF6}" type="presOf" srcId="{50F0A2DC-DA2E-4A94-8C7A-A82F43908E92}" destId="{0124C34B-6AAC-461D-A2B1-AC553AF27B28}" srcOrd="0" destOrd="0" presId="urn:microsoft.com/office/officeart/2005/8/layout/cycle2"/>
    <dgm:cxn modelId="{BAE74E2C-DDE7-4DDD-8E5A-0F577C8DDD78}" type="presOf" srcId="{FE21044D-1C57-41E2-BD3E-4F35057A850D}" destId="{C6AFA55C-1210-477D-8489-A0A03871376D}" srcOrd="1" destOrd="0" presId="urn:microsoft.com/office/officeart/2005/8/layout/cycle2"/>
    <dgm:cxn modelId="{7E4F9669-DCD8-4723-9C6B-E1C02E3E8002}" type="presOf" srcId="{ECB4FB69-F7A7-43E9-84D7-A3F97D8E37D6}" destId="{91B32B51-F6FD-4B4F-913A-A82FAEC8F86A}" srcOrd="1" destOrd="0" presId="urn:microsoft.com/office/officeart/2005/8/layout/cycle2"/>
    <dgm:cxn modelId="{5A6C2DA0-B171-4C52-BA14-7C213E2471B1}" type="presOf" srcId="{013C0335-6FC1-4F2A-AA8B-6FEF3F347830}" destId="{4D8CD135-3E4C-461A-960E-C4292B52245D}" srcOrd="0" destOrd="0" presId="urn:microsoft.com/office/officeart/2005/8/layout/cycle2"/>
    <dgm:cxn modelId="{C1EC1015-0F26-4137-AF4B-0B3274ACDA0D}" type="presOf" srcId="{A50B2481-F773-4239-847E-B621FFBC5B2A}" destId="{7ECCEAD2-DF9F-4C65-AFE4-C1B7A9610345}" srcOrd="0" destOrd="0" presId="urn:microsoft.com/office/officeart/2005/8/layout/cycle2"/>
    <dgm:cxn modelId="{AFDDA373-403A-4D72-9ECD-0D96993E4A9C}" type="presOf" srcId="{0D48D65A-F2E4-470D-91C9-82218098884F}" destId="{F017CEF0-2A57-44D3-90D8-2CDBA5679D88}" srcOrd="0" destOrd="0" presId="urn:microsoft.com/office/officeart/2005/8/layout/cycle2"/>
    <dgm:cxn modelId="{A60620AB-89D9-4003-9969-CA26D13414A0}" type="presOf" srcId="{50F0A2DC-DA2E-4A94-8C7A-A82F43908E92}" destId="{34356B34-6F62-4B53-AA76-CE41726D201F}" srcOrd="1" destOrd="0" presId="urn:microsoft.com/office/officeart/2005/8/layout/cycle2"/>
    <dgm:cxn modelId="{85430E31-B723-4762-B2DA-B01DFC051FF9}" srcId="{6C3E5B4D-7E3A-4FAB-A028-625F4423F857}" destId="{C8BCED39-707B-48EE-B41A-9110469CF8B8}" srcOrd="6" destOrd="0" parTransId="{B72A028E-807B-48D6-828B-B1CAE1152ABF}" sibTransId="{FE21044D-1C57-41E2-BD3E-4F35057A850D}"/>
    <dgm:cxn modelId="{410D7F94-D3E6-41F4-925D-2BBEA654BF16}" type="presOf" srcId="{0D48D65A-F2E4-470D-91C9-82218098884F}" destId="{ABF57B8B-25BC-4F22-992E-CFE7BA750915}" srcOrd="1" destOrd="0" presId="urn:microsoft.com/office/officeart/2005/8/layout/cycle2"/>
    <dgm:cxn modelId="{65F94B5C-AE13-46E6-914D-119CF1649BD2}" type="presOf" srcId="{4191EF92-6E5C-4547-BD6A-C113CC0ED285}" destId="{7C36E6E7-3B75-4100-8A38-03C6C6BF44A6}" srcOrd="0" destOrd="0" presId="urn:microsoft.com/office/officeart/2005/8/layout/cycle2"/>
    <dgm:cxn modelId="{CF3CE683-116F-4CA8-B5F2-C650EA868A0E}" type="presOf" srcId="{077390B3-1B0D-46F4-8253-2B6B00A94C44}" destId="{335661C0-0AF0-4364-9446-DEBB44298EFC}" srcOrd="0" destOrd="0" presId="urn:microsoft.com/office/officeart/2005/8/layout/cycle2"/>
    <dgm:cxn modelId="{02343DD6-BAA1-47FE-AE24-A43EBF0D6DF1}" srcId="{6C3E5B4D-7E3A-4FAB-A028-625F4423F857}" destId="{E993EAE6-6F2F-4217-BD28-EC9C530A85D7}" srcOrd="3" destOrd="0" parTransId="{D423F58B-C57B-4742-ACCA-E6E8BE51649F}" sibTransId="{4191EF92-6E5C-4547-BD6A-C113CC0ED285}"/>
    <dgm:cxn modelId="{2D9BBF82-AEE2-4E70-AF87-6FF1BBA9AF58}" type="presOf" srcId="{ECB4FB69-F7A7-43E9-84D7-A3F97D8E37D6}" destId="{BED94E37-B595-4FC4-914C-612C484CE15A}" srcOrd="0" destOrd="0" presId="urn:microsoft.com/office/officeart/2005/8/layout/cycle2"/>
    <dgm:cxn modelId="{105D0580-DC42-4674-A1F2-738E1ABBBF88}" type="presOf" srcId="{8DA3C06F-B925-4D57-A046-47902D6248D2}" destId="{9B3006EE-005E-49EA-A31D-152D9D4158F0}" srcOrd="0" destOrd="0" presId="urn:microsoft.com/office/officeart/2005/8/layout/cycle2"/>
    <dgm:cxn modelId="{AFCBD01A-AD90-465A-B851-C638312E3735}" srcId="{6C3E5B4D-7E3A-4FAB-A028-625F4423F857}" destId="{FCD71351-B9D7-4A49-A526-9B72AC9EFBAE}" srcOrd="4" destOrd="0" parTransId="{08589ABE-3311-4E6D-958F-E4C6C63A6104}" sibTransId="{909997AB-F962-4837-8A31-EF5028148320}"/>
    <dgm:cxn modelId="{49872E32-6A58-4B19-80B4-F80180EFD6A6}" type="presOf" srcId="{FE21044D-1C57-41E2-BD3E-4F35057A850D}" destId="{8A0BBFB7-F2E0-491B-A778-0652C4ED54E5}" srcOrd="0" destOrd="0" presId="urn:microsoft.com/office/officeart/2005/8/layout/cycle2"/>
    <dgm:cxn modelId="{3E8E9B59-788B-47D0-9CF2-FE3BD2B20D0F}" type="presParOf" srcId="{8F492B94-8558-438C-95F4-869674C906A1}" destId="{9B3006EE-005E-49EA-A31D-152D9D4158F0}" srcOrd="0" destOrd="0" presId="urn:microsoft.com/office/officeart/2005/8/layout/cycle2"/>
    <dgm:cxn modelId="{E0EB380E-01D0-4732-A38A-AF779A004F56}" type="presParOf" srcId="{8F492B94-8558-438C-95F4-869674C906A1}" destId="{0124C34B-6AAC-461D-A2B1-AC553AF27B28}" srcOrd="1" destOrd="0" presId="urn:microsoft.com/office/officeart/2005/8/layout/cycle2"/>
    <dgm:cxn modelId="{3D565D68-BF94-4537-AFE5-70FD31D30A61}" type="presParOf" srcId="{0124C34B-6AAC-461D-A2B1-AC553AF27B28}" destId="{34356B34-6F62-4B53-AA76-CE41726D201F}" srcOrd="0" destOrd="0" presId="urn:microsoft.com/office/officeart/2005/8/layout/cycle2"/>
    <dgm:cxn modelId="{45B95C51-2C31-4EE4-8D81-1C39CF902500}" type="presParOf" srcId="{8F492B94-8558-438C-95F4-869674C906A1}" destId="{335661C0-0AF0-4364-9446-DEBB44298EFC}" srcOrd="2" destOrd="0" presId="urn:microsoft.com/office/officeart/2005/8/layout/cycle2"/>
    <dgm:cxn modelId="{00477938-0B5A-46FD-AE3C-CD46661FEF32}" type="presParOf" srcId="{8F492B94-8558-438C-95F4-869674C906A1}" destId="{BED94E37-B595-4FC4-914C-612C484CE15A}" srcOrd="3" destOrd="0" presId="urn:microsoft.com/office/officeart/2005/8/layout/cycle2"/>
    <dgm:cxn modelId="{1F84E331-6BCE-42F5-9A19-EF67C4D2C518}" type="presParOf" srcId="{BED94E37-B595-4FC4-914C-612C484CE15A}" destId="{91B32B51-F6FD-4B4F-913A-A82FAEC8F86A}" srcOrd="0" destOrd="0" presId="urn:microsoft.com/office/officeart/2005/8/layout/cycle2"/>
    <dgm:cxn modelId="{71AA9692-8F49-4FDE-B3FA-3ADDCF86466E}" type="presParOf" srcId="{8F492B94-8558-438C-95F4-869674C906A1}" destId="{4D8CD135-3E4C-461A-960E-C4292B52245D}" srcOrd="4" destOrd="0" presId="urn:microsoft.com/office/officeart/2005/8/layout/cycle2"/>
    <dgm:cxn modelId="{659F9380-51CB-47F9-99D7-E5AE31A817E9}" type="presParOf" srcId="{8F492B94-8558-438C-95F4-869674C906A1}" destId="{DA8DD969-2B79-4C1A-A261-DF54382BD76C}" srcOrd="5" destOrd="0" presId="urn:microsoft.com/office/officeart/2005/8/layout/cycle2"/>
    <dgm:cxn modelId="{43ED1176-4E33-4A02-A7A3-A5B194F5CFC4}" type="presParOf" srcId="{DA8DD969-2B79-4C1A-A261-DF54382BD76C}" destId="{BF0235B1-F344-4DA0-AD2B-49A4BA722161}" srcOrd="0" destOrd="0" presId="urn:microsoft.com/office/officeart/2005/8/layout/cycle2"/>
    <dgm:cxn modelId="{494454E1-D37C-4DE1-B5A5-2031F08F942D}" type="presParOf" srcId="{8F492B94-8558-438C-95F4-869674C906A1}" destId="{F6F2B770-6DF4-4732-ADE7-86D0F3C68A02}" srcOrd="6" destOrd="0" presId="urn:microsoft.com/office/officeart/2005/8/layout/cycle2"/>
    <dgm:cxn modelId="{A1405507-19CA-4721-83E2-80969E912907}" type="presParOf" srcId="{8F492B94-8558-438C-95F4-869674C906A1}" destId="{7C36E6E7-3B75-4100-8A38-03C6C6BF44A6}" srcOrd="7" destOrd="0" presId="urn:microsoft.com/office/officeart/2005/8/layout/cycle2"/>
    <dgm:cxn modelId="{281AA8E2-982C-493A-9AA4-DE39611FA1F9}" type="presParOf" srcId="{7C36E6E7-3B75-4100-8A38-03C6C6BF44A6}" destId="{62507AA4-621D-444F-990C-ECD331CC2C99}" srcOrd="0" destOrd="0" presId="urn:microsoft.com/office/officeart/2005/8/layout/cycle2"/>
    <dgm:cxn modelId="{E1244C27-D907-4A4D-ADBC-5B4BDD5A57D4}" type="presParOf" srcId="{8F492B94-8558-438C-95F4-869674C906A1}" destId="{E3996673-748C-468B-AB9A-390854953BBF}" srcOrd="8" destOrd="0" presId="urn:microsoft.com/office/officeart/2005/8/layout/cycle2"/>
    <dgm:cxn modelId="{48FF69E6-79C5-4E9C-ACEB-838F2E447469}" type="presParOf" srcId="{8F492B94-8558-438C-95F4-869674C906A1}" destId="{D9477A32-40D8-402F-9D97-437D3807E0B1}" srcOrd="9" destOrd="0" presId="urn:microsoft.com/office/officeart/2005/8/layout/cycle2"/>
    <dgm:cxn modelId="{63F87A8C-C1D7-4C92-AFE5-461AD7D5A6E8}" type="presParOf" srcId="{D9477A32-40D8-402F-9D97-437D3807E0B1}" destId="{7D67A45A-A417-4B84-B14E-89EF4A60A86C}" srcOrd="0" destOrd="0" presId="urn:microsoft.com/office/officeart/2005/8/layout/cycle2"/>
    <dgm:cxn modelId="{C5C5FDBE-466F-41E2-8EAB-60E2615A1855}" type="presParOf" srcId="{8F492B94-8558-438C-95F4-869674C906A1}" destId="{7ECCEAD2-DF9F-4C65-AFE4-C1B7A9610345}" srcOrd="10" destOrd="0" presId="urn:microsoft.com/office/officeart/2005/8/layout/cycle2"/>
    <dgm:cxn modelId="{BADA532F-6D75-4BDC-BF43-68FF705B2E92}" type="presParOf" srcId="{8F492B94-8558-438C-95F4-869674C906A1}" destId="{F017CEF0-2A57-44D3-90D8-2CDBA5679D88}" srcOrd="11" destOrd="0" presId="urn:microsoft.com/office/officeart/2005/8/layout/cycle2"/>
    <dgm:cxn modelId="{9AC3C2F6-8492-4C37-9958-82C8FB7DCC2B}" type="presParOf" srcId="{F017CEF0-2A57-44D3-90D8-2CDBA5679D88}" destId="{ABF57B8B-25BC-4F22-992E-CFE7BA750915}" srcOrd="0" destOrd="0" presId="urn:microsoft.com/office/officeart/2005/8/layout/cycle2"/>
    <dgm:cxn modelId="{5633065D-A3F7-4353-B7CD-1945173BFB02}" type="presParOf" srcId="{8F492B94-8558-438C-95F4-869674C906A1}" destId="{025ACB4E-AA29-4D0C-85C9-7B8DA4E10EF5}" srcOrd="12" destOrd="0" presId="urn:microsoft.com/office/officeart/2005/8/layout/cycle2"/>
    <dgm:cxn modelId="{80E3E6EC-4354-4CA4-BA0E-583DACFDF26A}" type="presParOf" srcId="{8F492B94-8558-438C-95F4-869674C906A1}" destId="{8A0BBFB7-F2E0-491B-A778-0652C4ED54E5}" srcOrd="13" destOrd="0" presId="urn:microsoft.com/office/officeart/2005/8/layout/cycle2"/>
    <dgm:cxn modelId="{CF5E5AC4-A3BA-41A3-8EB2-A4B204D0FBB6}" type="presParOf" srcId="{8A0BBFB7-F2E0-491B-A778-0652C4ED54E5}" destId="{C6AFA55C-1210-477D-8489-A0A03871376D}" srcOrd="0" destOrd="0" presId="urn:microsoft.com/office/officeart/2005/8/layout/cycle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006EE-005E-49EA-A31D-152D9D4158F0}">
      <dsp:nvSpPr>
        <dsp:cNvPr id="0" name=""/>
        <dsp:cNvSpPr/>
      </dsp:nvSpPr>
      <dsp:spPr>
        <a:xfrm>
          <a:off x="3524648" y="1808"/>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Establish Detail Billing Records or Agreement in Pegasys</a:t>
          </a:r>
          <a:endParaRPr lang="en-US" sz="1200" b="1" kern="1200" dirty="0">
            <a:solidFill>
              <a:schemeClr val="bg1"/>
            </a:solidFill>
          </a:endParaRPr>
        </a:p>
      </dsp:txBody>
      <dsp:txXfrm>
        <a:off x="3763392" y="193588"/>
        <a:ext cx="1152756" cy="925999"/>
      </dsp:txXfrm>
    </dsp:sp>
    <dsp:sp modelId="{0124C34B-6AAC-461D-A2B1-AC553AF27B28}">
      <dsp:nvSpPr>
        <dsp:cNvPr id="0" name=""/>
        <dsp:cNvSpPr/>
      </dsp:nvSpPr>
      <dsp:spPr>
        <a:xfrm rot="1542857">
          <a:off x="5083080" y="859129"/>
          <a:ext cx="272316"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5087125" y="929801"/>
        <a:ext cx="190621" cy="265186"/>
      </dsp:txXfrm>
    </dsp:sp>
    <dsp:sp modelId="{335661C0-0AF0-4364-9446-DEBB44298EFC}">
      <dsp:nvSpPr>
        <dsp:cNvPr id="0" name=""/>
        <dsp:cNvSpPr/>
      </dsp:nvSpPr>
      <dsp:spPr>
        <a:xfrm>
          <a:off x="5294738" y="854239"/>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Generate Receivable and Earned Revenue</a:t>
          </a:r>
          <a:endParaRPr lang="en-US" sz="1200" b="1" kern="1200" dirty="0">
            <a:solidFill>
              <a:schemeClr val="bg1"/>
            </a:solidFill>
          </a:endParaRPr>
        </a:p>
      </dsp:txBody>
      <dsp:txXfrm>
        <a:off x="5533482" y="1046019"/>
        <a:ext cx="1152756" cy="925999"/>
      </dsp:txXfrm>
    </dsp:sp>
    <dsp:sp modelId="{BED94E37-B595-4FC4-914C-612C484CE15A}">
      <dsp:nvSpPr>
        <dsp:cNvPr id="0" name=""/>
        <dsp:cNvSpPr/>
      </dsp:nvSpPr>
      <dsp:spPr>
        <a:xfrm rot="4628571">
          <a:off x="6114035" y="2236318"/>
          <a:ext cx="424531"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6163544" y="2262630"/>
        <a:ext cx="297172" cy="265186"/>
      </dsp:txXfrm>
    </dsp:sp>
    <dsp:sp modelId="{4D8CD135-3E4C-461A-960E-C4292B52245D}">
      <dsp:nvSpPr>
        <dsp:cNvPr id="0" name=""/>
        <dsp:cNvSpPr/>
      </dsp:nvSpPr>
      <dsp:spPr>
        <a:xfrm>
          <a:off x="5731915" y="2769633"/>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Send Bill to Customer</a:t>
          </a:r>
          <a:endParaRPr lang="en-US" sz="1200" b="1" kern="1200" dirty="0">
            <a:solidFill>
              <a:schemeClr val="bg1"/>
            </a:solidFill>
          </a:endParaRPr>
        </a:p>
      </dsp:txBody>
      <dsp:txXfrm>
        <a:off x="5970659" y="2961413"/>
        <a:ext cx="1152756" cy="925999"/>
      </dsp:txXfrm>
    </dsp:sp>
    <dsp:sp modelId="{DA8DD969-2B79-4C1A-A261-DF54382BD76C}">
      <dsp:nvSpPr>
        <dsp:cNvPr id="0" name=""/>
        <dsp:cNvSpPr/>
      </dsp:nvSpPr>
      <dsp:spPr>
        <a:xfrm rot="7714286">
          <a:off x="5754501" y="3966382"/>
          <a:ext cx="368194"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rot="10800000">
        <a:off x="5844165" y="4011597"/>
        <a:ext cx="257736" cy="265186"/>
      </dsp:txXfrm>
    </dsp:sp>
    <dsp:sp modelId="{F6F2B770-6DF4-4732-ADE7-86D0F3C68A02}">
      <dsp:nvSpPr>
        <dsp:cNvPr id="0" name=""/>
        <dsp:cNvSpPr/>
      </dsp:nvSpPr>
      <dsp:spPr>
        <a:xfrm>
          <a:off x="4521811" y="4305660"/>
          <a:ext cx="1600570"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Track Receivable &amp; Record Overdue Charges</a:t>
          </a:r>
          <a:endParaRPr lang="en-US" sz="1200" b="1" kern="1200" dirty="0">
            <a:solidFill>
              <a:schemeClr val="bg1"/>
            </a:solidFill>
          </a:endParaRPr>
        </a:p>
      </dsp:txBody>
      <dsp:txXfrm>
        <a:off x="4756209" y="4497440"/>
        <a:ext cx="1131774" cy="925999"/>
      </dsp:txXfrm>
    </dsp:sp>
    <dsp:sp modelId="{7C36E6E7-3B75-4100-8A38-03C6C6BF44A6}">
      <dsp:nvSpPr>
        <dsp:cNvPr id="0" name=""/>
        <dsp:cNvSpPr/>
      </dsp:nvSpPr>
      <dsp:spPr>
        <a:xfrm rot="10800000">
          <a:off x="4259878" y="4739451"/>
          <a:ext cx="185099"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rot="10800000">
        <a:off x="4315408" y="4827846"/>
        <a:ext cx="129569" cy="265186"/>
      </dsp:txXfrm>
    </dsp:sp>
    <dsp:sp modelId="{E3996673-748C-468B-AB9A-390854953BBF}">
      <dsp:nvSpPr>
        <dsp:cNvPr id="0" name=""/>
        <dsp:cNvSpPr/>
      </dsp:nvSpPr>
      <dsp:spPr>
        <a:xfrm>
          <a:off x="2542322" y="4305660"/>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Record Collection</a:t>
          </a:r>
          <a:endParaRPr lang="en-US" sz="1200" b="1" kern="1200" dirty="0">
            <a:solidFill>
              <a:schemeClr val="bg1"/>
            </a:solidFill>
          </a:endParaRPr>
        </a:p>
      </dsp:txBody>
      <dsp:txXfrm>
        <a:off x="2781066" y="4497440"/>
        <a:ext cx="1152756" cy="925999"/>
      </dsp:txXfrm>
    </dsp:sp>
    <dsp:sp modelId="{D9477A32-40D8-402F-9D97-437D3807E0B1}">
      <dsp:nvSpPr>
        <dsp:cNvPr id="0" name=""/>
        <dsp:cNvSpPr/>
      </dsp:nvSpPr>
      <dsp:spPr>
        <a:xfrm rot="13885714">
          <a:off x="2567317" y="3977938"/>
          <a:ext cx="365681"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rot="10800000">
        <a:off x="2656369" y="4109218"/>
        <a:ext cx="255977" cy="265186"/>
      </dsp:txXfrm>
    </dsp:sp>
    <dsp:sp modelId="{7ECCEAD2-DF9F-4C65-AFE4-C1B7A9610345}">
      <dsp:nvSpPr>
        <dsp:cNvPr id="0" name=""/>
        <dsp:cNvSpPr/>
      </dsp:nvSpPr>
      <dsp:spPr>
        <a:xfrm>
          <a:off x="1317382" y="2769633"/>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Disputes/</a:t>
          </a:r>
        </a:p>
        <a:p>
          <a:pPr lvl="0" algn="ctr" defTabSz="533400">
            <a:lnSpc>
              <a:spcPct val="90000"/>
            </a:lnSpc>
            <a:spcBef>
              <a:spcPct val="0"/>
            </a:spcBef>
            <a:spcAft>
              <a:spcPct val="35000"/>
            </a:spcAft>
          </a:pPr>
          <a:r>
            <a:rPr lang="en-US" sz="1200" b="1" kern="1200" dirty="0" smtClean="0">
              <a:solidFill>
                <a:schemeClr val="bg1"/>
              </a:solidFill>
            </a:rPr>
            <a:t>Chargebacks</a:t>
          </a:r>
          <a:endParaRPr lang="en-US" sz="1200" b="1" kern="1200" dirty="0">
            <a:solidFill>
              <a:schemeClr val="bg1"/>
            </a:solidFill>
          </a:endParaRPr>
        </a:p>
      </dsp:txBody>
      <dsp:txXfrm>
        <a:off x="1556126" y="2961413"/>
        <a:ext cx="1152756" cy="925999"/>
      </dsp:txXfrm>
    </dsp:sp>
    <dsp:sp modelId="{F017CEF0-2A57-44D3-90D8-2CDBA5679D88}">
      <dsp:nvSpPr>
        <dsp:cNvPr id="0" name=""/>
        <dsp:cNvSpPr/>
      </dsp:nvSpPr>
      <dsp:spPr>
        <a:xfrm rot="16971429">
          <a:off x="2136679" y="2255137"/>
          <a:ext cx="424531" cy="441976"/>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2186188" y="2405615"/>
        <a:ext cx="297172" cy="265186"/>
      </dsp:txXfrm>
    </dsp:sp>
    <dsp:sp modelId="{025ACB4E-AA29-4D0C-85C9-7B8DA4E10EF5}">
      <dsp:nvSpPr>
        <dsp:cNvPr id="0" name=""/>
        <dsp:cNvSpPr/>
      </dsp:nvSpPr>
      <dsp:spPr>
        <a:xfrm>
          <a:off x="1754558" y="854239"/>
          <a:ext cx="1630244" cy="1309559"/>
        </a:xfrm>
        <a:prstGeom prst="ellipse">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Process Write off/ Adjustment</a:t>
          </a:r>
          <a:endParaRPr lang="en-US" sz="1200" b="1" kern="1200" dirty="0">
            <a:solidFill>
              <a:schemeClr val="bg1"/>
            </a:solidFill>
          </a:endParaRPr>
        </a:p>
      </dsp:txBody>
      <dsp:txXfrm>
        <a:off x="1993302" y="1046019"/>
        <a:ext cx="1152756" cy="925999"/>
      </dsp:txXfrm>
    </dsp:sp>
    <dsp:sp modelId="{8A0BBFB7-F2E0-491B-A778-0652C4ED54E5}">
      <dsp:nvSpPr>
        <dsp:cNvPr id="0" name=""/>
        <dsp:cNvSpPr/>
      </dsp:nvSpPr>
      <dsp:spPr>
        <a:xfrm rot="20057143">
          <a:off x="3312989" y="864502"/>
          <a:ext cx="272316" cy="441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3317034" y="970620"/>
        <a:ext cx="190621" cy="26518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30AC3D14-1850-408F-A1B3-6C33C19FFD87}" type="slidenum">
              <a:rPr lang="en-US"/>
              <a:pPr>
                <a:defRPr/>
              </a:pPr>
              <a:t>‹#›</a:t>
            </a:fld>
            <a:endParaRPr lang="en-US" dirty="0"/>
          </a:p>
        </p:txBody>
      </p:sp>
    </p:spTree>
    <p:extLst>
      <p:ext uri="{BB962C8B-B14F-4D97-AF65-F5344CB8AC3E}">
        <p14:creationId xmlns:p14="http://schemas.microsoft.com/office/powerpoint/2010/main" val="389368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491524"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23F3C8D2-240C-421A-8906-28DEB5A00F39}" type="slidenum">
              <a:rPr lang="en-US"/>
              <a:pPr>
                <a:defRPr/>
              </a:pPr>
              <a:t>‹#›</a:t>
            </a:fld>
            <a:endParaRPr lang="en-US" dirty="0"/>
          </a:p>
        </p:txBody>
      </p:sp>
    </p:spTree>
    <p:extLst>
      <p:ext uri="{BB962C8B-B14F-4D97-AF65-F5344CB8AC3E}">
        <p14:creationId xmlns:p14="http://schemas.microsoft.com/office/powerpoint/2010/main" val="2118648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est2.phdc-test.gsa.gov/momentum-help/GL_Account_Type_Maintenance_table.ht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est2.phdc-test.gsa.gov/momentum-help/Accounting_events.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fms.treas.gov/cars/factsheet_tas.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fms.treas.gov/cars/factsheet_tas.htm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D3CBBF2-CA4E-4468-8CD5-5E0FF6D314F3}" type="slidenum">
              <a:rPr lang="en-US" smtClean="0"/>
              <a:pPr eaLnBrk="1" hangingPunct="1">
                <a:defRPr/>
              </a:pPr>
              <a:t>1</a:t>
            </a:fld>
            <a:endParaRPr lang="en-US" dirty="0" smtClean="0"/>
          </a:p>
        </p:txBody>
      </p:sp>
      <p:sp>
        <p:nvSpPr>
          <p:cNvPr id="492547" name="Rectangle 2"/>
          <p:cNvSpPr>
            <a:spLocks noGrp="1" noRot="1" noChangeAspect="1" noChangeArrowheads="1" noTextEdit="1"/>
          </p:cNvSpPr>
          <p:nvPr>
            <p:ph type="sldImg"/>
          </p:nvPr>
        </p:nvSpPr>
        <p:spPr>
          <a:xfrm>
            <a:off x="1181100" y="696913"/>
            <a:ext cx="4648200" cy="3486150"/>
          </a:xfrm>
          <a:ln/>
        </p:spPr>
      </p:sp>
      <p:sp>
        <p:nvSpPr>
          <p:cNvPr id="492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Arial" charset="0"/>
                <a:ea typeface="+mn-ea"/>
                <a:cs typeface="+mn-cs"/>
              </a:rPr>
              <a:t>The Asset Type is an agency-defined code assigned to a system-defined classification (e.g., Equipment, Vehicle, Land, Building, Construction in Progress, Antique/Artifact)</a:t>
            </a:r>
            <a:endParaRPr lang="en-US" sz="1600" kern="1200" dirty="0" smtClean="0">
              <a:solidFill>
                <a:schemeClr val="tx1"/>
              </a:solidFill>
              <a:effectLst/>
              <a:latin typeface="Arial" charset="0"/>
              <a:ea typeface="+mn-ea"/>
              <a:cs typeface="+mn-cs"/>
            </a:endParaRPr>
          </a:p>
          <a:p>
            <a:pPr lvl="1"/>
            <a:r>
              <a:rPr lang="en-US" sz="1200" kern="1200" dirty="0" smtClean="0">
                <a:solidFill>
                  <a:schemeClr val="tx1"/>
                </a:solidFill>
                <a:effectLst/>
                <a:latin typeface="Arial" charset="0"/>
                <a:ea typeface="+mn-ea"/>
                <a:cs typeface="+mn-cs"/>
              </a:rPr>
              <a:t>Betterments are improvements to an existing asset that increase the asset’s value and/or the asset’s useful life</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 Betterments enhance assets and consequently, are managed together with the asset</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 An example of a  betterment is a garage addition on an existing building, where the building is the original asset. The garage increases the asset’s functionality and worth</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Betterments are defined by a combination of three fields: Asset Type, Asset Number, and Betterment Number. The combination of these fields links the betterment to the original asset while providing the betterment with a unique identity (the Betterment Number)</a:t>
            </a:r>
            <a:endParaRPr lang="en-US" sz="16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32</a:t>
            </a:fld>
            <a:endParaRPr lang="en-US" dirty="0"/>
          </a:p>
        </p:txBody>
      </p:sp>
    </p:spTree>
    <p:extLst>
      <p:ext uri="{BB962C8B-B14F-4D97-AF65-F5344CB8AC3E}">
        <p14:creationId xmlns:p14="http://schemas.microsoft.com/office/powerpoint/2010/main" val="26895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a:t>
            </a:r>
            <a:r>
              <a:rPr lang="en-US" baseline="0" dirty="0" smtClean="0"/>
              <a:t> Query- </a:t>
            </a:r>
          </a:p>
          <a:p>
            <a:r>
              <a:rPr lang="en-US" baseline="0" dirty="0" smtClean="0"/>
              <a:t>Asset Type </a:t>
            </a:r>
            <a:r>
              <a:rPr lang="en-US" dirty="0" smtClean="0"/>
              <a:t>BUILDING</a:t>
            </a:r>
          </a:p>
          <a:p>
            <a:r>
              <a:rPr lang="en-US" dirty="0" smtClean="0"/>
              <a:t>Select,</a:t>
            </a:r>
            <a:r>
              <a:rPr lang="en-US" baseline="0" dirty="0" smtClean="0"/>
              <a:t> hit details, spending details.</a:t>
            </a:r>
          </a:p>
          <a:p>
            <a:endParaRPr lang="en-US" dirty="0" smtClean="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37</a:t>
            </a:fld>
            <a:endParaRPr lang="en-US" dirty="0"/>
          </a:p>
        </p:txBody>
      </p:sp>
    </p:spTree>
    <p:extLst>
      <p:ext uri="{BB962C8B-B14F-4D97-AF65-F5344CB8AC3E}">
        <p14:creationId xmlns:p14="http://schemas.microsoft.com/office/powerpoint/2010/main" val="25509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smtClean="0">
                <a:solidFill>
                  <a:schemeClr val="tx1"/>
                </a:solidFill>
                <a:effectLst/>
                <a:latin typeface="Arial" charset="0"/>
                <a:ea typeface="+mn-ea"/>
                <a:cs typeface="+mn-cs"/>
              </a:rPr>
              <a:t>General Ledger Accounts</a:t>
            </a:r>
            <a:endParaRPr lang="en-US" sz="1600" kern="1200" dirty="0" smtClean="0">
              <a:solidFill>
                <a:schemeClr val="tx1"/>
              </a:solidFill>
              <a:effectLst/>
              <a:latin typeface="Arial" charset="0"/>
              <a:ea typeface="+mn-ea"/>
              <a:cs typeface="+mn-cs"/>
            </a:endParaRPr>
          </a:p>
          <a:p>
            <a:pPr lvl="3"/>
            <a:r>
              <a:rPr lang="en-US" sz="1200" kern="1200" dirty="0" smtClean="0">
                <a:solidFill>
                  <a:schemeClr val="tx1"/>
                </a:solidFill>
                <a:effectLst/>
                <a:latin typeface="Arial" charset="0"/>
                <a:ea typeface="+mn-ea"/>
                <a:cs typeface="+mn-cs"/>
              </a:rPr>
              <a:t>In order to provide consistent financial reports from one agency to another and to increase federal financial accountability, the federal government created the United States Standard General Ledger (SGL). The SGL is a standard chart of accounts that must be used by all federal agencies.</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Accounting Events</a:t>
            </a:r>
            <a:endParaRPr lang="en-US" sz="1600" kern="1200" dirty="0" smtClean="0">
              <a:solidFill>
                <a:schemeClr val="tx1"/>
              </a:solidFill>
              <a:effectLst/>
              <a:latin typeface="Arial" charset="0"/>
              <a:ea typeface="+mn-ea"/>
              <a:cs typeface="+mn-cs"/>
            </a:endParaRPr>
          </a:p>
          <a:p>
            <a:pPr lvl="3"/>
            <a:r>
              <a:rPr lang="en-US" sz="1200" kern="1200" dirty="0" smtClean="0">
                <a:solidFill>
                  <a:schemeClr val="tx1"/>
                </a:solidFill>
                <a:effectLst/>
                <a:latin typeface="Arial" charset="0"/>
                <a:ea typeface="+mn-ea"/>
                <a:cs typeface="+mn-cs"/>
              </a:rPr>
              <a:t>To correctly update budgets, plans, projects, agreements, and the vendor activity query, Momentum needs an accounting event for each transaction. </a:t>
            </a:r>
            <a:endParaRPr lang="en-US" sz="1600" kern="1200" dirty="0" smtClean="0">
              <a:solidFill>
                <a:schemeClr val="tx1"/>
              </a:solidFill>
              <a:effectLst/>
              <a:latin typeface="Arial" charset="0"/>
              <a:ea typeface="+mn-ea"/>
              <a:cs typeface="+mn-cs"/>
            </a:endParaRPr>
          </a:p>
          <a:p>
            <a:pPr lvl="4"/>
            <a:r>
              <a:rPr lang="en-US" sz="1200" kern="1200" dirty="0" smtClean="0">
                <a:solidFill>
                  <a:schemeClr val="tx1"/>
                </a:solidFill>
                <a:effectLst/>
                <a:latin typeface="Arial" charset="0"/>
                <a:ea typeface="+mn-ea"/>
                <a:cs typeface="+mn-cs"/>
              </a:rPr>
              <a:t>The accounting event tells Pegasys, for example, whether a transaction updates commitments, obligations, or expenditures. </a:t>
            </a:r>
            <a:endParaRPr lang="en-US" sz="1600" kern="1200" dirty="0" smtClean="0">
              <a:solidFill>
                <a:schemeClr val="tx1"/>
              </a:solidFill>
              <a:effectLst/>
              <a:latin typeface="Arial" charset="0"/>
              <a:ea typeface="+mn-ea"/>
              <a:cs typeface="+mn-cs"/>
            </a:endParaRPr>
          </a:p>
          <a:p>
            <a:pPr lvl="4"/>
            <a:r>
              <a:rPr lang="en-US" sz="1200" kern="1200" dirty="0" smtClean="0">
                <a:solidFill>
                  <a:schemeClr val="tx1"/>
                </a:solidFill>
                <a:effectLst/>
                <a:latin typeface="Arial" charset="0"/>
                <a:ea typeface="+mn-ea"/>
                <a:cs typeface="+mn-cs"/>
              </a:rPr>
              <a:t>Each GL account type has an accounting event associated with it on the </a:t>
            </a:r>
            <a:r>
              <a:rPr lang="en-US" sz="1200" u="none" strike="noStrike" kern="1200" dirty="0" smtClean="0">
                <a:solidFill>
                  <a:schemeClr val="tx1"/>
                </a:solidFill>
                <a:effectLst/>
                <a:latin typeface="Arial" charset="0"/>
                <a:ea typeface="+mn-ea"/>
                <a:cs typeface="+mn-cs"/>
                <a:hlinkClick r:id="rId3"/>
              </a:rPr>
              <a:t>GL Account Type Maintenance table</a:t>
            </a:r>
            <a:r>
              <a:rPr lang="en-US" sz="1200" kern="1200" dirty="0" smtClean="0">
                <a:solidFill>
                  <a:schemeClr val="tx1"/>
                </a:solidFill>
                <a:effectLst/>
                <a:latin typeface="Arial" charset="0"/>
                <a:ea typeface="+mn-ea"/>
                <a:cs typeface="+mn-cs"/>
              </a:rPr>
              <a:t>. </a:t>
            </a:r>
            <a:endParaRPr lang="en-US" sz="1600" kern="1200" dirty="0" smtClean="0">
              <a:solidFill>
                <a:schemeClr val="tx1"/>
              </a:solidFill>
              <a:effectLst/>
              <a:latin typeface="Arial" charset="0"/>
              <a:ea typeface="+mn-ea"/>
              <a:cs typeface="+mn-cs"/>
            </a:endParaRPr>
          </a:p>
          <a:p>
            <a:pPr lvl="4"/>
            <a:r>
              <a:rPr lang="en-US" sz="1200" kern="1200" dirty="0" smtClean="0">
                <a:solidFill>
                  <a:schemeClr val="tx1"/>
                </a:solidFill>
                <a:effectLst/>
                <a:latin typeface="Arial" charset="0"/>
                <a:ea typeface="+mn-ea"/>
                <a:cs typeface="+mn-cs"/>
              </a:rPr>
              <a:t>each GL account is associated with a GL account type in the GL Account Maintenance table. </a:t>
            </a:r>
            <a:endParaRPr lang="en-US" sz="1600" kern="1200" dirty="0" smtClean="0">
              <a:solidFill>
                <a:schemeClr val="tx1"/>
              </a:solidFill>
              <a:effectLst/>
              <a:latin typeface="Arial" charset="0"/>
              <a:ea typeface="+mn-ea"/>
              <a:cs typeface="+mn-cs"/>
            </a:endParaRPr>
          </a:p>
          <a:p>
            <a:pPr lvl="3"/>
            <a:r>
              <a:rPr lang="en-US" sz="1200" kern="1200" dirty="0" smtClean="0">
                <a:solidFill>
                  <a:schemeClr val="tx1"/>
                </a:solidFill>
                <a:effectLst/>
                <a:latin typeface="Arial" charset="0"/>
                <a:ea typeface="+mn-ea"/>
                <a:cs typeface="+mn-cs"/>
              </a:rPr>
              <a:t>The Accounting Event maintenance table is used to set options for Momentum’s pre-defined </a:t>
            </a:r>
            <a:r>
              <a:rPr lang="en-US" sz="1200" u="none" strike="noStrike" kern="1200" dirty="0" smtClean="0">
                <a:solidFill>
                  <a:schemeClr val="tx1"/>
                </a:solidFill>
                <a:effectLst/>
                <a:latin typeface="Arial" charset="0"/>
                <a:ea typeface="+mn-ea"/>
                <a:cs typeface="+mn-cs"/>
                <a:hlinkClick r:id="rId4"/>
              </a:rPr>
              <a:t>accounting events</a:t>
            </a:r>
            <a:r>
              <a:rPr lang="en-US" sz="1200" kern="1200" dirty="0" smtClean="0">
                <a:solidFill>
                  <a:schemeClr val="tx1"/>
                </a:solidFill>
                <a:effectLst/>
                <a:latin typeface="Arial" charset="0"/>
                <a:ea typeface="+mn-ea"/>
                <a:cs typeface="+mn-cs"/>
              </a:rPr>
              <a:t>. Momentum accounting events:</a:t>
            </a:r>
            <a:endParaRPr lang="en-US" sz="1600" kern="1200" dirty="0" smtClean="0">
              <a:solidFill>
                <a:schemeClr val="tx1"/>
              </a:solidFill>
              <a:effectLst/>
              <a:latin typeface="Arial" charset="0"/>
              <a:ea typeface="+mn-ea"/>
              <a:cs typeface="+mn-cs"/>
            </a:endParaRPr>
          </a:p>
          <a:p>
            <a:pPr lvl="4"/>
            <a:r>
              <a:rPr lang="en-US" sz="1200" kern="1200" dirty="0" smtClean="0">
                <a:solidFill>
                  <a:schemeClr val="tx1"/>
                </a:solidFill>
                <a:effectLst/>
                <a:latin typeface="Arial" charset="0"/>
                <a:ea typeface="+mn-ea"/>
                <a:cs typeface="+mn-cs"/>
              </a:rPr>
              <a:t>Signify the type of financial activity performed by a given transaction</a:t>
            </a:r>
          </a:p>
          <a:p>
            <a:pPr lvl="4"/>
            <a:r>
              <a:rPr lang="en-US" sz="1200" kern="1200" dirty="0" smtClean="0">
                <a:solidFill>
                  <a:schemeClr val="tx1"/>
                </a:solidFill>
                <a:effectLst/>
                <a:latin typeface="Arial" charset="0"/>
                <a:ea typeface="+mn-ea"/>
                <a:cs typeface="+mn-cs"/>
              </a:rPr>
              <a:t>Provide a basis for certain accounting-related edits and system updates</a:t>
            </a:r>
          </a:p>
          <a:p>
            <a:pPr lvl="4"/>
            <a:r>
              <a:rPr lang="en-US" sz="1200" kern="1200" dirty="0" smtClean="0">
                <a:solidFill>
                  <a:schemeClr val="tx1"/>
                </a:solidFill>
                <a:effectLst/>
                <a:latin typeface="Arial" charset="0"/>
                <a:ea typeface="+mn-ea"/>
                <a:cs typeface="+mn-cs"/>
              </a:rPr>
              <a:t>Determine the nature of general ledger postings performed by a given transaction</a:t>
            </a:r>
          </a:p>
          <a:p>
            <a:pPr lvl="2"/>
            <a:r>
              <a:rPr lang="en-US" sz="1200" kern="1200" dirty="0" smtClean="0">
                <a:solidFill>
                  <a:schemeClr val="tx1"/>
                </a:solidFill>
                <a:effectLst/>
                <a:latin typeface="Arial" charset="0"/>
                <a:ea typeface="+mn-ea"/>
                <a:cs typeface="+mn-cs"/>
              </a:rPr>
              <a:t>Fiscal Year</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Document Type</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Transaction Type</a:t>
            </a:r>
            <a:endParaRPr lang="en-US" sz="1600" kern="1200" dirty="0" smtClean="0">
              <a:solidFill>
                <a:schemeClr val="tx1"/>
              </a:solidFill>
              <a:effectLst/>
              <a:latin typeface="Arial" charset="0"/>
              <a:ea typeface="+mn-ea"/>
              <a:cs typeface="+mn-cs"/>
            </a:endParaRPr>
          </a:p>
          <a:p>
            <a:pPr lvl="2"/>
            <a:r>
              <a:rPr lang="en-US" sz="1200" kern="1200" dirty="0" smtClean="0">
                <a:solidFill>
                  <a:schemeClr val="tx1"/>
                </a:solidFill>
                <a:effectLst/>
                <a:latin typeface="Arial" charset="0"/>
                <a:ea typeface="+mn-ea"/>
                <a:cs typeface="+mn-cs"/>
              </a:rPr>
              <a:t>Process Activity</a:t>
            </a:r>
            <a:endParaRPr lang="en-US" sz="16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39</a:t>
            </a:fld>
            <a:endParaRPr lang="en-US" dirty="0"/>
          </a:p>
        </p:txBody>
      </p:sp>
    </p:spTree>
    <p:extLst>
      <p:ext uri="{BB962C8B-B14F-4D97-AF65-F5344CB8AC3E}">
        <p14:creationId xmlns:p14="http://schemas.microsoft.com/office/powerpoint/2010/main" val="342233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Speaker</a:t>
            </a:r>
            <a:r>
              <a:rPr lang="en-US" sz="1200" b="0" i="0" u="none" strike="noStrike" kern="1200" baseline="0" dirty="0" smtClean="0">
                <a:solidFill>
                  <a:schemeClr val="tx1"/>
                </a:solidFill>
                <a:effectLst/>
                <a:latin typeface="Arial" charset="0"/>
                <a:ea typeface="+mn-ea"/>
                <a:cs typeface="+mn-cs"/>
              </a:rPr>
              <a:t> Note</a:t>
            </a:r>
            <a:r>
              <a:rPr lang="en-US" sz="1200" b="0" i="0" u="none" strike="noStrike" kern="1200" dirty="0" smtClean="0">
                <a:solidFill>
                  <a:schemeClr val="tx1"/>
                </a:solidFill>
                <a:effectLst/>
                <a:latin typeface="Arial" charset="0"/>
                <a:ea typeface="+mn-ea"/>
                <a:cs typeface="+mn-cs"/>
              </a:rPr>
              <a:t>: Years prior to FY15 will not be updated at go Live with the 6 digit GL numbers. They will be updated within a few months after go-live.</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42</a:t>
            </a:fld>
            <a:endParaRPr lang="en-US" dirty="0"/>
          </a:p>
        </p:txBody>
      </p:sp>
    </p:spTree>
    <p:extLst>
      <p:ext uri="{BB962C8B-B14F-4D97-AF65-F5344CB8AC3E}">
        <p14:creationId xmlns:p14="http://schemas.microsoft.com/office/powerpoint/2010/main" val="238507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Go to GL Account Maintenance table, look up 2014/ Code 10*</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44</a:t>
            </a:fld>
            <a:endParaRPr lang="en-US" dirty="0"/>
          </a:p>
        </p:txBody>
      </p:sp>
    </p:spTree>
    <p:extLst>
      <p:ext uri="{BB962C8B-B14F-4D97-AF65-F5344CB8AC3E}">
        <p14:creationId xmlns:p14="http://schemas.microsoft.com/office/powerpoint/2010/main" val="161257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45</a:t>
            </a:fld>
            <a:endParaRPr lang="en-US" dirty="0"/>
          </a:p>
        </p:txBody>
      </p:sp>
    </p:spTree>
    <p:extLst>
      <p:ext uri="{BB962C8B-B14F-4D97-AF65-F5344CB8AC3E}">
        <p14:creationId xmlns:p14="http://schemas.microsoft.com/office/powerpoint/2010/main" val="2182610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600" b="1" u="sng" dirty="0" smtClean="0"/>
              <a:t>Reverses</a:t>
            </a:r>
            <a:r>
              <a:rPr lang="en-US" sz="1600" dirty="0" smtClean="0"/>
              <a:t> outstanding pre-commitments, commitments, obligations, accruals and payables associated with funds that expire or cancel at the fiscal year-end.</a:t>
            </a:r>
          </a:p>
          <a:p>
            <a:pPr lvl="3"/>
            <a:r>
              <a:rPr lang="en-US" sz="1400" dirty="0" smtClean="0"/>
              <a:t>At year-end this process is </a:t>
            </a:r>
            <a:r>
              <a:rPr lang="en-US" sz="1400" b="1" u="sng" dirty="0" smtClean="0"/>
              <a:t>run for expiring and cancelling funds</a:t>
            </a:r>
            <a:r>
              <a:rPr lang="en-US" sz="1400" dirty="0" smtClean="0"/>
              <a:t>, as determined by the Fund Status and Fiscal Year parameters.</a:t>
            </a:r>
            <a:endParaRPr lang="en-US" sz="1800" dirty="0" smtClean="0"/>
          </a:p>
          <a:p>
            <a:pPr lvl="4"/>
            <a:r>
              <a:rPr lang="en-US" sz="1400" dirty="0" smtClean="0"/>
              <a:t>The system selects any open line where the funds BBFY is less than or equal to the Fiscal Year Parameter, and the funds Expired Year or Cancelled Year on Fund Maintenance is less than or equal to the Fiscal Year parameter + 1 and modifies the open amount to zero. A report is generated listing all items closed.</a:t>
            </a:r>
            <a:endParaRPr lang="en-US" sz="1800" dirty="0" smtClean="0"/>
          </a:p>
          <a:p>
            <a:pPr lvl="2"/>
            <a:r>
              <a:rPr lang="en-US" sz="1600" b="1" u="sng" dirty="0" smtClean="0"/>
              <a:t>Reinstates</a:t>
            </a:r>
            <a:r>
              <a:rPr lang="en-US" sz="1600" dirty="0" smtClean="0"/>
              <a:t> cancelled payables</a:t>
            </a:r>
          </a:p>
          <a:p>
            <a:pPr lvl="3"/>
            <a:r>
              <a:rPr lang="en-US" sz="1400" dirty="0" smtClean="0"/>
              <a:t>The user may choose to </a:t>
            </a:r>
            <a:r>
              <a:rPr lang="en-US" sz="1400" b="1" u="sng" dirty="0" smtClean="0"/>
              <a:t>reinstate cancelled payment and receipt document</a:t>
            </a:r>
            <a:r>
              <a:rPr lang="en-US" sz="1400" dirty="0" smtClean="0"/>
              <a:t> amounts for financial statement purposes. </a:t>
            </a:r>
            <a:endParaRPr lang="en-US" sz="1800" dirty="0" smtClean="0"/>
          </a:p>
          <a:p>
            <a:pPr lvl="4"/>
            <a:r>
              <a:rPr lang="en-US" sz="1400" dirty="0" smtClean="0"/>
              <a:t>If the Reinstate Cancelled Payables parameter is set to true, the process creates a SV form to reinstate each cancelled payable in the appropriate GL accounts. </a:t>
            </a:r>
            <a:endParaRPr lang="en-US" sz="1800" dirty="0" smtClean="0"/>
          </a:p>
          <a:p>
            <a:pPr lvl="4"/>
            <a:r>
              <a:rPr lang="en-US" sz="1400" dirty="0" smtClean="0"/>
              <a:t>The form uses an Expenditure transaction event with the transaction type entered in the parameters.</a:t>
            </a: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55</a:t>
            </a:fld>
            <a:endParaRPr lang="en-US" dirty="0"/>
          </a:p>
        </p:txBody>
      </p:sp>
    </p:spTree>
    <p:extLst>
      <p:ext uri="{BB962C8B-B14F-4D97-AF65-F5344CB8AC3E}">
        <p14:creationId xmlns:p14="http://schemas.microsoft.com/office/powerpoint/2010/main" val="3323537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CCR-</a:t>
            </a:r>
            <a:r>
              <a:rPr lang="en-US" baseline="0" dirty="0" smtClean="0"/>
              <a:t> contractors that do business with government. </a:t>
            </a:r>
            <a:r>
              <a:rPr lang="en-US" baseline="0" dirty="0" smtClean="0"/>
              <a:t>Movement </a:t>
            </a:r>
            <a:r>
              <a:rPr lang="en-US" baseline="0" dirty="0" smtClean="0"/>
              <a:t>to make comprehensive database and consolidate with CCRC info, now called SAM, system for award management. All agencies need to use sam file format to extract contractor information. CCRC- momentum application that </a:t>
            </a:r>
            <a:r>
              <a:rPr lang="en-US" baseline="0" dirty="0" smtClean="0"/>
              <a:t>extracts </a:t>
            </a:r>
            <a:r>
              <a:rPr lang="en-US" baseline="0" dirty="0" smtClean="0"/>
              <a:t>contractor information to extra to do business with. If they select publish and it creates a vendor in pegasys. </a:t>
            </a:r>
          </a:p>
          <a:p>
            <a:endParaRPr lang="en-US" baseline="0" dirty="0" smtClean="0"/>
          </a:p>
          <a:p>
            <a:r>
              <a:rPr lang="en-US" baseline="0" dirty="0" smtClean="0"/>
              <a:t>We take input file from sam, large file with large data set. Agencies then take file daily to take changes, and publishes to CCRC and then it gets publishes to pegasys and reflects on vendor table.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63</a:t>
            </a:fld>
            <a:endParaRPr lang="en-US" dirty="0"/>
          </a:p>
        </p:txBody>
      </p:sp>
    </p:spTree>
    <p:extLst>
      <p:ext uri="{BB962C8B-B14F-4D97-AF65-F5344CB8AC3E}">
        <p14:creationId xmlns:p14="http://schemas.microsoft.com/office/powerpoint/2010/main" val="386178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from sam import </a:t>
            </a:r>
            <a:r>
              <a:rPr lang="en-US" dirty="0" smtClean="0"/>
              <a:t>information </a:t>
            </a:r>
            <a:r>
              <a:rPr lang="en-US" dirty="0" smtClean="0"/>
              <a:t>such</a:t>
            </a:r>
            <a:r>
              <a:rPr lang="en-US" baseline="0" dirty="0" smtClean="0"/>
              <a:t> as delinquent debt and disaster </a:t>
            </a:r>
            <a:r>
              <a:rPr lang="en-US" baseline="0" dirty="0" smtClean="0"/>
              <a:t>response </a:t>
            </a:r>
            <a:r>
              <a:rPr lang="en-US" baseline="0" dirty="0" smtClean="0"/>
              <a:t>indicators.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66</a:t>
            </a:fld>
            <a:endParaRPr lang="en-US" dirty="0"/>
          </a:p>
        </p:txBody>
      </p:sp>
    </p:spTree>
    <p:extLst>
      <p:ext uri="{BB962C8B-B14F-4D97-AF65-F5344CB8AC3E}">
        <p14:creationId xmlns:p14="http://schemas.microsoft.com/office/powerpoint/2010/main" val="198628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Go to Vendor Review Query, search for *1111, show Disaster Response tab</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Today these</a:t>
            </a:r>
            <a:r>
              <a:rPr lang="en-US" sz="1200" kern="1200" baseline="0" dirty="0" smtClean="0">
                <a:solidFill>
                  <a:schemeClr val="tx1"/>
                </a:solidFill>
                <a:effectLst/>
                <a:latin typeface="Arial" charset="0"/>
                <a:ea typeface="+mn-ea"/>
                <a:cs typeface="+mn-cs"/>
              </a:rPr>
              <a:t> fields are in CCRC. They will be in pegasys. Anyplace in Pegasys that says CCRC now renamed SAM.</a:t>
            </a:r>
          </a:p>
          <a:p>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Comes from SAM to CCRC, sent over to Pegasys.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67</a:t>
            </a:fld>
            <a:endParaRPr lang="en-US" dirty="0"/>
          </a:p>
        </p:txBody>
      </p:sp>
    </p:spTree>
    <p:extLst>
      <p:ext uri="{BB962C8B-B14F-4D97-AF65-F5344CB8AC3E}">
        <p14:creationId xmlns:p14="http://schemas.microsoft.com/office/powerpoint/2010/main" val="84412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r>
              <a:rPr lang="en-US" dirty="0" smtClean="0">
                <a:latin typeface="Arial" pitchFamily="34" charset="0"/>
              </a:rPr>
              <a:t>29</a:t>
            </a:r>
            <a:r>
              <a:rPr lang="en-US" baseline="0" dirty="0" smtClean="0">
                <a:latin typeface="Arial" pitchFamily="34" charset="0"/>
              </a:rPr>
              <a:t> Enhancements covered in Finance Center Presentation.</a:t>
            </a:r>
            <a:endParaRPr lang="en-US" dirty="0"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Global Supply will generate Receivables via the DBR lifecycle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73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ffectLst/>
              </a:rPr>
              <a:t>The BETC is an 8 character code used in the Central Accounting Reporting System (CARS, formerly named the GWA system) to indicate the type of activity being reported, such as payments, collections, investments, etc. This code must accompany </a:t>
            </a:r>
            <a:r>
              <a:rPr lang="en-US" dirty="0" smtClean="0">
                <a:effectLst/>
              </a:rPr>
              <a:t>the Treasury</a:t>
            </a:r>
            <a:r>
              <a:rPr lang="en-US" dirty="0" smtClean="0">
                <a:effectLst/>
                <a:hlinkClick r:id="rId3" action="ppaction://hlinkfile"/>
              </a:rPr>
              <a:t> </a:t>
            </a:r>
            <a:r>
              <a:rPr lang="en-US" dirty="0" smtClean="0">
                <a:effectLst/>
                <a:hlinkClick r:id="rId3" action="ppaction://hlinkfile"/>
              </a:rPr>
              <a:t>Account Symbol (TAS)</a:t>
            </a:r>
            <a:r>
              <a:rPr lang="en-US" dirty="0" smtClean="0">
                <a:effectLst/>
              </a:rPr>
              <a:t> and the dollar amounts in order to classify the transaction against the fund balance with Treasury.</a:t>
            </a: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76</a:t>
            </a:fld>
            <a:endParaRPr lang="en-US" dirty="0"/>
          </a:p>
        </p:txBody>
      </p:sp>
    </p:spTree>
    <p:extLst>
      <p:ext uri="{BB962C8B-B14F-4D97-AF65-F5344CB8AC3E}">
        <p14:creationId xmlns:p14="http://schemas.microsoft.com/office/powerpoint/2010/main" val="113021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file is downloaded from Treasury's IPAC system, IPAC Search separates the BAAR data and then the inbound process is run to import the data.</a:t>
            </a:r>
          </a:p>
          <a:p>
            <a:r>
              <a:rPr lang="en-US" dirty="0" smtClean="0"/>
              <a:t>GSA</a:t>
            </a:r>
            <a:r>
              <a:rPr lang="en-US" baseline="0" dirty="0" smtClean="0"/>
              <a:t> gets</a:t>
            </a:r>
            <a:r>
              <a:rPr lang="en-US" dirty="0" smtClean="0"/>
              <a:t> two types of transactions from the inbound process.  We receive confirmation transactions that applies</a:t>
            </a:r>
            <a:r>
              <a:rPr lang="en-US" baseline="0" dirty="0" smtClean="0"/>
              <a:t> t</a:t>
            </a:r>
            <a:r>
              <a:rPr lang="en-US" dirty="0" smtClean="0"/>
              <a:t>he cash from our IPAC billings.  We also receive payments from our customers for our Non-IPAC billings, where the customer sends us payment via the IPAC system.</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77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GDIM0000016-0002</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78</a:t>
            </a:fld>
            <a:endParaRPr lang="en-US" dirty="0"/>
          </a:p>
        </p:txBody>
      </p:sp>
    </p:spTree>
    <p:extLst>
      <p:ext uri="{BB962C8B-B14F-4D97-AF65-F5344CB8AC3E}">
        <p14:creationId xmlns:p14="http://schemas.microsoft.com/office/powerpoint/2010/main" val="3736846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ffectLst/>
              </a:rPr>
              <a:t>The BETC is an 8 character code used in the Central Accounting Reporting System (CARS, formerly named the GWA system) to indicate the type of activity being reported, such as payments, collections, investments, etc. This code must accompany </a:t>
            </a:r>
            <a:r>
              <a:rPr lang="en-US" dirty="0" smtClean="0">
                <a:effectLst/>
              </a:rPr>
              <a:t>the Treasury</a:t>
            </a:r>
            <a:r>
              <a:rPr lang="en-US" dirty="0" smtClean="0">
                <a:effectLst/>
                <a:hlinkClick r:id="rId3" action="ppaction://hlinkfile"/>
              </a:rPr>
              <a:t> </a:t>
            </a:r>
            <a:r>
              <a:rPr lang="en-US" dirty="0" smtClean="0">
                <a:effectLst/>
                <a:hlinkClick r:id="rId3" action="ppaction://hlinkfile"/>
              </a:rPr>
              <a:t>Account Symbol (TAS)</a:t>
            </a:r>
            <a:r>
              <a:rPr lang="en-US" dirty="0" smtClean="0">
                <a:effectLst/>
              </a:rPr>
              <a:t> and the dollar amounts in order to classify the transaction against the fund balance with Treasury.</a:t>
            </a:r>
          </a:p>
          <a:p>
            <a:endParaRPr lang="en-US" dirty="0" smtClean="0"/>
          </a:p>
          <a:p>
            <a:endParaRPr lang="en-US" dirty="0" smtClean="0"/>
          </a:p>
          <a:p>
            <a:r>
              <a:rPr lang="en-US" dirty="0" smtClean="0"/>
              <a:t>If</a:t>
            </a:r>
            <a:r>
              <a:rPr lang="en-US" baseline="0" dirty="0" smtClean="0"/>
              <a:t> Beginning Period of Availability and Ending Period of Availability have values, the Availability will be Null.</a:t>
            </a:r>
          </a:p>
          <a:p>
            <a:r>
              <a:rPr lang="en-US" baseline="0" dirty="0" smtClean="0"/>
              <a:t>If BPOA and EPOA are null, the Availability Value is populated. </a:t>
            </a:r>
          </a:p>
          <a:p>
            <a:endParaRPr lang="en-US" baseline="0" dirty="0" smtClean="0"/>
          </a:p>
          <a:p>
            <a:r>
              <a:rPr lang="en-US" dirty="0" smtClean="0"/>
              <a:t>Availability Type Code (A) 	Identifies no-year accounts “X”, clearing/suspense accounts “F”, and Treasury’s central summary general ledger accounts “A”. Not applicable if BPOA and EPOA funds used.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79</a:t>
            </a:fld>
            <a:endParaRPr lang="en-US" dirty="0"/>
          </a:p>
        </p:txBody>
      </p:sp>
    </p:spTree>
    <p:extLst>
      <p:ext uri="{BB962C8B-B14F-4D97-AF65-F5344CB8AC3E}">
        <p14:creationId xmlns:p14="http://schemas.microsoft.com/office/powerpoint/2010/main" val="2412804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ARBILLGEN also updates the "Billing Status" and "Statement Generated" flags for Non-IPAC transactions. (Note: The update to these two fields is performed by IPACOUT for IPAC transactions)</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82</a:t>
            </a:fld>
            <a:endParaRPr lang="en-US" dirty="0"/>
          </a:p>
        </p:txBody>
      </p:sp>
    </p:spTree>
    <p:extLst>
      <p:ext uri="{BB962C8B-B14F-4D97-AF65-F5344CB8AC3E}">
        <p14:creationId xmlns:p14="http://schemas.microsoft.com/office/powerpoint/2010/main" val="901143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sz="1600" dirty="0" smtClean="0"/>
              <a:t>A vendor is considered a Federal vendor if the reporting attribute is “Government.” All other reporting attributes are considered Non-Federal.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84</a:t>
            </a:fld>
            <a:endParaRPr lang="en-US" dirty="0"/>
          </a:p>
        </p:txBody>
      </p:sp>
    </p:spTree>
    <p:extLst>
      <p:ext uri="{BB962C8B-B14F-4D97-AF65-F5344CB8AC3E}">
        <p14:creationId xmlns:p14="http://schemas.microsoft.com/office/powerpoint/2010/main" val="3469744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a:t>
            </a:r>
            <a:r>
              <a:rPr lang="en-US" baseline="0" dirty="0" smtClean="0"/>
              <a:t> of non ipac credit</a:t>
            </a:r>
            <a:r>
              <a:rPr lang="en-US" dirty="0" smtClean="0"/>
              <a:t>- We have a customer</a:t>
            </a:r>
            <a:r>
              <a:rPr lang="en-US" baseline="0" dirty="0" smtClean="0"/>
              <a:t> credit we think we owe the customer. Refund generation Copies forward into IP to pay out. Before we can the customer pulls an IP that does not have the correct doc reference.</a:t>
            </a:r>
          </a:p>
          <a:p>
            <a:r>
              <a:rPr lang="en-US" baseline="0" dirty="0" smtClean="0"/>
              <a:t>Push- customer pushes us money before we can pay them.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86</a:t>
            </a:fld>
            <a:endParaRPr lang="en-US" dirty="0"/>
          </a:p>
        </p:txBody>
      </p:sp>
    </p:spTree>
    <p:extLst>
      <p:ext uri="{BB962C8B-B14F-4D97-AF65-F5344CB8AC3E}">
        <p14:creationId xmlns:p14="http://schemas.microsoft.com/office/powerpoint/2010/main" val="1636640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CB6/CB7,</a:t>
            </a:r>
            <a:r>
              <a:rPr lang="en-US" baseline="0" dirty="0" smtClean="0"/>
              <a:t> IR6/IR7</a:t>
            </a:r>
          </a:p>
          <a:p>
            <a:r>
              <a:rPr lang="en-US" baseline="0" dirty="0" smtClean="0"/>
              <a:t>Doc Cat = IP6</a:t>
            </a:r>
          </a:p>
          <a:p>
            <a:r>
              <a:rPr lang="en-US" baseline="0" dirty="0" smtClean="0"/>
              <a:t>From Date = 3/1/2014</a:t>
            </a:r>
          </a:p>
          <a:p>
            <a:r>
              <a:rPr lang="en-US" baseline="0" dirty="0" smtClean="0"/>
              <a:t>Doc Num = </a:t>
            </a:r>
            <a:r>
              <a:rPr lang="en-US" dirty="0" smtClean="0">
                <a:effectLst/>
              </a:rPr>
              <a:t>CB6201411120000</a:t>
            </a:r>
          </a:p>
          <a:p>
            <a:r>
              <a:rPr lang="en-US" dirty="0" smtClean="0">
                <a:effectLst/>
              </a:rPr>
              <a:t>CB6201408150008</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88</a:t>
            </a:fld>
            <a:endParaRPr lang="en-US" dirty="0"/>
          </a:p>
        </p:txBody>
      </p:sp>
    </p:spTree>
    <p:extLst>
      <p:ext uri="{BB962C8B-B14F-4D97-AF65-F5344CB8AC3E}">
        <p14:creationId xmlns:p14="http://schemas.microsoft.com/office/powerpoint/2010/main" val="159219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102</a:t>
            </a:fld>
            <a:endParaRPr lang="en-US" dirty="0"/>
          </a:p>
        </p:txBody>
      </p:sp>
    </p:spTree>
    <p:extLst>
      <p:ext uri="{BB962C8B-B14F-4D97-AF65-F5344CB8AC3E}">
        <p14:creationId xmlns:p14="http://schemas.microsoft.com/office/powerpoint/2010/main" val="199591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a:t>
            </a:fld>
            <a:endParaRPr lang="en-US" dirty="0"/>
          </a:p>
        </p:txBody>
      </p:sp>
    </p:spTree>
    <p:extLst>
      <p:ext uri="{BB962C8B-B14F-4D97-AF65-F5344CB8AC3E}">
        <p14:creationId xmlns:p14="http://schemas.microsoft.com/office/powerpoint/2010/main" val="335535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Takes</a:t>
            </a:r>
            <a:r>
              <a:rPr lang="en-US" baseline="0" dirty="0" smtClean="0"/>
              <a:t> file from treasury and marks file as do not pay. Will support generating a do not pay from pegasys to tell </a:t>
            </a:r>
            <a:r>
              <a:rPr lang="en-US" baseline="0" dirty="0" smtClean="0"/>
              <a:t>treasury </a:t>
            </a:r>
            <a:r>
              <a:rPr lang="en-US" baseline="0" dirty="0" smtClean="0"/>
              <a:t>which vendors not to use. GSA has chosen to used only the outbound batch job. </a:t>
            </a:r>
          </a:p>
          <a:p>
            <a:endParaRPr lang="en-US" baseline="0" dirty="0" smtClean="0"/>
          </a:p>
          <a:p>
            <a:r>
              <a:rPr lang="en-US" baseline="0" dirty="0" smtClean="0"/>
              <a:t>New outbound batch job</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103</a:t>
            </a:fld>
            <a:endParaRPr lang="en-US" dirty="0"/>
          </a:p>
        </p:txBody>
      </p:sp>
    </p:spTree>
    <p:extLst>
      <p:ext uri="{BB962C8B-B14F-4D97-AF65-F5344CB8AC3E}">
        <p14:creationId xmlns:p14="http://schemas.microsoft.com/office/powerpoint/2010/main" val="1928830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a:t>
            </a:r>
            <a:r>
              <a:rPr lang="en-US" dirty="0" smtClean="0"/>
              <a:t>vendors they don’t want, put on batch</a:t>
            </a:r>
            <a:r>
              <a:rPr lang="en-US" baseline="0" dirty="0" smtClean="0"/>
              <a:t> job, send to treasury. Batch job. Flag has to be checked on vendor table, gsa determines in advance and puts it in the batch job parameters.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104</a:t>
            </a:fld>
            <a:endParaRPr lang="en-US" dirty="0"/>
          </a:p>
        </p:txBody>
      </p:sp>
    </p:spTree>
    <p:extLst>
      <p:ext uri="{BB962C8B-B14F-4D97-AF65-F5344CB8AC3E}">
        <p14:creationId xmlns:p14="http://schemas.microsoft.com/office/powerpoint/2010/main" val="2769878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C-957444</a:t>
            </a:r>
          </a:p>
          <a:p>
            <a:endParaRPr lang="en-US" dirty="0" smtClean="0"/>
          </a:p>
          <a:p>
            <a:r>
              <a:rPr lang="en-US" dirty="0" smtClean="0"/>
              <a:t>Match date, match source are all values that are populated on inbound file. Gsa is not using inbound process so the match will not be </a:t>
            </a:r>
            <a:r>
              <a:rPr lang="en-US" dirty="0" smtClean="0"/>
              <a:t>populated.</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105</a:t>
            </a:fld>
            <a:endParaRPr lang="en-US" dirty="0"/>
          </a:p>
        </p:txBody>
      </p:sp>
    </p:spTree>
    <p:extLst>
      <p:ext uri="{BB962C8B-B14F-4D97-AF65-F5344CB8AC3E}">
        <p14:creationId xmlns:p14="http://schemas.microsoft.com/office/powerpoint/2010/main" val="1362852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Billing Doc with Do Not Pay, Save Form, show error – </a:t>
            </a:r>
            <a:r>
              <a:rPr lang="en-US" sz="1200" b="1" u="sng" kern="1200" dirty="0" smtClean="0">
                <a:solidFill>
                  <a:schemeClr val="tx1"/>
                </a:solidFill>
                <a:effectLst/>
                <a:latin typeface="Arial" charset="0"/>
                <a:ea typeface="+mn-ea"/>
                <a:cs typeface="+mn-cs"/>
              </a:rPr>
              <a:t>GDN-0022</a:t>
            </a:r>
            <a:r>
              <a:rPr lang="en-US" sz="1200" kern="1200" dirty="0" smtClean="0">
                <a:solidFill>
                  <a:schemeClr val="tx1"/>
                </a:solidFill>
                <a:effectLst/>
                <a:latin typeface="Arial" charset="0"/>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107</a:t>
            </a:fld>
            <a:endParaRPr lang="en-US" dirty="0"/>
          </a:p>
        </p:txBody>
      </p:sp>
    </p:spTree>
    <p:extLst>
      <p:ext uri="{BB962C8B-B14F-4D97-AF65-F5344CB8AC3E}">
        <p14:creationId xmlns:p14="http://schemas.microsoft.com/office/powerpoint/2010/main" val="2045206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Grab P8 Document and show fields Applied Credit, Applied Prepayment Amt, Holdback Amount, Suspension Amount. </a:t>
            </a:r>
          </a:p>
          <a:p>
            <a:r>
              <a:rPr lang="en-US" sz="1200" b="1" kern="1200" dirty="0" smtClean="0">
                <a:solidFill>
                  <a:schemeClr val="tx1"/>
                </a:solidFill>
                <a:effectLst/>
                <a:latin typeface="Arial" charset="0"/>
                <a:ea typeface="+mn-ea"/>
                <a:cs typeface="+mn-cs"/>
              </a:rPr>
              <a:t>P820140304000000</a:t>
            </a:r>
            <a:endParaRPr lang="en-US" b="1"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108</a:t>
            </a:fld>
            <a:endParaRPr lang="en-US" dirty="0"/>
          </a:p>
        </p:txBody>
      </p:sp>
    </p:spTree>
    <p:extLst>
      <p:ext uri="{BB962C8B-B14F-4D97-AF65-F5344CB8AC3E}">
        <p14:creationId xmlns:p14="http://schemas.microsoft.com/office/powerpoint/2010/main" val="198757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Log Date from the Invoice and the Payment match as</a:t>
            </a:r>
            <a:r>
              <a:rPr lang="en-US" baseline="0" dirty="0" smtClean="0"/>
              <a:t> </a:t>
            </a:r>
            <a:r>
              <a:rPr lang="en-US" dirty="0" smtClean="0"/>
              <a:t>a trigger for Prompt Pay Codes in certain scenarios. </a:t>
            </a:r>
          </a:p>
          <a:p>
            <a:endParaRPr lang="en-US" baseline="0" dirty="0" smtClean="0"/>
          </a:p>
          <a:p>
            <a:r>
              <a:rPr lang="en-US" baseline="0" dirty="0" smtClean="0"/>
              <a:t>Order receipt invoice payment</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109</a:t>
            </a:fld>
            <a:endParaRPr lang="en-US" dirty="0"/>
          </a:p>
        </p:txBody>
      </p:sp>
    </p:spTree>
    <p:extLst>
      <p:ext uri="{BB962C8B-B14F-4D97-AF65-F5344CB8AC3E}">
        <p14:creationId xmlns:p14="http://schemas.microsoft.com/office/powerpoint/2010/main" val="3022569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Slide 36- Show M7 Invoice and P7 Payment. </a:t>
            </a:r>
            <a:r>
              <a:rPr lang="en-US" sz="1200" b="1" kern="1200" dirty="0" smtClean="0">
                <a:solidFill>
                  <a:schemeClr val="tx1"/>
                </a:solidFill>
                <a:effectLst/>
                <a:latin typeface="Arial" charset="0"/>
                <a:ea typeface="+mn-ea"/>
                <a:cs typeface="+mn-cs"/>
              </a:rPr>
              <a:t>M7201410290000, P720141029000003</a:t>
            </a: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110</a:t>
            </a:fld>
            <a:endParaRPr lang="en-US" dirty="0"/>
          </a:p>
        </p:txBody>
      </p:sp>
    </p:spTree>
    <p:extLst>
      <p:ext uri="{BB962C8B-B14F-4D97-AF65-F5344CB8AC3E}">
        <p14:creationId xmlns:p14="http://schemas.microsoft.com/office/powerpoint/2010/main" val="4203359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Payment </a:t>
            </a:r>
            <a:r>
              <a:rPr lang="en-US" sz="1200" dirty="0" smtClean="0"/>
              <a:t>transactions (itemized payments, imprest fund replenishments, and travel payments</a:t>
            </a:r>
            <a:r>
              <a:rPr lang="en-US" sz="1200" dirty="0" smtClean="0"/>
              <a:t>). GSA uses Treasury</a:t>
            </a:r>
            <a:r>
              <a:rPr lang="en-US" sz="1200" baseline="0" dirty="0" smtClean="0"/>
              <a:t> Disbursing Model.</a:t>
            </a:r>
            <a:endParaRPr lang="en-US" sz="1200" dirty="0" smtClean="0"/>
          </a:p>
          <a:p>
            <a:endParaRPr lang="en-US" sz="1200" dirty="0" smtClean="0"/>
          </a:p>
          <a:p>
            <a:r>
              <a:rPr lang="en-US" sz="1200" dirty="0" smtClean="0"/>
              <a:t>Uses</a:t>
            </a:r>
            <a:r>
              <a:rPr lang="en-US" sz="1200" baseline="0" dirty="0" smtClean="0"/>
              <a:t> automated match. </a:t>
            </a:r>
            <a:r>
              <a:rPr lang="en-US" sz="1200" baseline="0" dirty="0" smtClean="0"/>
              <a:t>Scheduled </a:t>
            </a:r>
            <a:r>
              <a:rPr lang="en-US" sz="1200" baseline="0" dirty="0" smtClean="0"/>
              <a:t>based on prompt pay. It goes on the undisbursed payment query. Series of batch jobs that are run each day to generate </a:t>
            </a:r>
            <a:r>
              <a:rPr lang="en-US" sz="1200" baseline="0" dirty="0" smtClean="0"/>
              <a:t>payment </a:t>
            </a:r>
            <a:r>
              <a:rPr lang="en-US" sz="1200" baseline="0" dirty="0" smtClean="0"/>
              <a:t>file. </a:t>
            </a:r>
            <a:r>
              <a:rPr lang="en-US" sz="1200" baseline="0" dirty="0" smtClean="0"/>
              <a:t>Payment processor- </a:t>
            </a:r>
            <a:r>
              <a:rPr lang="en-US" sz="1200" baseline="0" dirty="0" smtClean="0"/>
              <a:t>not used. Payment </a:t>
            </a:r>
            <a:r>
              <a:rPr lang="en-US" sz="1200" baseline="0" dirty="0" smtClean="0"/>
              <a:t>select- </a:t>
            </a:r>
            <a:r>
              <a:rPr lang="en-US" sz="1200" baseline="0" dirty="0" smtClean="0"/>
              <a:t>schedule date, interest penalty, payment </a:t>
            </a:r>
            <a:r>
              <a:rPr lang="en-US" sz="1200" baseline="0" dirty="0" smtClean="0"/>
              <a:t>processor- </a:t>
            </a:r>
            <a:r>
              <a:rPr lang="en-US" sz="1200" baseline="0" dirty="0" smtClean="0"/>
              <a:t>orders </a:t>
            </a:r>
            <a:r>
              <a:rPr lang="en-US" sz="1200" baseline="0" dirty="0" smtClean="0"/>
              <a:t>payments </a:t>
            </a:r>
            <a:r>
              <a:rPr lang="en-US" sz="1200" baseline="0" dirty="0" smtClean="0"/>
              <a:t>per treasury’s requirements, scheduled posting, makes system end users see- schedule #, query. </a:t>
            </a:r>
            <a:r>
              <a:rPr lang="en-US" sz="1200" baseline="0" dirty="0" smtClean="0"/>
              <a:t>Payment </a:t>
            </a:r>
            <a:r>
              <a:rPr lang="en-US" sz="1200" baseline="0" dirty="0" smtClean="0"/>
              <a:t>generate creates file for </a:t>
            </a:r>
            <a:r>
              <a:rPr lang="en-US" sz="1200" baseline="0" dirty="0" smtClean="0"/>
              <a:t>check/eft</a:t>
            </a:r>
            <a:r>
              <a:rPr lang="en-US" sz="1200" baseline="0" dirty="0" smtClean="0"/>
              <a:t>. Reconciliation- user enters check records and information. records and creates check and eft. </a:t>
            </a:r>
          </a:p>
          <a:p>
            <a:r>
              <a:rPr lang="en-US" sz="1200" baseline="0" dirty="0" smtClean="0"/>
              <a:t>Manual </a:t>
            </a:r>
            <a:r>
              <a:rPr lang="en-US" sz="1200" baseline="0" dirty="0" smtClean="0"/>
              <a:t>scheduled </a:t>
            </a:r>
            <a:r>
              <a:rPr lang="en-US" sz="1200" baseline="0" dirty="0" smtClean="0"/>
              <a:t>document- used for foreign disbursements.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112</a:t>
            </a:fld>
            <a:endParaRPr lang="en-US" dirty="0"/>
          </a:p>
        </p:txBody>
      </p:sp>
    </p:spTree>
    <p:extLst>
      <p:ext uri="{BB962C8B-B14F-4D97-AF65-F5344CB8AC3E}">
        <p14:creationId xmlns:p14="http://schemas.microsoft.com/office/powerpoint/2010/main" val="3091582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grabs confirmation</a:t>
            </a:r>
            <a:r>
              <a:rPr lang="en-US" baseline="0" dirty="0" smtClean="0"/>
              <a:t> </a:t>
            </a:r>
            <a:r>
              <a:rPr lang="en-US" baseline="0" dirty="0" smtClean="0"/>
              <a:t>information, </a:t>
            </a:r>
            <a:r>
              <a:rPr lang="en-US" baseline="0" dirty="0" smtClean="0"/>
              <a:t>records on schedule query, runs treasury reconciliation to update check trace numbers.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113</a:t>
            </a:fld>
            <a:endParaRPr lang="en-US" dirty="0"/>
          </a:p>
        </p:txBody>
      </p:sp>
    </p:spTree>
    <p:extLst>
      <p:ext uri="{BB962C8B-B14F-4D97-AF65-F5344CB8AC3E}">
        <p14:creationId xmlns:p14="http://schemas.microsoft.com/office/powerpoint/2010/main" val="4192371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114</a:t>
            </a:fld>
            <a:endParaRPr lang="en-US" dirty="0"/>
          </a:p>
        </p:txBody>
      </p:sp>
    </p:spTree>
    <p:extLst>
      <p:ext uri="{BB962C8B-B14F-4D97-AF65-F5344CB8AC3E}">
        <p14:creationId xmlns:p14="http://schemas.microsoft.com/office/powerpoint/2010/main" val="174096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329783D-F617-4B4E-8C3F-6B8586B3C653}" type="slidenum">
              <a:rPr lang="en-US"/>
              <a:pPr/>
              <a:t>5</a:t>
            </a:fld>
            <a:endParaRPr lang="en-US" dirty="0"/>
          </a:p>
        </p:txBody>
      </p:sp>
      <p:sp>
        <p:nvSpPr>
          <p:cNvPr id="27651" name="Rectangle 2"/>
          <p:cNvSpPr>
            <a:spLocks noGrp="1" noRot="1" noChangeAspect="1" noChangeArrowheads="1" noTextEdit="1"/>
          </p:cNvSpPr>
          <p:nvPr>
            <p:ph type="sldImg"/>
          </p:nvPr>
        </p:nvSpPr>
        <p:spPr>
          <a:xfrm>
            <a:off x="1181100" y="696913"/>
            <a:ext cx="4648200" cy="3486150"/>
          </a:xfrm>
          <a:ln/>
        </p:spPr>
      </p:sp>
      <p:sp>
        <p:nvSpPr>
          <p:cNvPr id="27652" name="Rectangle 3"/>
          <p:cNvSpPr>
            <a:spLocks noGrp="1" noChangeArrowheads="1"/>
          </p:cNvSpPr>
          <p:nvPr>
            <p:ph type="body" idx="1"/>
          </p:nvPr>
        </p:nvSpPr>
        <p:spPr>
          <a:noFill/>
          <a:ln/>
        </p:spPr>
        <p:txBody>
          <a:bodyPr/>
          <a:lstStyle/>
          <a:p>
            <a:pPr eaLnBrk="1" hangingPunct="1"/>
            <a:r>
              <a:rPr lang="en-US" dirty="0" smtClean="0"/>
              <a:t>These five components</a:t>
            </a:r>
            <a:r>
              <a:rPr lang="en-US" baseline="0" dirty="0" smtClean="0"/>
              <a:t> work together to capture and transmit financial and transaction specific data. Will be broken down on following slides.</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a:ln/>
        </p:spPr>
      </p:sp>
      <p:sp>
        <p:nvSpPr>
          <p:cNvPr id="498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Improved Querying of Disbursement Cancellations allows GSA to view the Disbursement Cancellation (CX) document in the Reference query with greater visibility and auditability for cancelled checks and EFT payments. The CX has been a special case, compared to other transactions in the Reference query, because its references are indirect. That is, the CX directly references a disbursement schedule detail, which itself may consist of multiple payment transactions. By showing a CX (and cancellation type) in a payable document’s Reference query, it is easier for agencies to quickly identify whether and how (e.g., for Deletion, Reissue, or Replacement) a payable’s disbursement has been cancelled.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Reissue- goes through process again, puts on query again. Replace a check- goes out the same without changes </a:t>
            </a:r>
            <a:r>
              <a:rPr lang="en-US" sz="1200" kern="1200" dirty="0" smtClean="0">
                <a:solidFill>
                  <a:schemeClr val="tx1"/>
                </a:solidFill>
                <a:effectLst/>
                <a:latin typeface="Arial" charset="0"/>
                <a:ea typeface="+mn-ea"/>
                <a:cs typeface="+mn-cs"/>
              </a:rPr>
              <a:t>to</a:t>
            </a:r>
            <a:r>
              <a:rPr lang="en-US" sz="1200" kern="1200" baseline="0" dirty="0" smtClean="0">
                <a:solidFill>
                  <a:schemeClr val="tx1"/>
                </a:solidFill>
                <a:effectLst/>
                <a:latin typeface="Arial" charset="0"/>
                <a:ea typeface="+mn-ea"/>
                <a:cs typeface="+mn-cs"/>
              </a:rPr>
              <a:t> a</a:t>
            </a:r>
            <a:r>
              <a:rPr lang="en-US" sz="1200" kern="1200" dirty="0" smtClean="0">
                <a:solidFill>
                  <a:schemeClr val="tx1"/>
                </a:solidFill>
                <a:effectLst/>
                <a:latin typeface="Arial" charset="0"/>
                <a:ea typeface="+mn-ea"/>
                <a:cs typeface="+mn-cs"/>
              </a:rPr>
              <a:t>mount </a:t>
            </a:r>
            <a:r>
              <a:rPr lang="en-US" sz="1200" kern="1200" dirty="0" smtClean="0">
                <a:solidFill>
                  <a:schemeClr val="tx1"/>
                </a:solidFill>
                <a:effectLst/>
                <a:latin typeface="Arial" charset="0"/>
                <a:ea typeface="+mn-ea"/>
                <a:cs typeface="+mn-cs"/>
              </a:rPr>
              <a:t>or prompt pay. Cancel for deletion- </a:t>
            </a:r>
            <a:r>
              <a:rPr lang="en-US" sz="1200" kern="1200" dirty="0" smtClean="0">
                <a:solidFill>
                  <a:schemeClr val="tx1"/>
                </a:solidFill>
                <a:effectLst/>
                <a:latin typeface="Arial" charset="0"/>
                <a:ea typeface="+mn-ea"/>
                <a:cs typeface="+mn-cs"/>
              </a:rPr>
              <a:t>payment </a:t>
            </a:r>
            <a:r>
              <a:rPr lang="en-US" sz="1200" kern="1200" dirty="0" smtClean="0">
                <a:solidFill>
                  <a:schemeClr val="tx1"/>
                </a:solidFill>
                <a:effectLst/>
                <a:latin typeface="Arial" charset="0"/>
                <a:ea typeface="+mn-ea"/>
                <a:cs typeface="+mn-cs"/>
              </a:rPr>
              <a:t>should not have bee</a:t>
            </a:r>
            <a:r>
              <a:rPr lang="en-US" sz="1200" kern="1200" baseline="0" dirty="0" smtClean="0">
                <a:solidFill>
                  <a:schemeClr val="tx1"/>
                </a:solidFill>
                <a:effectLst/>
                <a:latin typeface="Arial" charset="0"/>
                <a:ea typeface="+mn-ea"/>
                <a:cs typeface="+mn-cs"/>
              </a:rPr>
              <a:t>n entered. The initiating payment doc is out as well</a:t>
            </a:r>
            <a:endParaRPr lang="en-US" sz="1200" kern="1200" dirty="0" smtClean="0">
              <a:solidFill>
                <a:schemeClr val="tx1"/>
              </a:solidFill>
              <a:effectLst/>
              <a:latin typeface="Arial" charset="0"/>
              <a:ea typeface="+mn-ea"/>
              <a:cs typeface="+mn-cs"/>
            </a:endParaRPr>
          </a:p>
        </p:txBody>
      </p:sp>
      <p:sp>
        <p:nvSpPr>
          <p:cNvPr id="45978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620F395-55E6-48C5-8559-A7AE8604AF1C}" type="slidenum">
              <a:rPr lang="en-US" smtClean="0">
                <a:solidFill>
                  <a:srgbClr val="000000"/>
                </a:solidFill>
              </a:rPr>
              <a:pPr eaLnBrk="1" hangingPunct="1">
                <a:defRPr/>
              </a:pPr>
              <a:t>115</a:t>
            </a:fld>
            <a:endParaRPr lang="en-US" dirty="0" smtClean="0">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N6/N7 document type – </a:t>
            </a:r>
            <a:r>
              <a:rPr lang="en-US" dirty="0" smtClean="0">
                <a:effectLst/>
              </a:rPr>
              <a:t>N6200202270001</a:t>
            </a: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Payments awaiting</a:t>
            </a:r>
            <a:r>
              <a:rPr lang="en-US" sz="1200" kern="1200" baseline="0" dirty="0" smtClean="0">
                <a:solidFill>
                  <a:schemeClr val="tx1"/>
                </a:solidFill>
                <a:effectLst/>
                <a:latin typeface="Arial" charset="0"/>
                <a:ea typeface="+mn-ea"/>
                <a:cs typeface="+mn-cs"/>
              </a:rPr>
              <a:t> replacement query- automated disbursements (PARQ)</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Disbursement Cancellations Awaiting Reconciliation Query – cancelled something you didn’t officially put into books. You will go in and make final posting activity once you run batch job. Any cancellation on the query is waiting to be picked up by batch job.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116</a:t>
            </a:fld>
            <a:endParaRPr lang="en-US" dirty="0"/>
          </a:p>
        </p:txBody>
      </p:sp>
    </p:spTree>
    <p:extLst>
      <p:ext uri="{BB962C8B-B14F-4D97-AF65-F5344CB8AC3E}">
        <p14:creationId xmlns:p14="http://schemas.microsoft.com/office/powerpoint/2010/main" val="2243244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Treasury Bulk File</a:t>
            </a:r>
            <a:r>
              <a:rPr lang="en-US" baseline="0" dirty="0" smtClean="0"/>
              <a:t> Format will be obsolete. Provide </a:t>
            </a:r>
            <a:r>
              <a:rPr lang="en-US" baseline="0" dirty="0" smtClean="0"/>
              <a:t>vehicle </a:t>
            </a:r>
            <a:r>
              <a:rPr lang="en-US" baseline="0" dirty="0" smtClean="0"/>
              <a:t>for business to provide betc. As of 10/1 all </a:t>
            </a:r>
            <a:r>
              <a:rPr lang="en-US" baseline="0" dirty="0" smtClean="0"/>
              <a:t>agencies </a:t>
            </a:r>
            <a:r>
              <a:rPr lang="en-US" baseline="0" dirty="0" smtClean="0"/>
              <a:t>shave to be on new pam format. When you </a:t>
            </a:r>
            <a:r>
              <a:rPr lang="en-US" baseline="0" dirty="0" smtClean="0"/>
              <a:t>become </a:t>
            </a:r>
            <a:r>
              <a:rPr lang="en-US" baseline="0" dirty="0" smtClean="0"/>
              <a:t>reporter, you have to </a:t>
            </a:r>
            <a:r>
              <a:rPr lang="en-US" baseline="0" dirty="0" smtClean="0"/>
              <a:t>provide </a:t>
            </a:r>
            <a:r>
              <a:rPr lang="en-US" baseline="0" dirty="0" smtClean="0"/>
              <a:t>both the tas and BETC.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117</a:t>
            </a:fld>
            <a:endParaRPr lang="en-US" dirty="0"/>
          </a:p>
        </p:txBody>
      </p:sp>
    </p:spTree>
    <p:extLst>
      <p:ext uri="{BB962C8B-B14F-4D97-AF65-F5344CB8AC3E}">
        <p14:creationId xmlns:p14="http://schemas.microsoft.com/office/powerpoint/2010/main" val="4068134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 in pegasys today, to support by 10/1.</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118</a:t>
            </a:fld>
            <a:endParaRPr lang="en-US" dirty="0"/>
          </a:p>
        </p:txBody>
      </p:sp>
    </p:spTree>
    <p:extLst>
      <p:ext uri="{BB962C8B-B14F-4D97-AF65-F5344CB8AC3E}">
        <p14:creationId xmlns:p14="http://schemas.microsoft.com/office/powerpoint/2010/main" val="95113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schedules disbursed to treasury</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119</a:t>
            </a:fld>
            <a:endParaRPr lang="en-US" dirty="0"/>
          </a:p>
        </p:txBody>
      </p:sp>
    </p:spTree>
    <p:extLst>
      <p:ext uri="{BB962C8B-B14F-4D97-AF65-F5344CB8AC3E}">
        <p14:creationId xmlns:p14="http://schemas.microsoft.com/office/powerpoint/2010/main" val="531627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t>
            </a:r>
            <a:r>
              <a:rPr lang="en-US" baseline="0" dirty="0" smtClean="0"/>
              <a:t> businesses with a foreign address. Japanese business with foreign address. GSA not using IAT, but its in drop down. The schedule number length has increased to 14 characters but gsa sticking to 9. ALC now also appears on schedule query.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120</a:t>
            </a:fld>
            <a:endParaRPr lang="en-US" dirty="0"/>
          </a:p>
        </p:txBody>
      </p:sp>
    </p:spTree>
    <p:extLst>
      <p:ext uri="{BB962C8B-B14F-4D97-AF65-F5344CB8AC3E}">
        <p14:creationId xmlns:p14="http://schemas.microsoft.com/office/powerpoint/2010/main" val="165490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Running Schedule</a:t>
            </a:r>
            <a:r>
              <a:rPr lang="en-US" baseline="0" dirty="0" smtClean="0"/>
              <a:t> number, you have to go to the Schedule query to do one of three things. NADSCHPOST batch process sets it as No Action. No action schedules, reject it, or confirm it. If you confirm it, it will update GL and sent to Treasury. If you reject the schedule, it will be reset and you have to go through the disbursement process again. </a:t>
            </a:r>
          </a:p>
          <a:p>
            <a:endParaRPr lang="en-US" baseline="0" dirty="0" smtClean="0"/>
          </a:p>
          <a:p>
            <a:r>
              <a:rPr lang="en-US" baseline="0" dirty="0" smtClean="0"/>
              <a:t>Presents schedule that Contains a number. You can approve or Reject entire schedule or take no action.</a:t>
            </a:r>
          </a:p>
          <a:p>
            <a:r>
              <a:rPr lang="en-US" baseline="0" dirty="0" smtClean="0"/>
              <a:t>Rejections can’t be undone. Before you can save rejected schedule you have to click yes.</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121</a:t>
            </a:fld>
            <a:endParaRPr lang="en-US" dirty="0"/>
          </a:p>
        </p:txBody>
      </p:sp>
    </p:spTree>
    <p:extLst>
      <p:ext uri="{BB962C8B-B14F-4D97-AF65-F5344CB8AC3E}">
        <p14:creationId xmlns:p14="http://schemas.microsoft.com/office/powerpoint/2010/main" val="2657828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124</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Arial" charset="0"/>
                <a:ea typeface="+mn-ea"/>
                <a:cs typeface="+mn-cs"/>
              </a:rPr>
              <a:t>when gsa creates the order (and the vendor exists in vcss) the order syncs with vcss so the vendor can view it. then they create a referenced invoice from that order</a:t>
            </a:r>
          </a:p>
          <a:p>
            <a:pPr rtl="0"/>
            <a:r>
              <a:rPr lang="en-US" sz="1200" kern="1200" dirty="0" smtClean="0">
                <a:solidFill>
                  <a:schemeClr val="tx1"/>
                </a:solidFill>
                <a:effectLst/>
                <a:latin typeface="Arial" charset="0"/>
                <a:ea typeface="+mn-ea"/>
                <a:cs typeface="+mn-cs"/>
              </a:rPr>
              <a:t>there is a button: Create Referenced Invoice</a:t>
            </a:r>
          </a:p>
          <a:p>
            <a:endParaRPr lang="en-US" dirty="0" smtClean="0"/>
          </a:p>
          <a:p>
            <a:r>
              <a:rPr lang="en-US" dirty="0" smtClean="0"/>
              <a:t>Vendor has VRN#</a:t>
            </a:r>
            <a:r>
              <a:rPr lang="en-US" baseline="0" dirty="0" smtClean="0"/>
              <a:t> so its been sent to vcss.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125</a:t>
            </a:fld>
            <a:endParaRPr lang="en-US" dirty="0"/>
          </a:p>
        </p:txBody>
      </p:sp>
    </p:spTree>
    <p:extLst>
      <p:ext uri="{BB962C8B-B14F-4D97-AF65-F5344CB8AC3E}">
        <p14:creationId xmlns:p14="http://schemas.microsoft.com/office/powerpoint/2010/main" val="4046994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Reservation/Request/Order/Receipt/Invoice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Invoices</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can be manually created by gsa in pegasys, they can be entered in vcss by the vendor and sync to pegasys, or they can come in through form import.</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a:t>
            </a:r>
            <a:r>
              <a:rPr lang="en-US" sz="1200" kern="1200" baseline="0" dirty="0" smtClean="0">
                <a:solidFill>
                  <a:schemeClr val="tx1"/>
                </a:solidFill>
                <a:effectLst/>
                <a:latin typeface="Arial" charset="0"/>
                <a:ea typeface="+mn-ea"/>
                <a:cs typeface="+mn-cs"/>
              </a:rPr>
              <a:t> vcss </a:t>
            </a:r>
            <a:r>
              <a:rPr lang="en-US" sz="1200" kern="1200" dirty="0" smtClean="0">
                <a:solidFill>
                  <a:schemeClr val="tx1"/>
                </a:solidFill>
                <a:effectLst/>
                <a:latin typeface="Arial" charset="0"/>
                <a:ea typeface="+mn-ea"/>
                <a:cs typeface="+mn-cs"/>
              </a:rPr>
              <a:t>there is a screen for them to manually enter the invoice in vcss. when it comes in through form import the file is sent over by another application (ex. VITAP) and we run the form import job to create the documents in Pegasys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Allroles100-</a:t>
            </a:r>
            <a:r>
              <a:rPr lang="en-US" sz="1200" kern="1200" baseline="0" dirty="0" smtClean="0">
                <a:solidFill>
                  <a:schemeClr val="tx1"/>
                </a:solidFill>
                <a:effectLst/>
                <a:latin typeface="Arial" charset="0"/>
                <a:ea typeface="+mn-ea"/>
                <a:cs typeface="+mn-cs"/>
              </a:rPr>
              <a:t> make sure on file there is a vendor registration number#. If you open in excel it changes to scientific number. Make sure that # is an actual #.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Vrn- when its created in momentum it has a vendor number. Not all vendors in pegasys are in vcss. When the transfer occurs, when you want it to also go into vcss, you click a button to send it to vcss and it gets a vrn#. gets synced into vcss. </a:t>
            </a:r>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128</a:t>
            </a:fld>
            <a:endParaRPr lang="en-US" dirty="0"/>
          </a:p>
        </p:txBody>
      </p:sp>
    </p:spTree>
    <p:extLst>
      <p:ext uri="{BB962C8B-B14F-4D97-AF65-F5344CB8AC3E}">
        <p14:creationId xmlns:p14="http://schemas.microsoft.com/office/powerpoint/2010/main" val="291718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E7FA0EA-5D56-4F3E-922B-5E44065AE445}" type="slidenum">
              <a:rPr lang="en-US"/>
              <a:pPr/>
              <a:t>7</a:t>
            </a:fld>
            <a:endParaRPr lang="en-US" dirty="0"/>
          </a:p>
        </p:txBody>
      </p:sp>
      <p:sp>
        <p:nvSpPr>
          <p:cNvPr id="30723" name="Rectangle 2"/>
          <p:cNvSpPr>
            <a:spLocks noGrp="1" noRot="1" noChangeAspect="1" noChangeArrowheads="1" noTextEdit="1"/>
          </p:cNvSpPr>
          <p:nvPr>
            <p:ph type="sldImg"/>
          </p:nvPr>
        </p:nvSpPr>
        <p:spPr>
          <a:xfrm>
            <a:off x="1181100" y="696913"/>
            <a:ext cx="4648200" cy="3486150"/>
          </a:xfrm>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135</a:t>
            </a:fld>
            <a:endParaRPr lang="en-US" dirty="0"/>
          </a:p>
        </p:txBody>
      </p:sp>
    </p:spTree>
    <p:extLst>
      <p:ext uri="{BB962C8B-B14F-4D97-AF65-F5344CB8AC3E}">
        <p14:creationId xmlns:p14="http://schemas.microsoft.com/office/powerpoint/2010/main" val="2677258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Slide Image Placeholder 1"/>
          <p:cNvSpPr>
            <a:spLocks noGrp="1" noRot="1" noChangeAspect="1" noTextEdit="1"/>
          </p:cNvSpPr>
          <p:nvPr>
            <p:ph type="sldImg"/>
          </p:nvPr>
        </p:nvSpPr>
        <p:spPr>
          <a:ln/>
        </p:spPr>
      </p:sp>
      <p:sp>
        <p:nvSpPr>
          <p:cNvPr id="86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8120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2348D38E-12BB-423B-9A38-3E786F90C132}" type="slidenum">
              <a:rPr lang="en-US" smtClean="0"/>
              <a:pPr eaLnBrk="1" hangingPunct="1">
                <a:defRPr/>
              </a:pPr>
              <a:t>144</a:t>
            </a:fld>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BIRT Reports </a:t>
            </a:r>
            <a:r>
              <a:rPr lang="en-US" sz="1200" dirty="0" smtClean="0"/>
              <a:t>–</a:t>
            </a:r>
            <a:r>
              <a:rPr lang="en-US" sz="1200" baseline="0" dirty="0" smtClean="0"/>
              <a:t> pegasys standard reports layouts. Business objects universe- the database where gsa can create their own custom queries. </a:t>
            </a:r>
            <a:endParaRPr lang="en-US" sz="200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&gt;</a:t>
            </a:r>
            <a:r>
              <a:rPr lang="en-US" baseline="0" dirty="0" smtClean="0"/>
              <a:t> GS&gt; Agency Classifications &gt; Treasury Symbols &gt; Treasury Symbol</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20</a:t>
            </a:fld>
            <a:endParaRPr lang="en-US" dirty="0"/>
          </a:p>
        </p:txBody>
      </p:sp>
    </p:spTree>
    <p:extLst>
      <p:ext uri="{BB962C8B-B14F-4D97-AF65-F5344CB8AC3E}">
        <p14:creationId xmlns:p14="http://schemas.microsoft.com/office/powerpoint/2010/main" val="174933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22</a:t>
            </a:fld>
            <a:endParaRPr lang="en-US" dirty="0"/>
          </a:p>
        </p:txBody>
      </p:sp>
    </p:spTree>
    <p:extLst>
      <p:ext uri="{BB962C8B-B14F-4D97-AF65-F5344CB8AC3E}">
        <p14:creationId xmlns:p14="http://schemas.microsoft.com/office/powerpoint/2010/main" val="3824960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PSCs</a:t>
            </a:r>
            <a:r>
              <a:rPr lang="en-US" baseline="0" dirty="0" smtClean="0"/>
              <a:t> are tied to the vendor as a tab on the vendor. This allows us to classify what type of business the vendor does with GSA.</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26</a:t>
            </a:fld>
            <a:endParaRPr lang="en-US" dirty="0"/>
          </a:p>
        </p:txBody>
      </p:sp>
    </p:spTree>
    <p:extLst>
      <p:ext uri="{BB962C8B-B14F-4D97-AF65-F5344CB8AC3E}">
        <p14:creationId xmlns:p14="http://schemas.microsoft.com/office/powerpoint/2010/main" val="1468718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10752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ECD0A19-F1A2-403C-807F-29A9D772940D}" type="slidenum">
              <a:rPr lang="en-US"/>
              <a:pPr>
                <a:defRPr/>
              </a:pPr>
              <a:t>‹#›</a:t>
            </a:fld>
            <a:endParaRPr lang="en-US" dirty="0"/>
          </a:p>
        </p:txBody>
      </p:sp>
    </p:spTree>
    <p:extLst>
      <p:ext uri="{BB962C8B-B14F-4D97-AF65-F5344CB8AC3E}">
        <p14:creationId xmlns:p14="http://schemas.microsoft.com/office/powerpoint/2010/main" val="39688204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A3BA176-90AE-4D47-99A7-12DB5170DCCA}" type="slidenum">
              <a:rPr lang="en-US"/>
              <a:pPr>
                <a:defRPr/>
              </a:pPr>
              <a:t>‹#›</a:t>
            </a:fld>
            <a:endParaRPr lang="en-US" dirty="0"/>
          </a:p>
        </p:txBody>
      </p:sp>
    </p:spTree>
    <p:extLst>
      <p:ext uri="{BB962C8B-B14F-4D97-AF65-F5344CB8AC3E}">
        <p14:creationId xmlns:p14="http://schemas.microsoft.com/office/powerpoint/2010/main" val="861523384"/>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9479795"/>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816913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18865815"/>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9200925"/>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706070"/>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310102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753188"/>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4730798"/>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6416806"/>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2377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8C2A638-C39A-45EF-8E37-010A23E46E35}" type="slidenum">
              <a:rPr lang="en-US"/>
              <a:pPr>
                <a:defRPr/>
              </a:pPr>
              <a:t>‹#›</a:t>
            </a:fld>
            <a:endParaRPr lang="en-US" dirty="0"/>
          </a:p>
        </p:txBody>
      </p:sp>
    </p:spTree>
    <p:extLst>
      <p:ext uri="{BB962C8B-B14F-4D97-AF65-F5344CB8AC3E}">
        <p14:creationId xmlns:p14="http://schemas.microsoft.com/office/powerpoint/2010/main" val="158851371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433781"/>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3924001"/>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640596"/>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73084198"/>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475643"/>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96577192"/>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336717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169256"/>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6294574"/>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37019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F957FE1-332E-4E91-B432-3E966BE5D479}" type="slidenum">
              <a:rPr lang="en-US"/>
              <a:pPr>
                <a:defRPr/>
              </a:pPr>
              <a:t>‹#›</a:t>
            </a:fld>
            <a:endParaRPr lang="en-US" dirty="0"/>
          </a:p>
        </p:txBody>
      </p:sp>
    </p:spTree>
    <p:extLst>
      <p:ext uri="{BB962C8B-B14F-4D97-AF65-F5344CB8AC3E}">
        <p14:creationId xmlns:p14="http://schemas.microsoft.com/office/powerpoint/2010/main" val="321298333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6099158"/>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678980"/>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7986842"/>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5793969"/>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0719892"/>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7503802"/>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3046175"/>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9465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03F003B-B973-4FE1-A286-58DCD747A49F}" type="slidenum">
              <a:rPr lang="en-US"/>
              <a:pPr>
                <a:defRPr/>
              </a:pPr>
              <a:t>‹#›</a:t>
            </a:fld>
            <a:endParaRPr lang="en-US" dirty="0"/>
          </a:p>
        </p:txBody>
      </p:sp>
    </p:spTree>
    <p:extLst>
      <p:ext uri="{BB962C8B-B14F-4D97-AF65-F5344CB8AC3E}">
        <p14:creationId xmlns:p14="http://schemas.microsoft.com/office/powerpoint/2010/main" val="32452732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7C45F52-68FF-496A-9646-8AF7A43E7ABA}" type="slidenum">
              <a:rPr lang="en-US"/>
              <a:pPr>
                <a:defRPr/>
              </a:pPr>
              <a:t>‹#›</a:t>
            </a:fld>
            <a:endParaRPr lang="en-US" dirty="0"/>
          </a:p>
        </p:txBody>
      </p:sp>
    </p:spTree>
    <p:extLst>
      <p:ext uri="{BB962C8B-B14F-4D97-AF65-F5344CB8AC3E}">
        <p14:creationId xmlns:p14="http://schemas.microsoft.com/office/powerpoint/2010/main" val="30184238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atin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19870163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atin typeface="Arial" charset="0"/>
              </a:defRPr>
            </a:lvl1pPr>
          </a:lstStyle>
          <a:p>
            <a:pPr>
              <a:defRPr/>
            </a:pPr>
            <a:fld id="{9B534C20-52B6-4F8E-AE77-D93F8D042B1E}" type="slidenum">
              <a:rPr lang="en-US"/>
              <a:pPr>
                <a:defRPr/>
              </a:pPr>
              <a:t>‹#›</a:t>
            </a:fld>
            <a:endParaRPr lang="en-US" dirty="0"/>
          </a:p>
        </p:txBody>
      </p:sp>
    </p:spTree>
    <p:extLst>
      <p:ext uri="{BB962C8B-B14F-4D97-AF65-F5344CB8AC3E}">
        <p14:creationId xmlns:p14="http://schemas.microsoft.com/office/powerpoint/2010/main" val="39047015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1C8A74ED-6BEB-4162-8412-77948491ACEE}" type="slidenum">
              <a:rPr lang="en-US"/>
              <a:pPr>
                <a:defRPr/>
              </a:pPr>
              <a:t>‹#›</a:t>
            </a:fld>
            <a:endParaRPr lang="en-US" dirty="0"/>
          </a:p>
        </p:txBody>
      </p:sp>
    </p:spTree>
    <p:extLst>
      <p:ext uri="{BB962C8B-B14F-4D97-AF65-F5344CB8AC3E}">
        <p14:creationId xmlns:p14="http://schemas.microsoft.com/office/powerpoint/2010/main" val="35954455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8BB6475B-0F58-4B6B-AF0C-819B39B02DEB}" type="slidenum">
              <a:rPr lang="en-US"/>
              <a:pPr>
                <a:defRPr/>
              </a:pPr>
              <a:t>‹#›</a:t>
            </a:fld>
            <a:endParaRPr lang="en-US" dirty="0"/>
          </a:p>
        </p:txBody>
      </p:sp>
    </p:spTree>
    <p:extLst>
      <p:ext uri="{BB962C8B-B14F-4D97-AF65-F5344CB8AC3E}">
        <p14:creationId xmlns:p14="http://schemas.microsoft.com/office/powerpoint/2010/main" val="3096903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latin typeface="Arial" charset="0"/>
              </a:defRPr>
            </a:lvl1pPr>
          </a:lstStyle>
          <a:p>
            <a:pPr>
              <a:defRPr/>
            </a:pPr>
            <a:fld id="{34276A9B-2B62-4032-ACBA-89E8D7642D7B}" type="slidenum">
              <a:rPr lang="en-US"/>
              <a:pPr>
                <a:defRPr/>
              </a:pPr>
              <a:t>‹#›</a:t>
            </a:fld>
            <a:endParaRPr lang="en-US" dirty="0"/>
          </a:p>
        </p:txBody>
      </p:sp>
    </p:spTree>
    <p:extLst>
      <p:ext uri="{BB962C8B-B14F-4D97-AF65-F5344CB8AC3E}">
        <p14:creationId xmlns:p14="http://schemas.microsoft.com/office/powerpoint/2010/main" val="87014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E6ECC99-6FD4-4BD7-9647-52D2DC12B6E1}" type="slidenum">
              <a:rPr lang="en-US"/>
              <a:pPr>
                <a:defRPr/>
              </a:pPr>
              <a:t>‹#›</a:t>
            </a:fld>
            <a:endParaRPr lang="en-US" dirty="0"/>
          </a:p>
        </p:txBody>
      </p:sp>
    </p:spTree>
    <p:extLst>
      <p:ext uri="{BB962C8B-B14F-4D97-AF65-F5344CB8AC3E}">
        <p14:creationId xmlns:p14="http://schemas.microsoft.com/office/powerpoint/2010/main" val="35774168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9A59ED90-28E9-417B-814F-E802CEEF1575}" type="slidenum">
              <a:rPr lang="en-US"/>
              <a:pPr>
                <a:defRPr/>
              </a:pPr>
              <a:t>‹#›</a:t>
            </a:fld>
            <a:endParaRPr lang="en-US" dirty="0"/>
          </a:p>
        </p:txBody>
      </p:sp>
    </p:spTree>
    <p:extLst>
      <p:ext uri="{BB962C8B-B14F-4D97-AF65-F5344CB8AC3E}">
        <p14:creationId xmlns:p14="http://schemas.microsoft.com/office/powerpoint/2010/main" val="29045911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latin typeface="Arial" charset="0"/>
              </a:defRPr>
            </a:lvl1pPr>
          </a:lstStyle>
          <a:p>
            <a:pPr>
              <a:defRPr/>
            </a:pPr>
            <a:fld id="{CA3A9C7D-CDFE-4853-8D31-68C983B0C5E1}" type="slidenum">
              <a:rPr lang="en-US"/>
              <a:pPr>
                <a:defRPr/>
              </a:pPr>
              <a:t>‹#›</a:t>
            </a:fld>
            <a:endParaRPr lang="en-US" dirty="0"/>
          </a:p>
        </p:txBody>
      </p:sp>
    </p:spTree>
    <p:extLst>
      <p:ext uri="{BB962C8B-B14F-4D97-AF65-F5344CB8AC3E}">
        <p14:creationId xmlns:p14="http://schemas.microsoft.com/office/powerpoint/2010/main" val="24316521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5178EFD-B38D-4DAB-A834-87A2BFDB4D19}" type="slidenum">
              <a:rPr lang="en-US"/>
              <a:pPr>
                <a:defRPr/>
              </a:pPr>
              <a:t>‹#›</a:t>
            </a:fld>
            <a:endParaRPr lang="en-US" dirty="0"/>
          </a:p>
        </p:txBody>
      </p:sp>
    </p:spTree>
    <p:extLst>
      <p:ext uri="{BB962C8B-B14F-4D97-AF65-F5344CB8AC3E}">
        <p14:creationId xmlns:p14="http://schemas.microsoft.com/office/powerpoint/2010/main" val="279174409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6E54BC3-FAAF-4FCE-B96D-8D13F862B915}" type="slidenum">
              <a:rPr lang="en-US"/>
              <a:pPr>
                <a:defRPr/>
              </a:pPr>
              <a:t>‹#›</a:t>
            </a:fld>
            <a:endParaRPr lang="en-US" dirty="0"/>
          </a:p>
        </p:txBody>
      </p:sp>
    </p:spTree>
    <p:extLst>
      <p:ext uri="{BB962C8B-B14F-4D97-AF65-F5344CB8AC3E}">
        <p14:creationId xmlns:p14="http://schemas.microsoft.com/office/powerpoint/2010/main" val="707476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75988F5D-30B5-49E6-84E0-9DC4BE227FF5}" type="slidenum">
              <a:rPr lang="en-US"/>
              <a:pPr>
                <a:defRPr/>
              </a:pPr>
              <a:t>‹#›</a:t>
            </a:fld>
            <a:endParaRPr lang="en-US" dirty="0"/>
          </a:p>
        </p:txBody>
      </p:sp>
    </p:spTree>
    <p:extLst>
      <p:ext uri="{BB962C8B-B14F-4D97-AF65-F5344CB8AC3E}">
        <p14:creationId xmlns:p14="http://schemas.microsoft.com/office/powerpoint/2010/main" val="9108858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64299307-F8FE-4D5E-916B-52227E149C32}" type="slidenum">
              <a:rPr lang="en-US"/>
              <a:pPr>
                <a:defRPr/>
              </a:pPr>
              <a:t>‹#›</a:t>
            </a:fld>
            <a:endParaRPr lang="en-US" dirty="0"/>
          </a:p>
        </p:txBody>
      </p:sp>
    </p:spTree>
    <p:extLst>
      <p:ext uri="{BB962C8B-B14F-4D97-AF65-F5344CB8AC3E}">
        <p14:creationId xmlns:p14="http://schemas.microsoft.com/office/powerpoint/2010/main" val="37377553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8882A4ED-7092-4184-96EE-7E8DFFB607FE}" type="slidenum">
              <a:rPr lang="en-US"/>
              <a:pPr>
                <a:defRPr/>
              </a:pPr>
              <a:t>‹#›</a:t>
            </a:fld>
            <a:endParaRPr lang="en-US" dirty="0"/>
          </a:p>
        </p:txBody>
      </p:sp>
    </p:spTree>
    <p:extLst>
      <p:ext uri="{BB962C8B-B14F-4D97-AF65-F5344CB8AC3E}">
        <p14:creationId xmlns:p14="http://schemas.microsoft.com/office/powerpoint/2010/main" val="17319559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E8BAECB5-D037-49AB-B8F4-C8DEC954FE9F}" type="slidenum">
              <a:rPr lang="en-US"/>
              <a:pPr>
                <a:defRPr/>
              </a:pPr>
              <a:t>‹#›</a:t>
            </a:fld>
            <a:endParaRPr lang="en-US" dirty="0"/>
          </a:p>
        </p:txBody>
      </p:sp>
    </p:spTree>
    <p:extLst>
      <p:ext uri="{BB962C8B-B14F-4D97-AF65-F5344CB8AC3E}">
        <p14:creationId xmlns:p14="http://schemas.microsoft.com/office/powerpoint/2010/main" val="31978598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cs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32182292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cs typeface="Arial" charset="0"/>
              </a:defRPr>
            </a:lvl1pPr>
          </a:lstStyle>
          <a:p>
            <a:pPr>
              <a:defRPr/>
            </a:pPr>
            <a:fld id="{0A821FDC-7EAE-44C3-B04B-C21CCF29A950}" type="slidenum">
              <a:rPr lang="en-US"/>
              <a:pPr>
                <a:defRPr/>
              </a:pPr>
              <a:t>‹#›</a:t>
            </a:fld>
            <a:endParaRPr lang="en-US" dirty="0"/>
          </a:p>
        </p:txBody>
      </p:sp>
    </p:spTree>
    <p:extLst>
      <p:ext uri="{BB962C8B-B14F-4D97-AF65-F5344CB8AC3E}">
        <p14:creationId xmlns:p14="http://schemas.microsoft.com/office/powerpoint/2010/main" val="414233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9B4FD5D-F970-4888-922F-E6B4DBC499B1}" type="slidenum">
              <a:rPr lang="en-US"/>
              <a:pPr>
                <a:defRPr/>
              </a:pPr>
              <a:t>‹#›</a:t>
            </a:fld>
            <a:endParaRPr lang="en-US" dirty="0"/>
          </a:p>
        </p:txBody>
      </p:sp>
    </p:spTree>
    <p:extLst>
      <p:ext uri="{BB962C8B-B14F-4D97-AF65-F5344CB8AC3E}">
        <p14:creationId xmlns:p14="http://schemas.microsoft.com/office/powerpoint/2010/main" val="15687172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1D4ADF86-21D1-4CBF-A085-E52ADF9EB44D}" type="slidenum">
              <a:rPr lang="en-US"/>
              <a:pPr>
                <a:defRPr/>
              </a:pPr>
              <a:t>‹#›</a:t>
            </a:fld>
            <a:endParaRPr lang="en-US" dirty="0"/>
          </a:p>
        </p:txBody>
      </p:sp>
    </p:spTree>
    <p:extLst>
      <p:ext uri="{BB962C8B-B14F-4D97-AF65-F5344CB8AC3E}">
        <p14:creationId xmlns:p14="http://schemas.microsoft.com/office/powerpoint/2010/main" val="28460033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CDDFA885-934C-4CA8-8D14-62AAF9A38457}" type="slidenum">
              <a:rPr lang="en-US"/>
              <a:pPr>
                <a:defRPr/>
              </a:pPr>
              <a:t>‹#›</a:t>
            </a:fld>
            <a:endParaRPr lang="en-US" dirty="0"/>
          </a:p>
        </p:txBody>
      </p:sp>
    </p:spTree>
    <p:extLst>
      <p:ext uri="{BB962C8B-B14F-4D97-AF65-F5344CB8AC3E}">
        <p14:creationId xmlns:p14="http://schemas.microsoft.com/office/powerpoint/2010/main" val="732891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cs typeface="Arial" charset="0"/>
              </a:defRPr>
            </a:lvl1pPr>
          </a:lstStyle>
          <a:p>
            <a:pPr>
              <a:defRPr/>
            </a:pPr>
            <a:fld id="{497F993C-AC2C-4A15-8F7A-3762B321F4C1}" type="slidenum">
              <a:rPr lang="en-US"/>
              <a:pPr>
                <a:defRPr/>
              </a:pPr>
              <a:t>‹#›</a:t>
            </a:fld>
            <a:endParaRPr lang="en-US" dirty="0"/>
          </a:p>
        </p:txBody>
      </p:sp>
    </p:spTree>
    <p:extLst>
      <p:ext uri="{BB962C8B-B14F-4D97-AF65-F5344CB8AC3E}">
        <p14:creationId xmlns:p14="http://schemas.microsoft.com/office/powerpoint/2010/main" val="40325625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BDE98FD3-C14C-4BC2-AE40-2AE1E09D821F}" type="slidenum">
              <a:rPr lang="en-US"/>
              <a:pPr>
                <a:defRPr/>
              </a:pPr>
              <a:t>‹#›</a:t>
            </a:fld>
            <a:endParaRPr lang="en-US" dirty="0"/>
          </a:p>
        </p:txBody>
      </p:sp>
    </p:spTree>
    <p:extLst>
      <p:ext uri="{BB962C8B-B14F-4D97-AF65-F5344CB8AC3E}">
        <p14:creationId xmlns:p14="http://schemas.microsoft.com/office/powerpoint/2010/main" val="20874847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cs typeface="Arial" charset="0"/>
              </a:defRPr>
            </a:lvl1pPr>
          </a:lstStyle>
          <a:p>
            <a:pPr>
              <a:defRPr/>
            </a:pPr>
            <a:fld id="{B85E2388-6CF4-4380-BD08-F67C6088DDA7}" type="slidenum">
              <a:rPr lang="en-US"/>
              <a:pPr>
                <a:defRPr/>
              </a:pPr>
              <a:t>‹#›</a:t>
            </a:fld>
            <a:endParaRPr lang="en-US" dirty="0"/>
          </a:p>
        </p:txBody>
      </p:sp>
    </p:spTree>
    <p:extLst>
      <p:ext uri="{BB962C8B-B14F-4D97-AF65-F5344CB8AC3E}">
        <p14:creationId xmlns:p14="http://schemas.microsoft.com/office/powerpoint/2010/main" val="13297457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652E8ACC-39F5-4B40-9523-67CFA2BE913D}" type="slidenum">
              <a:rPr lang="en-US"/>
              <a:pPr>
                <a:defRPr/>
              </a:pPr>
              <a:t>‹#›</a:t>
            </a:fld>
            <a:endParaRPr lang="en-US" dirty="0"/>
          </a:p>
        </p:txBody>
      </p:sp>
    </p:spTree>
    <p:extLst>
      <p:ext uri="{BB962C8B-B14F-4D97-AF65-F5344CB8AC3E}">
        <p14:creationId xmlns:p14="http://schemas.microsoft.com/office/powerpoint/2010/main" val="18588849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34603105-838F-4BB5-953D-60103FCAF5A2}" type="slidenum">
              <a:rPr lang="en-US"/>
              <a:pPr>
                <a:defRPr/>
              </a:pPr>
              <a:t>‹#›</a:t>
            </a:fld>
            <a:endParaRPr lang="en-US" dirty="0"/>
          </a:p>
        </p:txBody>
      </p:sp>
    </p:spTree>
    <p:extLst>
      <p:ext uri="{BB962C8B-B14F-4D97-AF65-F5344CB8AC3E}">
        <p14:creationId xmlns:p14="http://schemas.microsoft.com/office/powerpoint/2010/main" val="21995958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0B821314-78F9-4FF0-B4B7-D2D9AA15903A}" type="slidenum">
              <a:rPr lang="en-US"/>
              <a:pPr>
                <a:defRPr/>
              </a:pPr>
              <a:t>‹#›</a:t>
            </a:fld>
            <a:endParaRPr lang="en-US" dirty="0"/>
          </a:p>
        </p:txBody>
      </p:sp>
    </p:spTree>
    <p:extLst>
      <p:ext uri="{BB962C8B-B14F-4D97-AF65-F5344CB8AC3E}">
        <p14:creationId xmlns:p14="http://schemas.microsoft.com/office/powerpoint/2010/main" val="10115609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B59D7852-C53E-47D3-BC36-0F0C991CEF44}" type="slidenum">
              <a:rPr lang="en-US"/>
              <a:pPr>
                <a:defRPr/>
              </a:pPr>
              <a:t>‹#›</a:t>
            </a:fld>
            <a:endParaRPr lang="en-US" dirty="0"/>
          </a:p>
        </p:txBody>
      </p:sp>
    </p:spTree>
    <p:extLst>
      <p:ext uri="{BB962C8B-B14F-4D97-AF65-F5344CB8AC3E}">
        <p14:creationId xmlns:p14="http://schemas.microsoft.com/office/powerpoint/2010/main" val="14855313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02413E12-F1CF-45B0-A15D-5138334052BD}" type="slidenum">
              <a:rPr lang="en-US"/>
              <a:pPr>
                <a:defRPr/>
              </a:pPr>
              <a:t>‹#›</a:t>
            </a:fld>
            <a:endParaRPr lang="en-US" dirty="0"/>
          </a:p>
        </p:txBody>
      </p:sp>
    </p:spTree>
    <p:extLst>
      <p:ext uri="{BB962C8B-B14F-4D97-AF65-F5344CB8AC3E}">
        <p14:creationId xmlns:p14="http://schemas.microsoft.com/office/powerpoint/2010/main" val="2328644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A1B0B62-1C1D-4300-820F-02CC46CD9BC3}" type="slidenum">
              <a:rPr lang="en-US"/>
              <a:pPr>
                <a:defRPr/>
              </a:pPr>
              <a:t>‹#›</a:t>
            </a:fld>
            <a:endParaRPr lang="en-US" dirty="0"/>
          </a:p>
        </p:txBody>
      </p:sp>
    </p:spTree>
    <p:extLst>
      <p:ext uri="{BB962C8B-B14F-4D97-AF65-F5344CB8AC3E}">
        <p14:creationId xmlns:p14="http://schemas.microsoft.com/office/powerpoint/2010/main" val="19073746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A3FC6C66-9947-4D31-A55A-230EC763BFFB}" type="slidenum">
              <a:rPr lang="en-US"/>
              <a:pPr>
                <a:defRPr/>
              </a:pPr>
              <a:t>‹#›</a:t>
            </a:fld>
            <a:endParaRPr lang="en-US" dirty="0"/>
          </a:p>
        </p:txBody>
      </p:sp>
    </p:spTree>
    <p:extLst>
      <p:ext uri="{BB962C8B-B14F-4D97-AF65-F5344CB8AC3E}">
        <p14:creationId xmlns:p14="http://schemas.microsoft.com/office/powerpoint/2010/main" val="11621798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600639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617F3755-F706-4033-80AE-3F84BD50CE16}" type="slidenum">
              <a:rPr lang="en-US"/>
              <a:pPr>
                <a:defRPr/>
              </a:pPr>
              <a:t>‹#›</a:t>
            </a:fld>
            <a:endParaRPr lang="en-US" dirty="0"/>
          </a:p>
        </p:txBody>
      </p:sp>
    </p:spTree>
    <p:extLst>
      <p:ext uri="{BB962C8B-B14F-4D97-AF65-F5344CB8AC3E}">
        <p14:creationId xmlns:p14="http://schemas.microsoft.com/office/powerpoint/2010/main" val="27131284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DA4A538-51F7-4C91-A748-413D319736AF}" type="slidenum">
              <a:rPr lang="en-US"/>
              <a:pPr>
                <a:defRPr/>
              </a:pPr>
              <a:t>‹#›</a:t>
            </a:fld>
            <a:endParaRPr lang="en-US" dirty="0"/>
          </a:p>
        </p:txBody>
      </p:sp>
    </p:spTree>
    <p:extLst>
      <p:ext uri="{BB962C8B-B14F-4D97-AF65-F5344CB8AC3E}">
        <p14:creationId xmlns:p14="http://schemas.microsoft.com/office/powerpoint/2010/main" val="40557536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3F38F08-E201-42C1-9953-0AED48E7528D}" type="slidenum">
              <a:rPr lang="en-US"/>
              <a:pPr>
                <a:defRPr/>
              </a:pPr>
              <a:t>‹#›</a:t>
            </a:fld>
            <a:endParaRPr lang="en-US" dirty="0"/>
          </a:p>
        </p:txBody>
      </p:sp>
    </p:spTree>
    <p:extLst>
      <p:ext uri="{BB962C8B-B14F-4D97-AF65-F5344CB8AC3E}">
        <p14:creationId xmlns:p14="http://schemas.microsoft.com/office/powerpoint/2010/main" val="42214629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3C37AABF-3914-49BD-A808-3D4F6FF3488D}" type="slidenum">
              <a:rPr lang="en-US"/>
              <a:pPr>
                <a:defRPr/>
              </a:pPr>
              <a:t>‹#›</a:t>
            </a:fld>
            <a:endParaRPr lang="en-US" dirty="0"/>
          </a:p>
        </p:txBody>
      </p:sp>
    </p:spTree>
    <p:extLst>
      <p:ext uri="{BB962C8B-B14F-4D97-AF65-F5344CB8AC3E}">
        <p14:creationId xmlns:p14="http://schemas.microsoft.com/office/powerpoint/2010/main" val="40628175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7591746-3CAC-45D4-8F56-8AD8DA6358CE}" type="slidenum">
              <a:rPr lang="en-US"/>
              <a:pPr>
                <a:defRPr/>
              </a:pPr>
              <a:t>‹#›</a:t>
            </a:fld>
            <a:endParaRPr lang="en-US" dirty="0"/>
          </a:p>
        </p:txBody>
      </p:sp>
    </p:spTree>
    <p:extLst>
      <p:ext uri="{BB962C8B-B14F-4D97-AF65-F5344CB8AC3E}">
        <p14:creationId xmlns:p14="http://schemas.microsoft.com/office/powerpoint/2010/main" val="29044177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84130278-0E53-4F2C-BA4D-C8C278CF1B6F}" type="slidenum">
              <a:rPr lang="en-US"/>
              <a:pPr>
                <a:defRPr/>
              </a:pPr>
              <a:t>‹#›</a:t>
            </a:fld>
            <a:endParaRPr lang="en-US" dirty="0"/>
          </a:p>
        </p:txBody>
      </p:sp>
    </p:spTree>
    <p:extLst>
      <p:ext uri="{BB962C8B-B14F-4D97-AF65-F5344CB8AC3E}">
        <p14:creationId xmlns:p14="http://schemas.microsoft.com/office/powerpoint/2010/main" val="10408379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E3EFD9A2-18D9-4921-B157-C07A17175B1B}" type="slidenum">
              <a:rPr lang="en-US"/>
              <a:pPr>
                <a:defRPr/>
              </a:pPr>
              <a:t>‹#›</a:t>
            </a:fld>
            <a:endParaRPr lang="en-US" dirty="0"/>
          </a:p>
        </p:txBody>
      </p:sp>
    </p:spTree>
    <p:extLst>
      <p:ext uri="{BB962C8B-B14F-4D97-AF65-F5344CB8AC3E}">
        <p14:creationId xmlns:p14="http://schemas.microsoft.com/office/powerpoint/2010/main" val="36551571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DCC49461-2EB7-4872-8AC8-14441C5F13F5}" type="slidenum">
              <a:rPr lang="en-US"/>
              <a:pPr>
                <a:defRPr/>
              </a:pPr>
              <a:t>‹#›</a:t>
            </a:fld>
            <a:endParaRPr lang="en-US" dirty="0"/>
          </a:p>
        </p:txBody>
      </p:sp>
    </p:spTree>
    <p:extLst>
      <p:ext uri="{BB962C8B-B14F-4D97-AF65-F5344CB8AC3E}">
        <p14:creationId xmlns:p14="http://schemas.microsoft.com/office/powerpoint/2010/main" val="366411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398181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158FCB3-5C01-4C75-B34C-A5998256056B}" type="slidenum">
              <a:rPr lang="en-US"/>
              <a:pPr>
                <a:defRPr/>
              </a:pPr>
              <a:t>‹#›</a:t>
            </a:fld>
            <a:endParaRPr lang="en-US" dirty="0"/>
          </a:p>
        </p:txBody>
      </p:sp>
    </p:spTree>
    <p:extLst>
      <p:ext uri="{BB962C8B-B14F-4D97-AF65-F5344CB8AC3E}">
        <p14:creationId xmlns:p14="http://schemas.microsoft.com/office/powerpoint/2010/main" val="6951940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646E244-FE30-4924-BC11-C1471B112B05}" type="slidenum">
              <a:rPr lang="en-US"/>
              <a:pPr>
                <a:defRPr/>
              </a:pPr>
              <a:t>‹#›</a:t>
            </a:fld>
            <a:endParaRPr lang="en-US" dirty="0"/>
          </a:p>
        </p:txBody>
      </p:sp>
    </p:spTree>
    <p:extLst>
      <p:ext uri="{BB962C8B-B14F-4D97-AF65-F5344CB8AC3E}">
        <p14:creationId xmlns:p14="http://schemas.microsoft.com/office/powerpoint/2010/main" val="21296132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1D00605-56C9-4FCA-95FB-1FAB77FCC8D3}" type="slidenum">
              <a:rPr lang="en-US"/>
              <a:pPr>
                <a:defRPr/>
              </a:pPr>
              <a:t>‹#›</a:t>
            </a:fld>
            <a:endParaRPr lang="en-US" dirty="0"/>
          </a:p>
        </p:txBody>
      </p:sp>
    </p:spTree>
    <p:extLst>
      <p:ext uri="{BB962C8B-B14F-4D97-AF65-F5344CB8AC3E}">
        <p14:creationId xmlns:p14="http://schemas.microsoft.com/office/powerpoint/2010/main" val="3624512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0AD4DE7-FC14-4EA3-BA1E-C67DC22FD50C}" type="slidenum">
              <a:rPr lang="en-US"/>
              <a:pPr>
                <a:defRPr/>
              </a:pPr>
              <a:t>‹#›</a:t>
            </a:fld>
            <a:endParaRPr lang="en-US" dirty="0"/>
          </a:p>
        </p:txBody>
      </p:sp>
    </p:spTree>
    <p:extLst>
      <p:ext uri="{BB962C8B-B14F-4D97-AF65-F5344CB8AC3E}">
        <p14:creationId xmlns:p14="http://schemas.microsoft.com/office/powerpoint/2010/main" val="39490088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1627746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A0308CBE-AA9A-4345-95CA-A90F2C32D36B}" type="slidenum">
              <a:rPr lang="en-US"/>
              <a:pPr>
                <a:defRPr/>
              </a:pPr>
              <a:t>‹#›</a:t>
            </a:fld>
            <a:endParaRPr lang="en-US" dirty="0"/>
          </a:p>
        </p:txBody>
      </p:sp>
    </p:spTree>
    <p:extLst>
      <p:ext uri="{BB962C8B-B14F-4D97-AF65-F5344CB8AC3E}">
        <p14:creationId xmlns:p14="http://schemas.microsoft.com/office/powerpoint/2010/main" val="255385745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D2B606F-CC23-4B4B-B081-F4DD4D3F7169}" type="slidenum">
              <a:rPr lang="en-US"/>
              <a:pPr>
                <a:defRPr/>
              </a:pPr>
              <a:t>‹#›</a:t>
            </a:fld>
            <a:endParaRPr lang="en-US" dirty="0"/>
          </a:p>
        </p:txBody>
      </p:sp>
    </p:spTree>
    <p:extLst>
      <p:ext uri="{BB962C8B-B14F-4D97-AF65-F5344CB8AC3E}">
        <p14:creationId xmlns:p14="http://schemas.microsoft.com/office/powerpoint/2010/main" val="381674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197222E-F3D8-44B3-B24F-E74FAF57BFBE}" type="slidenum">
              <a:rPr lang="en-US"/>
              <a:pPr>
                <a:defRPr/>
              </a:pPr>
              <a:t>‹#›</a:t>
            </a:fld>
            <a:endParaRPr lang="en-US" dirty="0"/>
          </a:p>
        </p:txBody>
      </p:sp>
    </p:spTree>
    <p:extLst>
      <p:ext uri="{BB962C8B-B14F-4D97-AF65-F5344CB8AC3E}">
        <p14:creationId xmlns:p14="http://schemas.microsoft.com/office/powerpoint/2010/main" val="19143466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F272525F-909C-424F-A9A8-202A029AE9A7}" type="slidenum">
              <a:rPr lang="en-US"/>
              <a:pPr>
                <a:defRPr/>
              </a:pPr>
              <a:t>‹#›</a:t>
            </a:fld>
            <a:endParaRPr lang="en-US" dirty="0"/>
          </a:p>
        </p:txBody>
      </p:sp>
    </p:spTree>
    <p:extLst>
      <p:ext uri="{BB962C8B-B14F-4D97-AF65-F5344CB8AC3E}">
        <p14:creationId xmlns:p14="http://schemas.microsoft.com/office/powerpoint/2010/main" val="26594121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81032E2-F519-48C0-A107-D7D49A24A802}" type="slidenum">
              <a:rPr lang="en-US"/>
              <a:pPr>
                <a:defRPr/>
              </a:pPr>
              <a:t>‹#›</a:t>
            </a:fld>
            <a:endParaRPr lang="en-US" dirty="0"/>
          </a:p>
        </p:txBody>
      </p:sp>
    </p:spTree>
    <p:extLst>
      <p:ext uri="{BB962C8B-B14F-4D97-AF65-F5344CB8AC3E}">
        <p14:creationId xmlns:p14="http://schemas.microsoft.com/office/powerpoint/2010/main" val="3057084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4EDCA422-FC28-491A-B4EC-C3FACFB2D33D}" type="slidenum">
              <a:rPr lang="en-US"/>
              <a:pPr>
                <a:defRPr/>
              </a:pPr>
              <a:t>‹#›</a:t>
            </a:fld>
            <a:endParaRPr lang="en-US" dirty="0"/>
          </a:p>
        </p:txBody>
      </p:sp>
    </p:spTree>
    <p:extLst>
      <p:ext uri="{BB962C8B-B14F-4D97-AF65-F5344CB8AC3E}">
        <p14:creationId xmlns:p14="http://schemas.microsoft.com/office/powerpoint/2010/main" val="20392903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ECCBA2B-3231-4C40-9184-CB9DFCBCF026}" type="slidenum">
              <a:rPr lang="en-US"/>
              <a:pPr>
                <a:defRPr/>
              </a:pPr>
              <a:t>‹#›</a:t>
            </a:fld>
            <a:endParaRPr lang="en-US" dirty="0"/>
          </a:p>
        </p:txBody>
      </p:sp>
    </p:spTree>
    <p:extLst>
      <p:ext uri="{BB962C8B-B14F-4D97-AF65-F5344CB8AC3E}">
        <p14:creationId xmlns:p14="http://schemas.microsoft.com/office/powerpoint/2010/main" val="25309431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AB127D-0448-430E-86BD-09835A67CC54}" type="slidenum">
              <a:rPr lang="en-US"/>
              <a:pPr>
                <a:defRPr/>
              </a:pPr>
              <a:t>‹#›</a:t>
            </a:fld>
            <a:endParaRPr lang="en-US" dirty="0"/>
          </a:p>
        </p:txBody>
      </p:sp>
    </p:spTree>
    <p:extLst>
      <p:ext uri="{BB962C8B-B14F-4D97-AF65-F5344CB8AC3E}">
        <p14:creationId xmlns:p14="http://schemas.microsoft.com/office/powerpoint/2010/main" val="33272173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49C6744-7F94-4A59-86C1-6131AB3B4125}" type="slidenum">
              <a:rPr lang="en-US"/>
              <a:pPr>
                <a:defRPr/>
              </a:pPr>
              <a:t>‹#›</a:t>
            </a:fld>
            <a:endParaRPr lang="en-US" dirty="0"/>
          </a:p>
        </p:txBody>
      </p:sp>
    </p:spTree>
    <p:extLst>
      <p:ext uri="{BB962C8B-B14F-4D97-AF65-F5344CB8AC3E}">
        <p14:creationId xmlns:p14="http://schemas.microsoft.com/office/powerpoint/2010/main" val="13795478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A93DA56-C16D-44D3-8634-7CEAB42D1D4A}" type="slidenum">
              <a:rPr lang="en-US"/>
              <a:pPr>
                <a:defRPr/>
              </a:pPr>
              <a:t>‹#›</a:t>
            </a:fld>
            <a:endParaRPr lang="en-US" dirty="0"/>
          </a:p>
        </p:txBody>
      </p:sp>
    </p:spTree>
    <p:extLst>
      <p:ext uri="{BB962C8B-B14F-4D97-AF65-F5344CB8AC3E}">
        <p14:creationId xmlns:p14="http://schemas.microsoft.com/office/powerpoint/2010/main" val="41473890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F3C005A-E272-4543-858A-85B697C434B5}" type="slidenum">
              <a:rPr lang="en-US"/>
              <a:pPr>
                <a:defRPr/>
              </a:pPr>
              <a:t>‹#›</a:t>
            </a:fld>
            <a:endParaRPr lang="en-US" dirty="0"/>
          </a:p>
        </p:txBody>
      </p:sp>
    </p:spTree>
    <p:extLst>
      <p:ext uri="{BB962C8B-B14F-4D97-AF65-F5344CB8AC3E}">
        <p14:creationId xmlns:p14="http://schemas.microsoft.com/office/powerpoint/2010/main" val="245341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2899259-2756-4F6F-8FCB-742196102767}" type="slidenum">
              <a:rPr lang="en-US"/>
              <a:pPr>
                <a:defRPr/>
              </a:pPr>
              <a:t>‹#›</a:t>
            </a:fld>
            <a:endParaRPr lang="en-US" dirty="0"/>
          </a:p>
        </p:txBody>
      </p:sp>
    </p:spTree>
    <p:extLst>
      <p:ext uri="{BB962C8B-B14F-4D97-AF65-F5344CB8AC3E}">
        <p14:creationId xmlns:p14="http://schemas.microsoft.com/office/powerpoint/2010/main" val="38753703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D456A2C-8565-4503-88F8-BA5302BAE7E9}" type="slidenum">
              <a:rPr lang="en-US"/>
              <a:pPr>
                <a:defRPr/>
              </a:pPr>
              <a:t>‹#›</a:t>
            </a:fld>
            <a:endParaRPr lang="en-US" dirty="0"/>
          </a:p>
        </p:txBody>
      </p:sp>
    </p:spTree>
    <p:extLst>
      <p:ext uri="{BB962C8B-B14F-4D97-AF65-F5344CB8AC3E}">
        <p14:creationId xmlns:p14="http://schemas.microsoft.com/office/powerpoint/2010/main" val="15869774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5830701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32AC5B92-69C7-44D3-BF1F-0540332FAB29}" type="slidenum">
              <a:rPr lang="en-US"/>
              <a:pPr>
                <a:defRPr/>
              </a:pPr>
              <a:t>‹#›</a:t>
            </a:fld>
            <a:endParaRPr lang="en-US" dirty="0"/>
          </a:p>
        </p:txBody>
      </p:sp>
    </p:spTree>
    <p:extLst>
      <p:ext uri="{BB962C8B-B14F-4D97-AF65-F5344CB8AC3E}">
        <p14:creationId xmlns:p14="http://schemas.microsoft.com/office/powerpoint/2010/main" val="17890309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B498FD3-D5C5-436D-8AE0-9CBAA57F0FD0}" type="slidenum">
              <a:rPr lang="en-US"/>
              <a:pPr>
                <a:defRPr/>
              </a:pPr>
              <a:t>‹#›</a:t>
            </a:fld>
            <a:endParaRPr lang="en-US" dirty="0"/>
          </a:p>
        </p:txBody>
      </p:sp>
    </p:spTree>
    <p:extLst>
      <p:ext uri="{BB962C8B-B14F-4D97-AF65-F5344CB8AC3E}">
        <p14:creationId xmlns:p14="http://schemas.microsoft.com/office/powerpoint/2010/main" val="305970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F0EEABA-3191-491D-9D57-A6285D030667}" type="slidenum">
              <a:rPr lang="en-US"/>
              <a:pPr>
                <a:defRPr/>
              </a:pPr>
              <a:t>‹#›</a:t>
            </a:fld>
            <a:endParaRPr lang="en-US" dirty="0"/>
          </a:p>
        </p:txBody>
      </p:sp>
    </p:spTree>
    <p:extLst>
      <p:ext uri="{BB962C8B-B14F-4D97-AF65-F5344CB8AC3E}">
        <p14:creationId xmlns:p14="http://schemas.microsoft.com/office/powerpoint/2010/main" val="22017304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DA50E36-4643-46CC-94EC-B8BD0A4E137E}" type="slidenum">
              <a:rPr lang="en-US"/>
              <a:pPr>
                <a:defRPr/>
              </a:pPr>
              <a:t>‹#›</a:t>
            </a:fld>
            <a:endParaRPr lang="en-US" dirty="0"/>
          </a:p>
        </p:txBody>
      </p:sp>
    </p:spTree>
    <p:extLst>
      <p:ext uri="{BB962C8B-B14F-4D97-AF65-F5344CB8AC3E}">
        <p14:creationId xmlns:p14="http://schemas.microsoft.com/office/powerpoint/2010/main" val="11555532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E566299-2ED0-484F-A923-BE61D12165B2}" type="slidenum">
              <a:rPr lang="en-US"/>
              <a:pPr>
                <a:defRPr/>
              </a:pPr>
              <a:t>‹#›</a:t>
            </a:fld>
            <a:endParaRPr lang="en-US" dirty="0"/>
          </a:p>
        </p:txBody>
      </p:sp>
    </p:spTree>
    <p:extLst>
      <p:ext uri="{BB962C8B-B14F-4D97-AF65-F5344CB8AC3E}">
        <p14:creationId xmlns:p14="http://schemas.microsoft.com/office/powerpoint/2010/main" val="373506336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8D4EB538-C73A-4B63-8916-CB49E57D1F71}" type="slidenum">
              <a:rPr lang="en-US"/>
              <a:pPr>
                <a:defRPr/>
              </a:pPr>
              <a:t>‹#›</a:t>
            </a:fld>
            <a:endParaRPr lang="en-US" dirty="0"/>
          </a:p>
        </p:txBody>
      </p:sp>
    </p:spTree>
    <p:extLst>
      <p:ext uri="{BB962C8B-B14F-4D97-AF65-F5344CB8AC3E}">
        <p14:creationId xmlns:p14="http://schemas.microsoft.com/office/powerpoint/2010/main" val="17687353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FB9BD27F-5A2F-4BF3-B5F7-F1F9B5D5C954}" type="slidenum">
              <a:rPr lang="en-US"/>
              <a:pPr>
                <a:defRPr/>
              </a:pPr>
              <a:t>‹#›</a:t>
            </a:fld>
            <a:endParaRPr lang="en-US" dirty="0"/>
          </a:p>
        </p:txBody>
      </p:sp>
    </p:spTree>
    <p:extLst>
      <p:ext uri="{BB962C8B-B14F-4D97-AF65-F5344CB8AC3E}">
        <p14:creationId xmlns:p14="http://schemas.microsoft.com/office/powerpoint/2010/main" val="6014195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79B500B-3454-424D-9965-B3687A1BE15D}" type="slidenum">
              <a:rPr lang="en-US"/>
              <a:pPr>
                <a:defRPr/>
              </a:pPr>
              <a:t>‹#›</a:t>
            </a:fld>
            <a:endParaRPr lang="en-US" dirty="0"/>
          </a:p>
        </p:txBody>
      </p:sp>
    </p:spTree>
    <p:extLst>
      <p:ext uri="{BB962C8B-B14F-4D97-AF65-F5344CB8AC3E}">
        <p14:creationId xmlns:p14="http://schemas.microsoft.com/office/powerpoint/2010/main" val="3515815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A8FCE67-62D1-46DE-B7D6-84B9BA8AEE2A}" type="slidenum">
              <a:rPr lang="en-US"/>
              <a:pPr>
                <a:defRPr/>
              </a:pPr>
              <a:t>‹#›</a:t>
            </a:fld>
            <a:endParaRPr lang="en-US" dirty="0"/>
          </a:p>
        </p:txBody>
      </p:sp>
    </p:spTree>
    <p:extLst>
      <p:ext uri="{BB962C8B-B14F-4D97-AF65-F5344CB8AC3E}">
        <p14:creationId xmlns:p14="http://schemas.microsoft.com/office/powerpoint/2010/main" val="40525700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AA3332-6FAB-4DFC-A5E1-D1F3368C4342}" type="slidenum">
              <a:rPr lang="en-US"/>
              <a:pPr>
                <a:defRPr/>
              </a:pPr>
              <a:t>‹#›</a:t>
            </a:fld>
            <a:endParaRPr lang="en-US" dirty="0"/>
          </a:p>
        </p:txBody>
      </p:sp>
    </p:spTree>
    <p:extLst>
      <p:ext uri="{BB962C8B-B14F-4D97-AF65-F5344CB8AC3E}">
        <p14:creationId xmlns:p14="http://schemas.microsoft.com/office/powerpoint/2010/main" val="19750729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9ED0DD86-5A39-4776-9681-71C900ECC190}" type="slidenum">
              <a:rPr lang="en-US"/>
              <a:pPr>
                <a:defRPr/>
              </a:pPr>
              <a:t>‹#›</a:t>
            </a:fld>
            <a:endParaRPr lang="en-US" dirty="0"/>
          </a:p>
        </p:txBody>
      </p:sp>
    </p:spTree>
    <p:extLst>
      <p:ext uri="{BB962C8B-B14F-4D97-AF65-F5344CB8AC3E}">
        <p14:creationId xmlns:p14="http://schemas.microsoft.com/office/powerpoint/2010/main" val="4835997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C23710B-6DD0-41A1-BA17-A56365D7F470}" type="slidenum">
              <a:rPr lang="en-US"/>
              <a:pPr>
                <a:defRPr/>
              </a:pPr>
              <a:t>‹#›</a:t>
            </a:fld>
            <a:endParaRPr lang="en-US" dirty="0"/>
          </a:p>
        </p:txBody>
      </p:sp>
    </p:spTree>
    <p:extLst>
      <p:ext uri="{BB962C8B-B14F-4D97-AF65-F5344CB8AC3E}">
        <p14:creationId xmlns:p14="http://schemas.microsoft.com/office/powerpoint/2010/main" val="18245524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B134255-C831-4834-A862-2CF2F1DE8C09}" type="slidenum">
              <a:rPr lang="en-US"/>
              <a:pPr>
                <a:defRPr/>
              </a:pPr>
              <a:t>‹#›</a:t>
            </a:fld>
            <a:endParaRPr lang="en-US" dirty="0"/>
          </a:p>
        </p:txBody>
      </p:sp>
    </p:spTree>
    <p:extLst>
      <p:ext uri="{BB962C8B-B14F-4D97-AF65-F5344CB8AC3E}">
        <p14:creationId xmlns:p14="http://schemas.microsoft.com/office/powerpoint/2010/main" val="340155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8F73B09-6FF3-4824-A683-D39195DB0860}" type="slidenum">
              <a:rPr lang="en-US"/>
              <a:pPr>
                <a:defRPr/>
              </a:pPr>
              <a:t>‹#›</a:t>
            </a:fld>
            <a:endParaRPr lang="en-US" dirty="0"/>
          </a:p>
        </p:txBody>
      </p:sp>
    </p:spTree>
    <p:extLst>
      <p:ext uri="{BB962C8B-B14F-4D97-AF65-F5344CB8AC3E}">
        <p14:creationId xmlns:p14="http://schemas.microsoft.com/office/powerpoint/2010/main" val="22308824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4440884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66367FD-4B77-4CA3-9795-FD8B5AA42998}" type="slidenum">
              <a:rPr lang="en-US"/>
              <a:pPr>
                <a:defRPr/>
              </a:pPr>
              <a:t>‹#›</a:t>
            </a:fld>
            <a:endParaRPr lang="en-US" dirty="0"/>
          </a:p>
        </p:txBody>
      </p:sp>
    </p:spTree>
    <p:extLst>
      <p:ext uri="{BB962C8B-B14F-4D97-AF65-F5344CB8AC3E}">
        <p14:creationId xmlns:p14="http://schemas.microsoft.com/office/powerpoint/2010/main" val="198175040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08893EB-C0CD-4BA3-B6B9-8260867432EA}" type="slidenum">
              <a:rPr lang="en-US"/>
              <a:pPr>
                <a:defRPr/>
              </a:pPr>
              <a:t>‹#›</a:t>
            </a:fld>
            <a:endParaRPr lang="en-US" dirty="0"/>
          </a:p>
        </p:txBody>
      </p:sp>
    </p:spTree>
    <p:extLst>
      <p:ext uri="{BB962C8B-B14F-4D97-AF65-F5344CB8AC3E}">
        <p14:creationId xmlns:p14="http://schemas.microsoft.com/office/powerpoint/2010/main" val="23534944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BC9890B-9E17-4CA5-A6E5-DC28AA18369F}" type="slidenum">
              <a:rPr lang="en-US"/>
              <a:pPr>
                <a:defRPr/>
              </a:pPr>
              <a:t>‹#›</a:t>
            </a:fld>
            <a:endParaRPr lang="en-US" dirty="0"/>
          </a:p>
        </p:txBody>
      </p:sp>
    </p:spTree>
    <p:extLst>
      <p:ext uri="{BB962C8B-B14F-4D97-AF65-F5344CB8AC3E}">
        <p14:creationId xmlns:p14="http://schemas.microsoft.com/office/powerpoint/2010/main" val="4998356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B82AFD1-7D36-4D54-8827-A60FB09BD8FB}" type="slidenum">
              <a:rPr lang="en-US"/>
              <a:pPr>
                <a:defRPr/>
              </a:pPr>
              <a:t>‹#›</a:t>
            </a:fld>
            <a:endParaRPr lang="en-US" dirty="0"/>
          </a:p>
        </p:txBody>
      </p:sp>
    </p:spTree>
    <p:extLst>
      <p:ext uri="{BB962C8B-B14F-4D97-AF65-F5344CB8AC3E}">
        <p14:creationId xmlns:p14="http://schemas.microsoft.com/office/powerpoint/2010/main" val="3138214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9919349-59BD-4503-BBAB-2C495396C89A}" type="slidenum">
              <a:rPr lang="en-US"/>
              <a:pPr>
                <a:defRPr/>
              </a:pPr>
              <a:t>‹#›</a:t>
            </a:fld>
            <a:endParaRPr lang="en-US" dirty="0"/>
          </a:p>
        </p:txBody>
      </p:sp>
    </p:spTree>
    <p:extLst>
      <p:ext uri="{BB962C8B-B14F-4D97-AF65-F5344CB8AC3E}">
        <p14:creationId xmlns:p14="http://schemas.microsoft.com/office/powerpoint/2010/main" val="42624711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2AB4E631-70FA-4F34-98FE-3B1CDE53906F}" type="slidenum">
              <a:rPr lang="en-US"/>
              <a:pPr>
                <a:defRPr/>
              </a:pPr>
              <a:t>‹#›</a:t>
            </a:fld>
            <a:endParaRPr lang="en-US" dirty="0"/>
          </a:p>
        </p:txBody>
      </p:sp>
    </p:spTree>
    <p:extLst>
      <p:ext uri="{BB962C8B-B14F-4D97-AF65-F5344CB8AC3E}">
        <p14:creationId xmlns:p14="http://schemas.microsoft.com/office/powerpoint/2010/main" val="42497808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072A252-B07A-4685-A57D-CA2D49465E60}" type="slidenum">
              <a:rPr lang="en-US"/>
              <a:pPr>
                <a:defRPr/>
              </a:pPr>
              <a:t>‹#›</a:t>
            </a:fld>
            <a:endParaRPr lang="en-US" dirty="0"/>
          </a:p>
        </p:txBody>
      </p:sp>
    </p:spTree>
    <p:extLst>
      <p:ext uri="{BB962C8B-B14F-4D97-AF65-F5344CB8AC3E}">
        <p14:creationId xmlns:p14="http://schemas.microsoft.com/office/powerpoint/2010/main" val="8889359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D03DFA-4BD1-487D-9775-1BC83AB9898E}" type="slidenum">
              <a:rPr lang="en-US"/>
              <a:pPr>
                <a:defRPr/>
              </a:pPr>
              <a:t>‹#›</a:t>
            </a:fld>
            <a:endParaRPr lang="en-US" dirty="0"/>
          </a:p>
        </p:txBody>
      </p:sp>
    </p:spTree>
    <p:extLst>
      <p:ext uri="{BB962C8B-B14F-4D97-AF65-F5344CB8AC3E}">
        <p14:creationId xmlns:p14="http://schemas.microsoft.com/office/powerpoint/2010/main" val="147702393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9376FF-3C7C-4231-8419-20C90ED0B69A}" type="slidenum">
              <a:rPr lang="en-US"/>
              <a:pPr>
                <a:defRPr/>
              </a:pPr>
              <a:t>‹#›</a:t>
            </a:fld>
            <a:endParaRPr lang="en-US" dirty="0"/>
          </a:p>
        </p:txBody>
      </p:sp>
    </p:spTree>
    <p:extLst>
      <p:ext uri="{BB962C8B-B14F-4D97-AF65-F5344CB8AC3E}">
        <p14:creationId xmlns:p14="http://schemas.microsoft.com/office/powerpoint/2010/main" val="1770827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B32E8E3E-D836-40BF-9219-28EB71C5269E}" type="slidenum">
              <a:rPr lang="en-US"/>
              <a:pPr>
                <a:defRPr/>
              </a:pPr>
              <a:t>‹#›</a:t>
            </a:fld>
            <a:endParaRPr lang="en-US" dirty="0"/>
          </a:p>
        </p:txBody>
      </p:sp>
    </p:spTree>
    <p:extLst>
      <p:ext uri="{BB962C8B-B14F-4D97-AF65-F5344CB8AC3E}">
        <p14:creationId xmlns:p14="http://schemas.microsoft.com/office/powerpoint/2010/main" val="12532228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77EDA23-18F6-453E-BE96-369DFC40CB96}" type="slidenum">
              <a:rPr lang="en-US"/>
              <a:pPr>
                <a:defRPr/>
              </a:pPr>
              <a:t>‹#›</a:t>
            </a:fld>
            <a:endParaRPr lang="en-US" dirty="0"/>
          </a:p>
        </p:txBody>
      </p:sp>
    </p:spTree>
    <p:extLst>
      <p:ext uri="{BB962C8B-B14F-4D97-AF65-F5344CB8AC3E}">
        <p14:creationId xmlns:p14="http://schemas.microsoft.com/office/powerpoint/2010/main" val="29881669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72AF1F7-5AFB-4CDB-9474-B02CB3677267}" type="slidenum">
              <a:rPr lang="en-US"/>
              <a:pPr>
                <a:defRPr/>
              </a:pPr>
              <a:t>‹#›</a:t>
            </a:fld>
            <a:endParaRPr lang="en-US" dirty="0"/>
          </a:p>
        </p:txBody>
      </p:sp>
    </p:spTree>
    <p:extLst>
      <p:ext uri="{BB962C8B-B14F-4D97-AF65-F5344CB8AC3E}">
        <p14:creationId xmlns:p14="http://schemas.microsoft.com/office/powerpoint/2010/main" val="39272223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5F7AFDA-E680-4F88-A3E0-89881AD16218}" type="slidenum">
              <a:rPr lang="en-US"/>
              <a:pPr>
                <a:defRPr/>
              </a:pPr>
              <a:t>‹#›</a:t>
            </a:fld>
            <a:endParaRPr lang="en-US" dirty="0"/>
          </a:p>
        </p:txBody>
      </p:sp>
    </p:spTree>
    <p:extLst>
      <p:ext uri="{BB962C8B-B14F-4D97-AF65-F5344CB8AC3E}">
        <p14:creationId xmlns:p14="http://schemas.microsoft.com/office/powerpoint/2010/main" val="11307091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444637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97288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4019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135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50927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5099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084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FA13BF-664B-4518-8193-9AD32347D9C7}" type="slidenum">
              <a:rPr lang="en-US"/>
              <a:pPr>
                <a:defRPr/>
              </a:pPr>
              <a:t>‹#›</a:t>
            </a:fld>
            <a:endParaRPr lang="en-US" dirty="0"/>
          </a:p>
        </p:txBody>
      </p:sp>
    </p:spTree>
    <p:extLst>
      <p:ext uri="{BB962C8B-B14F-4D97-AF65-F5344CB8AC3E}">
        <p14:creationId xmlns:p14="http://schemas.microsoft.com/office/powerpoint/2010/main" val="5303658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11542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18788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01279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46851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85604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814796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600739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587674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34960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525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77A302-CCD1-4E9B-B3B1-86D2B4696849}" type="slidenum">
              <a:rPr lang="en-US"/>
              <a:pPr>
                <a:defRPr/>
              </a:pPr>
              <a:t>‹#›</a:t>
            </a:fld>
            <a:endParaRPr lang="en-US" dirty="0"/>
          </a:p>
        </p:txBody>
      </p:sp>
    </p:spTree>
    <p:extLst>
      <p:ext uri="{BB962C8B-B14F-4D97-AF65-F5344CB8AC3E}">
        <p14:creationId xmlns:p14="http://schemas.microsoft.com/office/powerpoint/2010/main" val="423218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D8BF6B-BD2A-47A1-B0AE-6286BE3A59C4}" type="slidenum">
              <a:rPr lang="en-US"/>
              <a:pPr>
                <a:defRPr/>
              </a:pPr>
              <a:t>‹#›</a:t>
            </a:fld>
            <a:endParaRPr lang="en-US" dirty="0"/>
          </a:p>
        </p:txBody>
      </p:sp>
    </p:spTree>
    <p:extLst>
      <p:ext uri="{BB962C8B-B14F-4D97-AF65-F5344CB8AC3E}">
        <p14:creationId xmlns:p14="http://schemas.microsoft.com/office/powerpoint/2010/main" val="101361935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95415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97284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7457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70444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6331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77148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680000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291943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527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105158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03E221C-DAEF-448C-9F30-1ED05A22BFC1}" type="slidenum">
              <a:rPr lang="en-US"/>
              <a:pPr>
                <a:defRPr/>
              </a:pPr>
              <a:t>‹#›</a:t>
            </a:fld>
            <a:endParaRPr lang="en-US" dirty="0"/>
          </a:p>
        </p:txBody>
      </p:sp>
    </p:spTree>
    <p:extLst>
      <p:ext uri="{BB962C8B-B14F-4D97-AF65-F5344CB8AC3E}">
        <p14:creationId xmlns:p14="http://schemas.microsoft.com/office/powerpoint/2010/main" val="378540526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57032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7462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5540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096736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72209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650650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41913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42951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43412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43842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BD5293-DD8A-4DB8-B222-976D57606961}" type="slidenum">
              <a:rPr lang="en-US"/>
              <a:pPr>
                <a:defRPr/>
              </a:pPr>
              <a:t>‹#›</a:t>
            </a:fld>
            <a:endParaRPr lang="en-US" dirty="0"/>
          </a:p>
        </p:txBody>
      </p:sp>
    </p:spTree>
    <p:extLst>
      <p:ext uri="{BB962C8B-B14F-4D97-AF65-F5344CB8AC3E}">
        <p14:creationId xmlns:p14="http://schemas.microsoft.com/office/powerpoint/2010/main" val="31717494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341624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857431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938149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359143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941810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727892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0232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96411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18097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0093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4660B6C-D90B-4D73-9C8E-E8DFC73CAB84}" type="slidenum">
              <a:rPr lang="en-US"/>
              <a:pPr>
                <a:defRPr/>
              </a:pPr>
              <a:t>‹#›</a:t>
            </a:fld>
            <a:endParaRPr lang="en-US" dirty="0"/>
          </a:p>
        </p:txBody>
      </p:sp>
    </p:spTree>
    <p:extLst>
      <p:ext uri="{BB962C8B-B14F-4D97-AF65-F5344CB8AC3E}">
        <p14:creationId xmlns:p14="http://schemas.microsoft.com/office/powerpoint/2010/main" val="169145337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076020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209487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800269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08351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684464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522097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64318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97944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3205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1093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C67C400-DEE4-45CD-BA1C-D44E870AF8D8}" type="slidenum">
              <a:rPr lang="en-US"/>
              <a:pPr>
                <a:defRPr/>
              </a:pPr>
              <a:t>‹#›</a:t>
            </a:fld>
            <a:endParaRPr lang="en-US" dirty="0"/>
          </a:p>
        </p:txBody>
      </p:sp>
    </p:spTree>
    <p:extLst>
      <p:ext uri="{BB962C8B-B14F-4D97-AF65-F5344CB8AC3E}">
        <p14:creationId xmlns:p14="http://schemas.microsoft.com/office/powerpoint/2010/main" val="31574775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7939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445042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42563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3687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590824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274290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7129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263166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0759900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7554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8674810-FB45-4563-8766-7DAD1A6122AA}" type="slidenum">
              <a:rPr lang="en-US"/>
              <a:pPr>
                <a:defRPr/>
              </a:pPr>
              <a:t>‹#›</a:t>
            </a:fld>
            <a:endParaRPr lang="en-US" dirty="0"/>
          </a:p>
        </p:txBody>
      </p:sp>
    </p:spTree>
    <p:extLst>
      <p:ext uri="{BB962C8B-B14F-4D97-AF65-F5344CB8AC3E}">
        <p14:creationId xmlns:p14="http://schemas.microsoft.com/office/powerpoint/2010/main" val="332262407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01395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7340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36986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685736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28992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35329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098052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116662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988152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6166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526238-1422-43B7-A2AD-6E05EAD2B2B3}" type="slidenum">
              <a:rPr lang="en-US"/>
              <a:pPr>
                <a:defRPr/>
              </a:pPr>
              <a:t>‹#›</a:t>
            </a:fld>
            <a:endParaRPr lang="en-US" dirty="0"/>
          </a:p>
        </p:txBody>
      </p:sp>
    </p:spTree>
    <p:extLst>
      <p:ext uri="{BB962C8B-B14F-4D97-AF65-F5344CB8AC3E}">
        <p14:creationId xmlns:p14="http://schemas.microsoft.com/office/powerpoint/2010/main" val="48922627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769925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06518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841827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998023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6020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68828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90964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98020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278283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701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0238" y="6189663"/>
            <a:ext cx="603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a:prstGeom prst="rect">
            <a:avLst/>
          </a:prstGeom>
        </p:spPr>
        <p:txBody>
          <a:bodyPr anchor="b"/>
          <a:lstStyle>
            <a:lvl1pPr>
              <a:defRPr>
                <a:solidFill>
                  <a:srgbClr val="000000"/>
                </a:solidFill>
                <a:latin typeface="Arial" pitchFamily="34" charset="0"/>
                <a:cs typeface="+mn-cs"/>
              </a:defRPr>
            </a:lvl1pPr>
          </a:lstStyle>
          <a:p>
            <a:pPr>
              <a:defRPr/>
            </a:pPr>
            <a:r>
              <a:rPr lang="en-US" dirty="0"/>
              <a:t>CGI Federal Proprietary and Confidential</a:t>
            </a:r>
          </a:p>
        </p:txBody>
      </p:sp>
    </p:spTree>
    <p:extLst>
      <p:ext uri="{BB962C8B-B14F-4D97-AF65-F5344CB8AC3E}">
        <p14:creationId xmlns:p14="http://schemas.microsoft.com/office/powerpoint/2010/main" val="345306268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616929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539626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00987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200701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191232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57446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752092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54895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944916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3887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715262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417747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009666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536635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00982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94632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85346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02031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8196713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733503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4604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10003076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16443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5397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302732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296223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667390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562943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257572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3063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68408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873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B2F4B12-6074-45E2-9AE0-C1F7508488BC}" type="slidenum">
              <a:rPr lang="en-US"/>
              <a:pPr>
                <a:defRPr/>
              </a:pPr>
              <a:t>‹#›</a:t>
            </a:fld>
            <a:endParaRPr lang="en-US" dirty="0"/>
          </a:p>
        </p:txBody>
      </p:sp>
    </p:spTree>
    <p:extLst>
      <p:ext uri="{BB962C8B-B14F-4D97-AF65-F5344CB8AC3E}">
        <p14:creationId xmlns:p14="http://schemas.microsoft.com/office/powerpoint/2010/main" val="39427100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9079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105822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881413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41409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640257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595625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17150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53138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91005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862088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1303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556001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03321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259746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902240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0120069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968525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21893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866028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445047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718367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0164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307548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39532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725044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62731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687316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239088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422922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36493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45016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425087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1831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772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848964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890011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931159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335253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865490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33600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36246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09297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48873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46617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16768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34837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7464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955060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799069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659456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475141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627699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570091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83250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8769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276120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5926648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28875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6143113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98980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248390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23773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914601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11637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71746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1244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99579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00107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82777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316735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430203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420647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026794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27532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195177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72504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470130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353697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325143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065931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15598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006114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09145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74501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618149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18803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7150534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5812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852619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697590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895868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774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471248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842515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367250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92191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066959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7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62753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032931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71254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56364014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202793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51531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09126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44276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422720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570508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163015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111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7E4A194-31EF-46EF-8B78-67623C6BE85B}" type="slidenum">
              <a:rPr lang="en-US"/>
              <a:pPr>
                <a:defRPr/>
              </a:pPr>
              <a:t>‹#›</a:t>
            </a:fld>
            <a:endParaRPr lang="en-US" dirty="0"/>
          </a:p>
        </p:txBody>
      </p:sp>
    </p:spTree>
    <p:extLst>
      <p:ext uri="{BB962C8B-B14F-4D97-AF65-F5344CB8AC3E}">
        <p14:creationId xmlns:p14="http://schemas.microsoft.com/office/powerpoint/2010/main" val="1880889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63320701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553369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495875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708619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08656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547820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92101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461012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07434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685110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0132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53B660D-8F30-4645-B2B0-EEBF1DB0282E}" type="slidenum">
              <a:rPr lang="en-US"/>
              <a:pPr>
                <a:defRPr/>
              </a:pPr>
              <a:t>‹#›</a:t>
            </a:fld>
            <a:endParaRPr lang="en-US" dirty="0"/>
          </a:p>
        </p:txBody>
      </p:sp>
    </p:spTree>
    <p:extLst>
      <p:ext uri="{BB962C8B-B14F-4D97-AF65-F5344CB8AC3E}">
        <p14:creationId xmlns:p14="http://schemas.microsoft.com/office/powerpoint/2010/main" val="61166728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224241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84365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02244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51373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458588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330586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928615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3426831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14225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4913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882E9A3-EB13-4EDA-91B9-9CE7F6AEB160}" type="slidenum">
              <a:rPr lang="en-US"/>
              <a:pPr>
                <a:defRPr/>
              </a:pPr>
              <a:t>‹#›</a:t>
            </a:fld>
            <a:endParaRPr lang="en-US" dirty="0"/>
          </a:p>
        </p:txBody>
      </p:sp>
    </p:spTree>
    <p:extLst>
      <p:ext uri="{BB962C8B-B14F-4D97-AF65-F5344CB8AC3E}">
        <p14:creationId xmlns:p14="http://schemas.microsoft.com/office/powerpoint/2010/main" val="199555435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72726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637306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220121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6914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953742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615681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9607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0723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28136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489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6E3787E-612D-4772-A7FC-282B3BDBDF43}" type="slidenum">
              <a:rPr lang="en-US"/>
              <a:pPr>
                <a:defRPr/>
              </a:pPr>
              <a:t>‹#›</a:t>
            </a:fld>
            <a:endParaRPr lang="en-US" dirty="0"/>
          </a:p>
        </p:txBody>
      </p:sp>
    </p:spTree>
    <p:extLst>
      <p:ext uri="{BB962C8B-B14F-4D97-AF65-F5344CB8AC3E}">
        <p14:creationId xmlns:p14="http://schemas.microsoft.com/office/powerpoint/2010/main" val="268270733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90269898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183819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691740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94689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427088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136880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023591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0363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54185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8489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E06952CD-BC7F-470E-8496-141C06F62AC8}" type="slidenum">
              <a:rPr lang="en-US"/>
              <a:pPr>
                <a:defRPr/>
              </a:pPr>
              <a:t>‹#›</a:t>
            </a:fld>
            <a:endParaRPr lang="en-US" dirty="0"/>
          </a:p>
        </p:txBody>
      </p:sp>
    </p:spTree>
    <p:extLst>
      <p:ext uri="{BB962C8B-B14F-4D97-AF65-F5344CB8AC3E}">
        <p14:creationId xmlns:p14="http://schemas.microsoft.com/office/powerpoint/2010/main" val="376038573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87021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798863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564249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55278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131465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529090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560286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495819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852763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2183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C6A3FDC-ECC9-4685-B6A7-4F3407594DDF}" type="slidenum">
              <a:rPr lang="en-US"/>
              <a:pPr>
                <a:defRPr/>
              </a:pPr>
              <a:t>‹#›</a:t>
            </a:fld>
            <a:endParaRPr lang="en-US" dirty="0"/>
          </a:p>
        </p:txBody>
      </p:sp>
    </p:spTree>
    <p:extLst>
      <p:ext uri="{BB962C8B-B14F-4D97-AF65-F5344CB8AC3E}">
        <p14:creationId xmlns:p14="http://schemas.microsoft.com/office/powerpoint/2010/main" val="239302959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036367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189764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11312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252192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195142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481364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1434417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419989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035004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17834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A81F58-2F14-4BCD-8A75-EA968FC78F6F}" type="slidenum">
              <a:rPr lang="en-US"/>
              <a:pPr>
                <a:defRPr/>
              </a:pPr>
              <a:t>‹#›</a:t>
            </a:fld>
            <a:endParaRPr lang="en-US" dirty="0"/>
          </a:p>
        </p:txBody>
      </p:sp>
    </p:spTree>
    <p:extLst>
      <p:ext uri="{BB962C8B-B14F-4D97-AF65-F5344CB8AC3E}">
        <p14:creationId xmlns:p14="http://schemas.microsoft.com/office/powerpoint/2010/main" val="350249320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69940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627370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597436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121107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155019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76815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821894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725046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5129336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59597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700CEE0-963F-4380-BFD2-490C55DDAE58}" type="slidenum">
              <a:rPr lang="en-US"/>
              <a:pPr>
                <a:defRPr/>
              </a:pPr>
              <a:t>‹#›</a:t>
            </a:fld>
            <a:endParaRPr lang="en-US" dirty="0"/>
          </a:p>
        </p:txBody>
      </p:sp>
    </p:spTree>
    <p:extLst>
      <p:ext uri="{BB962C8B-B14F-4D97-AF65-F5344CB8AC3E}">
        <p14:creationId xmlns:p14="http://schemas.microsoft.com/office/powerpoint/2010/main" val="178539213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398158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29721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869798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77391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4067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155448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25990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58337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50611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8765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9B7C429-2E7D-4792-8E8C-0E02ABBFA69F}" type="slidenum">
              <a:rPr lang="en-US"/>
              <a:pPr>
                <a:defRPr/>
              </a:pPr>
              <a:t>‹#›</a:t>
            </a:fld>
            <a:endParaRPr lang="en-US" dirty="0"/>
          </a:p>
        </p:txBody>
      </p:sp>
    </p:spTree>
    <p:extLst>
      <p:ext uri="{BB962C8B-B14F-4D97-AF65-F5344CB8AC3E}">
        <p14:creationId xmlns:p14="http://schemas.microsoft.com/office/powerpoint/2010/main" val="221032453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5120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349059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3409361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215137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9378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386502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66313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95401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834258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471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60F10FF-54DC-4629-AC46-1820271A0603}" type="slidenum">
              <a:rPr lang="en-US"/>
              <a:pPr>
                <a:defRPr/>
              </a:pPr>
              <a:t>‹#›</a:t>
            </a:fld>
            <a:endParaRPr lang="en-US" dirty="0"/>
          </a:p>
        </p:txBody>
      </p:sp>
    </p:spTree>
    <p:extLst>
      <p:ext uri="{BB962C8B-B14F-4D97-AF65-F5344CB8AC3E}">
        <p14:creationId xmlns:p14="http://schemas.microsoft.com/office/powerpoint/2010/main" val="156551967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729490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0833904"/>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693381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82377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797473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599097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908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175838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4095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890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D1CBBD63-56E9-49BF-8650-13D44F8DA211}" type="slidenum">
              <a:rPr lang="en-US"/>
              <a:pPr>
                <a:defRPr/>
              </a:pPr>
              <a:t>‹#›</a:t>
            </a:fld>
            <a:endParaRPr lang="en-US" dirty="0"/>
          </a:p>
        </p:txBody>
      </p:sp>
    </p:spTree>
    <p:extLst>
      <p:ext uri="{BB962C8B-B14F-4D97-AF65-F5344CB8AC3E}">
        <p14:creationId xmlns:p14="http://schemas.microsoft.com/office/powerpoint/2010/main" val="3782322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7E02CE6-4E91-4E0B-A522-408745311677}" type="slidenum">
              <a:rPr lang="en-US"/>
              <a:pPr>
                <a:defRPr/>
              </a:pPr>
              <a:t>‹#›</a:t>
            </a:fld>
            <a:endParaRPr lang="en-US" dirty="0"/>
          </a:p>
        </p:txBody>
      </p:sp>
    </p:spTree>
    <p:extLst>
      <p:ext uri="{BB962C8B-B14F-4D97-AF65-F5344CB8AC3E}">
        <p14:creationId xmlns:p14="http://schemas.microsoft.com/office/powerpoint/2010/main" val="491497010"/>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155076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553256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555888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5782012"/>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1776"/>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92196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65158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2576715"/>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321145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6138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899E85A-9F5A-45D6-B5B2-051821CB9032}" type="slidenum">
              <a:rPr lang="en-US"/>
              <a:pPr>
                <a:defRPr/>
              </a:pPr>
              <a:t>‹#›</a:t>
            </a:fld>
            <a:endParaRPr lang="en-US" dirty="0"/>
          </a:p>
        </p:txBody>
      </p:sp>
    </p:spTree>
    <p:extLst>
      <p:ext uri="{BB962C8B-B14F-4D97-AF65-F5344CB8AC3E}">
        <p14:creationId xmlns:p14="http://schemas.microsoft.com/office/powerpoint/2010/main" val="272662394"/>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75697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653774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150727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078906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500878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4025349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02006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2949033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97456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03642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28F125D-7140-4DA4-809D-376EBCBCA821}" type="slidenum">
              <a:rPr lang="en-US"/>
              <a:pPr>
                <a:defRPr/>
              </a:pPr>
              <a:t>‹#›</a:t>
            </a:fld>
            <a:endParaRPr lang="en-US" dirty="0"/>
          </a:p>
        </p:txBody>
      </p:sp>
    </p:spTree>
    <p:extLst>
      <p:ext uri="{BB962C8B-B14F-4D97-AF65-F5344CB8AC3E}">
        <p14:creationId xmlns:p14="http://schemas.microsoft.com/office/powerpoint/2010/main" val="3820008909"/>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157205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64058340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311999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9509600"/>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79646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4956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98048056"/>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922199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407098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2296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80904573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162910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888949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754386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087607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57596046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89522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785136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731363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635188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5065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203D3E3-884D-4189-99B5-0502ABDE1DF7}" type="slidenum">
              <a:rPr lang="en-US"/>
              <a:pPr>
                <a:defRPr/>
              </a:pPr>
              <a:t>‹#›</a:t>
            </a:fld>
            <a:endParaRPr lang="en-US" dirty="0"/>
          </a:p>
        </p:txBody>
      </p:sp>
    </p:spTree>
    <p:extLst>
      <p:ext uri="{BB962C8B-B14F-4D97-AF65-F5344CB8AC3E}">
        <p14:creationId xmlns:p14="http://schemas.microsoft.com/office/powerpoint/2010/main" val="359483023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687036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617490"/>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18755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932465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423493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774093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9550238"/>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43595347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6929156"/>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38621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4703944-1D9C-4A50-B375-30A8C5864F34}" type="slidenum">
              <a:rPr lang="en-US"/>
              <a:pPr>
                <a:defRPr/>
              </a:pPr>
              <a:t>‹#›</a:t>
            </a:fld>
            <a:endParaRPr lang="en-US" dirty="0"/>
          </a:p>
        </p:txBody>
      </p:sp>
    </p:spTree>
    <p:extLst>
      <p:ext uri="{BB962C8B-B14F-4D97-AF65-F5344CB8AC3E}">
        <p14:creationId xmlns:p14="http://schemas.microsoft.com/office/powerpoint/2010/main" val="85668213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536306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303270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77732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76296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20722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458576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7482976"/>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941997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863417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05001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052667F-315F-4313-92A0-DA68FE63BD9C}" type="slidenum">
              <a:rPr lang="en-US"/>
              <a:pPr>
                <a:defRPr/>
              </a:pPr>
              <a:t>‹#›</a:t>
            </a:fld>
            <a:endParaRPr lang="en-US" dirty="0"/>
          </a:p>
        </p:txBody>
      </p:sp>
    </p:spTree>
    <p:extLst>
      <p:ext uri="{BB962C8B-B14F-4D97-AF65-F5344CB8AC3E}">
        <p14:creationId xmlns:p14="http://schemas.microsoft.com/office/powerpoint/2010/main" val="32651719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05982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452080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062912"/>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063758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58754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589447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03909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89083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754972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8456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C874DFCD-52F6-445F-AF05-E745EB7D4152}" type="slidenum">
              <a:rPr lang="en-US"/>
              <a:pPr>
                <a:defRPr/>
              </a:pPr>
              <a:t>‹#›</a:t>
            </a:fld>
            <a:endParaRPr lang="en-US" dirty="0"/>
          </a:p>
        </p:txBody>
      </p:sp>
    </p:spTree>
    <p:extLst>
      <p:ext uri="{BB962C8B-B14F-4D97-AF65-F5344CB8AC3E}">
        <p14:creationId xmlns:p14="http://schemas.microsoft.com/office/powerpoint/2010/main" val="959737437"/>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902574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157705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386533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4403937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197023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97531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898972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21999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10876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06970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A81751A-58B4-4B0C-B698-75BAA07E33AF}" type="slidenum">
              <a:rPr lang="en-US"/>
              <a:pPr>
                <a:defRPr/>
              </a:pPr>
              <a:t>‹#›</a:t>
            </a:fld>
            <a:endParaRPr lang="en-US" dirty="0"/>
          </a:p>
        </p:txBody>
      </p:sp>
    </p:spTree>
    <p:extLst>
      <p:ext uri="{BB962C8B-B14F-4D97-AF65-F5344CB8AC3E}">
        <p14:creationId xmlns:p14="http://schemas.microsoft.com/office/powerpoint/2010/main" val="175156738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626808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250659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725126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377793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678638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000259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8774087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6262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607760"/>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35368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E0C698-24E2-481D-AA07-AD77F9F89114}" type="slidenum">
              <a:rPr lang="en-US"/>
              <a:pPr>
                <a:defRPr/>
              </a:pPr>
              <a:t>‹#›</a:t>
            </a:fld>
            <a:endParaRPr lang="en-US" dirty="0"/>
          </a:p>
        </p:txBody>
      </p:sp>
    </p:spTree>
    <p:extLst>
      <p:ext uri="{BB962C8B-B14F-4D97-AF65-F5344CB8AC3E}">
        <p14:creationId xmlns:p14="http://schemas.microsoft.com/office/powerpoint/2010/main" val="191825672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636675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564286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327960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9285459"/>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599750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52202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053058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6973394"/>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725007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31652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2964C8A-7528-4FCA-9232-381054BE45A6}" type="slidenum">
              <a:rPr lang="en-US"/>
              <a:pPr>
                <a:defRPr/>
              </a:pPr>
              <a:t>‹#›</a:t>
            </a:fld>
            <a:endParaRPr lang="en-US" dirty="0"/>
          </a:p>
        </p:txBody>
      </p:sp>
    </p:spTree>
    <p:extLst>
      <p:ext uri="{BB962C8B-B14F-4D97-AF65-F5344CB8AC3E}">
        <p14:creationId xmlns:p14="http://schemas.microsoft.com/office/powerpoint/2010/main" val="5956471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C9DE9C9-2A7A-4D4A-A9D9-B0916601498D}" type="slidenum">
              <a:rPr lang="en-US"/>
              <a:pPr>
                <a:defRPr/>
              </a:pPr>
              <a:t>‹#›</a:t>
            </a:fld>
            <a:endParaRPr lang="en-US" dirty="0"/>
          </a:p>
        </p:txBody>
      </p:sp>
    </p:spTree>
    <p:extLst>
      <p:ext uri="{BB962C8B-B14F-4D97-AF65-F5344CB8AC3E}">
        <p14:creationId xmlns:p14="http://schemas.microsoft.com/office/powerpoint/2010/main" val="390052679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6982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62730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762318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899735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889202"/>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522240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0208581"/>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592491"/>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3886447"/>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47256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50CAF73-5FA8-4A38-ADE5-4728CCC59FBB}" type="slidenum">
              <a:rPr lang="en-US"/>
              <a:pPr>
                <a:defRPr/>
              </a:pPr>
              <a:t>‹#›</a:t>
            </a:fld>
            <a:endParaRPr lang="en-US" dirty="0"/>
          </a:p>
        </p:txBody>
      </p:sp>
    </p:spTree>
    <p:extLst>
      <p:ext uri="{BB962C8B-B14F-4D97-AF65-F5344CB8AC3E}">
        <p14:creationId xmlns:p14="http://schemas.microsoft.com/office/powerpoint/2010/main" val="184169650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372534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184947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6915074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337935"/>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811988"/>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960446"/>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283251"/>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593585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68464241"/>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92614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C5445AD-A23E-4F64-8499-10BDEE9E5C09}" type="slidenum">
              <a:rPr lang="en-US"/>
              <a:pPr>
                <a:defRPr/>
              </a:pPr>
              <a:t>‹#›</a:t>
            </a:fld>
            <a:endParaRPr lang="en-US" dirty="0"/>
          </a:p>
        </p:txBody>
      </p:sp>
    </p:spTree>
    <p:extLst>
      <p:ext uri="{BB962C8B-B14F-4D97-AF65-F5344CB8AC3E}">
        <p14:creationId xmlns:p14="http://schemas.microsoft.com/office/powerpoint/2010/main" val="881380793"/>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489653"/>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998755"/>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39491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4426"/>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142577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325678"/>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797219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612288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710743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9907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1011EC-CDE9-45F9-A20C-52A44DE7CE51}" type="slidenum">
              <a:rPr lang="en-US"/>
              <a:pPr>
                <a:defRPr/>
              </a:pPr>
              <a:t>‹#›</a:t>
            </a:fld>
            <a:endParaRPr lang="en-US" dirty="0"/>
          </a:p>
        </p:txBody>
      </p:sp>
    </p:spTree>
    <p:extLst>
      <p:ext uri="{BB962C8B-B14F-4D97-AF65-F5344CB8AC3E}">
        <p14:creationId xmlns:p14="http://schemas.microsoft.com/office/powerpoint/2010/main" val="3167511240"/>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257032"/>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50067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139563"/>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877486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2124938"/>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49031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916331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6759796"/>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124771876"/>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7379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16E4C7-81D5-4CAF-8680-233309FC9FCF}" type="slidenum">
              <a:rPr lang="en-US"/>
              <a:pPr>
                <a:defRPr/>
              </a:pPr>
              <a:t>‹#›</a:t>
            </a:fld>
            <a:endParaRPr lang="en-US" dirty="0"/>
          </a:p>
        </p:txBody>
      </p:sp>
    </p:spTree>
    <p:extLst>
      <p:ext uri="{BB962C8B-B14F-4D97-AF65-F5344CB8AC3E}">
        <p14:creationId xmlns:p14="http://schemas.microsoft.com/office/powerpoint/2010/main" val="2543068436"/>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30029012"/>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162401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6695541"/>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821690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036944"/>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93849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956984"/>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559156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2687615"/>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5750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F0A3F99-7197-428A-8E8D-7C872FFCC772}" type="slidenum">
              <a:rPr lang="en-US"/>
              <a:pPr>
                <a:defRPr/>
              </a:pPr>
              <a:t>‹#›</a:t>
            </a:fld>
            <a:endParaRPr lang="en-US" dirty="0"/>
          </a:p>
        </p:txBody>
      </p:sp>
    </p:spTree>
    <p:extLst>
      <p:ext uri="{BB962C8B-B14F-4D97-AF65-F5344CB8AC3E}">
        <p14:creationId xmlns:p14="http://schemas.microsoft.com/office/powerpoint/2010/main" val="196236582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9614743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66352600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596798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881096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314756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7871787"/>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24522"/>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09904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325501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90382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25432432"/>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43330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08487734"/>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9231458"/>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792560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2134481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358083"/>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795709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712054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2215231"/>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759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ECBA7673-2024-4569-8221-4F7BD5EF276B}" type="slidenum">
              <a:rPr lang="en-US"/>
              <a:pPr>
                <a:defRPr/>
              </a:pPr>
              <a:t>‹#›</a:t>
            </a:fld>
            <a:endParaRPr lang="en-US" dirty="0"/>
          </a:p>
        </p:txBody>
      </p:sp>
    </p:spTree>
    <p:extLst>
      <p:ext uri="{BB962C8B-B14F-4D97-AF65-F5344CB8AC3E}">
        <p14:creationId xmlns:p14="http://schemas.microsoft.com/office/powerpoint/2010/main" val="219997150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678946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56813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931676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0437219"/>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648402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263514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359652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8003344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203605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316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DD9A13B-72C5-49D5-B174-D93F3D1C2087}" type="slidenum">
              <a:rPr lang="en-US"/>
              <a:pPr>
                <a:defRPr/>
              </a:pPr>
              <a:t>‹#›</a:t>
            </a:fld>
            <a:endParaRPr lang="en-US" dirty="0"/>
          </a:p>
        </p:txBody>
      </p:sp>
    </p:spTree>
    <p:extLst>
      <p:ext uri="{BB962C8B-B14F-4D97-AF65-F5344CB8AC3E}">
        <p14:creationId xmlns:p14="http://schemas.microsoft.com/office/powerpoint/2010/main" val="1461020724"/>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6751687"/>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3825049"/>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7282870"/>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423710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6236002"/>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0875589"/>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489355"/>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210022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9996235"/>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203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FDD8BC2-8837-45B8-B244-6FDF73B56235}" type="slidenum">
              <a:rPr lang="en-US"/>
              <a:pPr>
                <a:defRPr/>
              </a:pPr>
              <a:t>‹#›</a:t>
            </a:fld>
            <a:endParaRPr lang="en-US" dirty="0"/>
          </a:p>
        </p:txBody>
      </p:sp>
    </p:spTree>
    <p:extLst>
      <p:ext uri="{BB962C8B-B14F-4D97-AF65-F5344CB8AC3E}">
        <p14:creationId xmlns:p14="http://schemas.microsoft.com/office/powerpoint/2010/main" val="2244080726"/>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01033287"/>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28299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5084299"/>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0100407"/>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22606655"/>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3601071"/>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412367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35732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14871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396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01434AA-E50D-4C4F-BC52-6F16523D999C}" type="slidenum">
              <a:rPr lang="en-US"/>
              <a:pPr>
                <a:defRPr/>
              </a:pPr>
              <a:t>‹#›</a:t>
            </a:fld>
            <a:endParaRPr lang="en-US" dirty="0"/>
          </a:p>
        </p:txBody>
      </p:sp>
    </p:spTree>
    <p:extLst>
      <p:ext uri="{BB962C8B-B14F-4D97-AF65-F5344CB8AC3E}">
        <p14:creationId xmlns:p14="http://schemas.microsoft.com/office/powerpoint/2010/main" val="39788090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A2A87188-B534-41F1-ADF0-7CBAC06D1008}" type="slidenum">
              <a:rPr lang="en-US"/>
              <a:pPr>
                <a:defRPr/>
              </a:pPr>
              <a:t>‹#›</a:t>
            </a:fld>
            <a:endParaRPr lang="en-US" dirty="0"/>
          </a:p>
        </p:txBody>
      </p:sp>
    </p:spTree>
    <p:extLst>
      <p:ext uri="{BB962C8B-B14F-4D97-AF65-F5344CB8AC3E}">
        <p14:creationId xmlns:p14="http://schemas.microsoft.com/office/powerpoint/2010/main" val="225466424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9782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2004"/>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073095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922107"/>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156773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01037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9139189"/>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115520"/>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902986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7502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578004-AF1C-44FF-B6CE-E61E3A1ADC07}" type="slidenum">
              <a:rPr lang="en-US"/>
              <a:pPr>
                <a:defRPr/>
              </a:pPr>
              <a:t>‹#›</a:t>
            </a:fld>
            <a:endParaRPr lang="en-US" dirty="0"/>
          </a:p>
        </p:txBody>
      </p:sp>
    </p:spTree>
    <p:extLst>
      <p:ext uri="{BB962C8B-B14F-4D97-AF65-F5344CB8AC3E}">
        <p14:creationId xmlns:p14="http://schemas.microsoft.com/office/powerpoint/2010/main" val="175209667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650995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95142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2623367"/>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20684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91297701"/>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387496"/>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41235253"/>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5161474"/>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5181792"/>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03307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860CCB-EEEF-4779-99A4-26328BB646DB}" type="slidenum">
              <a:rPr lang="en-US"/>
              <a:pPr>
                <a:defRPr/>
              </a:pPr>
              <a:t>‹#›</a:t>
            </a:fld>
            <a:endParaRPr lang="en-US" dirty="0"/>
          </a:p>
        </p:txBody>
      </p:sp>
    </p:spTree>
    <p:extLst>
      <p:ext uri="{BB962C8B-B14F-4D97-AF65-F5344CB8AC3E}">
        <p14:creationId xmlns:p14="http://schemas.microsoft.com/office/powerpoint/2010/main" val="1052101002"/>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4505411"/>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270762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3266601"/>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2945383"/>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360000"/>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6448358"/>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13582"/>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1284106"/>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517591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36642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1C2370A-1067-4882-ABE4-6AED017C8C3E}" type="slidenum">
              <a:rPr lang="en-US"/>
              <a:pPr>
                <a:defRPr/>
              </a:pPr>
              <a:t>‹#›</a:t>
            </a:fld>
            <a:endParaRPr lang="en-US" dirty="0"/>
          </a:p>
        </p:txBody>
      </p:sp>
    </p:spTree>
    <p:extLst>
      <p:ext uri="{BB962C8B-B14F-4D97-AF65-F5344CB8AC3E}">
        <p14:creationId xmlns:p14="http://schemas.microsoft.com/office/powerpoint/2010/main" val="850757311"/>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9886941"/>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7940249"/>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10394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599729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7311442"/>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473289"/>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113981"/>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62646621"/>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931384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02408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8857FF3-2503-46A9-962E-100D918433E4}" type="slidenum">
              <a:rPr lang="en-US"/>
              <a:pPr>
                <a:defRPr/>
              </a:pPr>
              <a:t>‹#›</a:t>
            </a:fld>
            <a:endParaRPr lang="en-US" dirty="0"/>
          </a:p>
        </p:txBody>
      </p:sp>
    </p:spTree>
    <p:extLst>
      <p:ext uri="{BB962C8B-B14F-4D97-AF65-F5344CB8AC3E}">
        <p14:creationId xmlns:p14="http://schemas.microsoft.com/office/powerpoint/2010/main" val="3443445696"/>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8576571"/>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7098486"/>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22591682"/>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473174"/>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853078"/>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246070"/>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4557836"/>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8129608"/>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87977"/>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2574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941E2E2-6933-491B-8F3C-3F231CEED7A7}" type="slidenum">
              <a:rPr lang="en-US"/>
              <a:pPr>
                <a:defRPr/>
              </a:pPr>
              <a:t>‹#›</a:t>
            </a:fld>
            <a:endParaRPr lang="en-US" dirty="0"/>
          </a:p>
        </p:txBody>
      </p:sp>
    </p:spTree>
    <p:extLst>
      <p:ext uri="{BB962C8B-B14F-4D97-AF65-F5344CB8AC3E}">
        <p14:creationId xmlns:p14="http://schemas.microsoft.com/office/powerpoint/2010/main" val="2995930936"/>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3477423"/>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5161018"/>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80966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5996697"/>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3735303"/>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535676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399804"/>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782410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6249575"/>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632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05FAC4D-0E7A-4B36-961C-281CE872AE44}" type="slidenum">
              <a:rPr lang="en-US"/>
              <a:pPr>
                <a:defRPr/>
              </a:pPr>
              <a:t>‹#›</a:t>
            </a:fld>
            <a:endParaRPr lang="en-US" dirty="0"/>
          </a:p>
        </p:txBody>
      </p:sp>
    </p:spTree>
    <p:extLst>
      <p:ext uri="{BB962C8B-B14F-4D97-AF65-F5344CB8AC3E}">
        <p14:creationId xmlns:p14="http://schemas.microsoft.com/office/powerpoint/2010/main" val="702316485"/>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9626977"/>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9726847"/>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0913925"/>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9454373"/>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4313003"/>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857442"/>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7818060"/>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777174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49450190"/>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869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3C4C2CE-05B9-4E49-BF9C-597D4659E608}" type="slidenum">
              <a:rPr lang="en-US"/>
              <a:pPr>
                <a:defRPr/>
              </a:pPr>
              <a:t>‹#›</a:t>
            </a:fld>
            <a:endParaRPr lang="en-US" dirty="0"/>
          </a:p>
        </p:txBody>
      </p:sp>
    </p:spTree>
    <p:extLst>
      <p:ext uri="{BB962C8B-B14F-4D97-AF65-F5344CB8AC3E}">
        <p14:creationId xmlns:p14="http://schemas.microsoft.com/office/powerpoint/2010/main" val="475280965"/>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36096608"/>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2273315"/>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1998742"/>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86957249"/>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6261473"/>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7641693"/>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5819456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799136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28811"/>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283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95E2D45-C292-4DE0-8789-04AD62AB9F2A}" type="slidenum">
              <a:rPr lang="en-US"/>
              <a:pPr>
                <a:defRPr/>
              </a:pPr>
              <a:t>‹#›</a:t>
            </a:fld>
            <a:endParaRPr lang="en-US" dirty="0"/>
          </a:p>
        </p:txBody>
      </p:sp>
    </p:spTree>
    <p:extLst>
      <p:ext uri="{BB962C8B-B14F-4D97-AF65-F5344CB8AC3E}">
        <p14:creationId xmlns:p14="http://schemas.microsoft.com/office/powerpoint/2010/main" val="2175221899"/>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0360554"/>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7714373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8644468"/>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3390789"/>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3461"/>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538888"/>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2332241"/>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0725"/>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9362991"/>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2754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0615499"/>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3907804"/>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0467327"/>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5785136"/>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258235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245727982"/>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0900678"/>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371641"/>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2290022"/>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8940795"/>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16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C835542-9339-418F-924F-7FF523E57A4B}" type="slidenum">
              <a:rPr lang="en-US"/>
              <a:pPr>
                <a:defRPr/>
              </a:pPr>
              <a:t>‹#›</a:t>
            </a:fld>
            <a:endParaRPr lang="en-US" dirty="0"/>
          </a:p>
        </p:txBody>
      </p:sp>
    </p:spTree>
    <p:extLst>
      <p:ext uri="{BB962C8B-B14F-4D97-AF65-F5344CB8AC3E}">
        <p14:creationId xmlns:p14="http://schemas.microsoft.com/office/powerpoint/2010/main" val="328060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8692CA9C-69A1-4941-B319-D14BA002D58D}" type="slidenum">
              <a:rPr lang="en-US"/>
              <a:pPr>
                <a:defRPr/>
              </a:pPr>
              <a:t>‹#›</a:t>
            </a:fld>
            <a:endParaRPr lang="en-US" dirty="0"/>
          </a:p>
        </p:txBody>
      </p:sp>
    </p:spTree>
    <p:extLst>
      <p:ext uri="{BB962C8B-B14F-4D97-AF65-F5344CB8AC3E}">
        <p14:creationId xmlns:p14="http://schemas.microsoft.com/office/powerpoint/2010/main" val="279101598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479163"/>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416354"/>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0737067"/>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5661475"/>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98260171"/>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204550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518882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52448936"/>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121219"/>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47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915EF63-BEB5-4FBD-ACB2-388F9CD5FEB7}" type="slidenum">
              <a:rPr lang="en-US"/>
              <a:pPr>
                <a:defRPr/>
              </a:pPr>
              <a:t>‹#›</a:t>
            </a:fld>
            <a:endParaRPr lang="en-US" dirty="0"/>
          </a:p>
        </p:txBody>
      </p:sp>
    </p:spTree>
    <p:extLst>
      <p:ext uri="{BB962C8B-B14F-4D97-AF65-F5344CB8AC3E}">
        <p14:creationId xmlns:p14="http://schemas.microsoft.com/office/powerpoint/2010/main" val="1644425294"/>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4664585"/>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583799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559009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1555332"/>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504533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192175"/>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209697"/>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85207700"/>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283609"/>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20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34AAE1F-C249-446D-A484-46F6EF2C79C1}" type="slidenum">
              <a:rPr lang="en-US"/>
              <a:pPr>
                <a:defRPr/>
              </a:pPr>
              <a:t>‹#›</a:t>
            </a:fld>
            <a:endParaRPr lang="en-US" dirty="0"/>
          </a:p>
        </p:txBody>
      </p:sp>
    </p:spTree>
    <p:extLst>
      <p:ext uri="{BB962C8B-B14F-4D97-AF65-F5344CB8AC3E}">
        <p14:creationId xmlns:p14="http://schemas.microsoft.com/office/powerpoint/2010/main" val="160601465"/>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0295826"/>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287018"/>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5440831"/>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4551679"/>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9435988"/>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1249668"/>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836612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5605960"/>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1117710"/>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6329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C076F99-A933-4481-BCB3-B3ECD73486DB}" type="slidenum">
              <a:rPr lang="en-US"/>
              <a:pPr>
                <a:defRPr/>
              </a:pPr>
              <a:t>‹#›</a:t>
            </a:fld>
            <a:endParaRPr lang="en-US" dirty="0"/>
          </a:p>
        </p:txBody>
      </p:sp>
    </p:spTree>
    <p:extLst>
      <p:ext uri="{BB962C8B-B14F-4D97-AF65-F5344CB8AC3E}">
        <p14:creationId xmlns:p14="http://schemas.microsoft.com/office/powerpoint/2010/main" val="2228529668"/>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24780"/>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951883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3453737"/>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60176180"/>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1806397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570992"/>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118478"/>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0556708"/>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0989198"/>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0800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1ECE95A-9933-463F-969F-DEA2F2AB7EF0}" type="slidenum">
              <a:rPr lang="en-US"/>
              <a:pPr>
                <a:defRPr/>
              </a:pPr>
              <a:t>‹#›</a:t>
            </a:fld>
            <a:endParaRPr lang="en-US" dirty="0"/>
          </a:p>
        </p:txBody>
      </p:sp>
    </p:spTree>
    <p:extLst>
      <p:ext uri="{BB962C8B-B14F-4D97-AF65-F5344CB8AC3E}">
        <p14:creationId xmlns:p14="http://schemas.microsoft.com/office/powerpoint/2010/main" val="111565816"/>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4495913"/>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4239288"/>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6506339"/>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5519321"/>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3586985"/>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881088"/>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067780"/>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033585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7505024"/>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17341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484D29B6-DD10-4409-A713-F62697EF109B}" type="slidenum">
              <a:rPr lang="en-US"/>
              <a:pPr>
                <a:defRPr/>
              </a:pPr>
              <a:t>‹#›</a:t>
            </a:fld>
            <a:endParaRPr lang="en-US" dirty="0"/>
          </a:p>
        </p:txBody>
      </p:sp>
    </p:spTree>
    <p:extLst>
      <p:ext uri="{BB962C8B-B14F-4D97-AF65-F5344CB8AC3E}">
        <p14:creationId xmlns:p14="http://schemas.microsoft.com/office/powerpoint/2010/main" val="315037759"/>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4931"/>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6402469"/>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8121480"/>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8138446"/>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3044928"/>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5296488"/>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4688254"/>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4583207"/>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4146645"/>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34331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259634C-D645-49A2-B96D-BE721333C243}" type="slidenum">
              <a:rPr lang="en-US"/>
              <a:pPr>
                <a:defRPr/>
              </a:pPr>
              <a:t>‹#›</a:t>
            </a:fld>
            <a:endParaRPr lang="en-US" dirty="0"/>
          </a:p>
        </p:txBody>
      </p:sp>
    </p:spTree>
    <p:extLst>
      <p:ext uri="{BB962C8B-B14F-4D97-AF65-F5344CB8AC3E}">
        <p14:creationId xmlns:p14="http://schemas.microsoft.com/office/powerpoint/2010/main" val="98654534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39376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4521246"/>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58930513"/>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2581699"/>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87282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8907180"/>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6830822"/>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7547080"/>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2203015"/>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1836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3BF921-9484-4F4D-96CA-74D785328C64}" type="slidenum">
              <a:rPr lang="en-US"/>
              <a:pPr>
                <a:defRPr/>
              </a:pPr>
              <a:t>‹#›</a:t>
            </a:fld>
            <a:endParaRPr lang="en-US" dirty="0"/>
          </a:p>
        </p:txBody>
      </p:sp>
    </p:spTree>
    <p:extLst>
      <p:ext uri="{BB962C8B-B14F-4D97-AF65-F5344CB8AC3E}">
        <p14:creationId xmlns:p14="http://schemas.microsoft.com/office/powerpoint/2010/main" val="2905297943"/>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8133002"/>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491450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44268572"/>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30393"/>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4815737"/>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607692"/>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0159002"/>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4040273"/>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534780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28276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391ABF6-7C26-44AD-B440-34741FEDEBE5}" type="slidenum">
              <a:rPr lang="en-US"/>
              <a:pPr>
                <a:defRPr/>
              </a:pPr>
              <a:t>‹#›</a:t>
            </a:fld>
            <a:endParaRPr lang="en-US" dirty="0"/>
          </a:p>
        </p:txBody>
      </p:sp>
    </p:spTree>
    <p:extLst>
      <p:ext uri="{BB962C8B-B14F-4D97-AF65-F5344CB8AC3E}">
        <p14:creationId xmlns:p14="http://schemas.microsoft.com/office/powerpoint/2010/main" val="2954127901"/>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4312946"/>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5200141"/>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487176"/>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9095077"/>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8667049"/>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8165226"/>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0433106"/>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8389606"/>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8846756"/>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8177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D61DB6E-DEB9-46C4-9F14-FEBDE8AF482E}" type="slidenum">
              <a:rPr lang="en-US"/>
              <a:pPr>
                <a:defRPr/>
              </a:pPr>
              <a:t>‹#›</a:t>
            </a:fld>
            <a:endParaRPr lang="en-US" dirty="0"/>
          </a:p>
        </p:txBody>
      </p:sp>
    </p:spTree>
    <p:extLst>
      <p:ext uri="{BB962C8B-B14F-4D97-AF65-F5344CB8AC3E}">
        <p14:creationId xmlns:p14="http://schemas.microsoft.com/office/powerpoint/2010/main" val="76533873"/>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0485601"/>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9638103"/>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7938501"/>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4454911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9103253"/>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433449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4663479"/>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6473448"/>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2207684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061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84AC762-C80E-40FC-B013-C36C12B9E653}" type="slidenum">
              <a:rPr lang="en-US"/>
              <a:pPr>
                <a:defRPr/>
              </a:pPr>
              <a:t>‹#›</a:t>
            </a:fld>
            <a:endParaRPr lang="en-US" dirty="0"/>
          </a:p>
        </p:txBody>
      </p:sp>
    </p:spTree>
    <p:extLst>
      <p:ext uri="{BB962C8B-B14F-4D97-AF65-F5344CB8AC3E}">
        <p14:creationId xmlns:p14="http://schemas.microsoft.com/office/powerpoint/2010/main" val="18666184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DBBEEAD-45CC-417C-B47E-2F8E6FD8297C}" type="slidenum">
              <a:rPr lang="en-US"/>
              <a:pPr>
                <a:defRPr/>
              </a:pPr>
              <a:t>‹#›</a:t>
            </a:fld>
            <a:endParaRPr lang="en-US" dirty="0"/>
          </a:p>
        </p:txBody>
      </p:sp>
    </p:spTree>
    <p:extLst>
      <p:ext uri="{BB962C8B-B14F-4D97-AF65-F5344CB8AC3E}">
        <p14:creationId xmlns:p14="http://schemas.microsoft.com/office/powerpoint/2010/main" val="1750632066"/>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762784"/>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7164379"/>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9187531"/>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690478"/>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0165414"/>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014444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9178444"/>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6312645"/>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1053676"/>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1304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E2CAB33-2C40-40D9-89AC-BFD09F841989}" type="slidenum">
              <a:rPr lang="en-US"/>
              <a:pPr>
                <a:defRPr/>
              </a:pPr>
              <a:t>‹#›</a:t>
            </a:fld>
            <a:endParaRPr lang="en-US" dirty="0"/>
          </a:p>
        </p:txBody>
      </p:sp>
    </p:spTree>
    <p:extLst>
      <p:ext uri="{BB962C8B-B14F-4D97-AF65-F5344CB8AC3E}">
        <p14:creationId xmlns:p14="http://schemas.microsoft.com/office/powerpoint/2010/main" val="2206527709"/>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8218865"/>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895640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849210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0677988"/>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9471883"/>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992572"/>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9979000"/>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0719434"/>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7537628"/>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6043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4532249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4297613"/>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566877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648197"/>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70241"/>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30913645"/>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5563990"/>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4922933"/>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9208438"/>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641315"/>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86784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BC0932A-DE63-410F-8A30-A4C841F77AC9}" type="slidenum">
              <a:rPr lang="en-US"/>
              <a:pPr>
                <a:defRPr/>
              </a:pPr>
              <a:t>‹#›</a:t>
            </a:fld>
            <a:endParaRPr lang="en-US" dirty="0"/>
          </a:p>
        </p:txBody>
      </p:sp>
    </p:spTree>
    <p:extLst>
      <p:ext uri="{BB962C8B-B14F-4D97-AF65-F5344CB8AC3E}">
        <p14:creationId xmlns:p14="http://schemas.microsoft.com/office/powerpoint/2010/main" val="1628260116"/>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7523518"/>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461428"/>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9205009"/>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8583671"/>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9866727"/>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9056746"/>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83567"/>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254481755"/>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330527"/>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238227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2E116C-2595-4EED-9086-078C89F0C533}" type="slidenum">
              <a:rPr lang="en-US"/>
              <a:pPr>
                <a:defRPr/>
              </a:pPr>
              <a:t>‹#›</a:t>
            </a:fld>
            <a:endParaRPr lang="en-US" dirty="0"/>
          </a:p>
        </p:txBody>
      </p:sp>
    </p:spTree>
    <p:extLst>
      <p:ext uri="{BB962C8B-B14F-4D97-AF65-F5344CB8AC3E}">
        <p14:creationId xmlns:p14="http://schemas.microsoft.com/office/powerpoint/2010/main" val="3485630084"/>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7165142"/>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4030634"/>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9209721"/>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3714926"/>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4454844"/>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889820"/>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517767"/>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786145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4694752"/>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76749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61082E7-1609-499C-AB02-CD8B947B97F8}" type="slidenum">
              <a:rPr lang="en-US"/>
              <a:pPr>
                <a:defRPr/>
              </a:pPr>
              <a:t>‹#›</a:t>
            </a:fld>
            <a:endParaRPr lang="en-US" dirty="0"/>
          </a:p>
        </p:txBody>
      </p:sp>
    </p:spTree>
    <p:extLst>
      <p:ext uri="{BB962C8B-B14F-4D97-AF65-F5344CB8AC3E}">
        <p14:creationId xmlns:p14="http://schemas.microsoft.com/office/powerpoint/2010/main" val="3619784084"/>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66444086"/>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148819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604323"/>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924726"/>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1742769"/>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0762446"/>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837127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8473925"/>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840556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4667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8A9ADF98-CE1C-4B03-90E7-873C875DBCE8}" type="slidenum">
              <a:rPr lang="en-US"/>
              <a:pPr>
                <a:defRPr/>
              </a:pPr>
              <a:t>‹#›</a:t>
            </a:fld>
            <a:endParaRPr lang="en-US" dirty="0"/>
          </a:p>
        </p:txBody>
      </p:sp>
    </p:spTree>
    <p:extLst>
      <p:ext uri="{BB962C8B-B14F-4D97-AF65-F5344CB8AC3E}">
        <p14:creationId xmlns:p14="http://schemas.microsoft.com/office/powerpoint/2010/main" val="2909695109"/>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360939"/>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0241963"/>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0770550"/>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05548640"/>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1093633"/>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30160840"/>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81491"/>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7145409"/>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6957825"/>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68929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57B4225-663A-4E88-ACE5-827B979C3863}" type="slidenum">
              <a:rPr lang="en-US"/>
              <a:pPr>
                <a:defRPr/>
              </a:pPr>
              <a:t>‹#›</a:t>
            </a:fld>
            <a:endParaRPr lang="en-US" dirty="0"/>
          </a:p>
        </p:txBody>
      </p:sp>
    </p:spTree>
    <p:extLst>
      <p:ext uri="{BB962C8B-B14F-4D97-AF65-F5344CB8AC3E}">
        <p14:creationId xmlns:p14="http://schemas.microsoft.com/office/powerpoint/2010/main" val="511678017"/>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531121"/>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8368808"/>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1363788"/>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0499532"/>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1434535"/>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2378233"/>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036582927"/>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5404808"/>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2285761"/>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12449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04426D1-892F-43A2-9535-38E71458729C}" type="slidenum">
              <a:rPr lang="en-US"/>
              <a:pPr>
                <a:defRPr/>
              </a:pPr>
              <a:t>‹#›</a:t>
            </a:fld>
            <a:endParaRPr lang="en-US" dirty="0"/>
          </a:p>
        </p:txBody>
      </p:sp>
    </p:spTree>
    <p:extLst>
      <p:ext uri="{BB962C8B-B14F-4D97-AF65-F5344CB8AC3E}">
        <p14:creationId xmlns:p14="http://schemas.microsoft.com/office/powerpoint/2010/main" val="2640622394"/>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9335718"/>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9455223"/>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597822"/>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648409"/>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6331133"/>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0040263"/>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3055521"/>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186484"/>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43240038"/>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90092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130B9745-F545-43B6-BCF4-325B272D879C}" type="slidenum">
              <a:rPr lang="en-US"/>
              <a:pPr>
                <a:defRPr/>
              </a:pPr>
              <a:t>‹#›</a:t>
            </a:fld>
            <a:endParaRPr lang="en-US" dirty="0"/>
          </a:p>
        </p:txBody>
      </p:sp>
    </p:spTree>
    <p:extLst>
      <p:ext uri="{BB962C8B-B14F-4D97-AF65-F5344CB8AC3E}">
        <p14:creationId xmlns:p14="http://schemas.microsoft.com/office/powerpoint/2010/main" val="32515326"/>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710290"/>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9635701"/>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8732752"/>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1994062"/>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5553537"/>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2407643"/>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4665516"/>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020901"/>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4525368"/>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038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6" Type="http://schemas.openxmlformats.org/officeDocument/2006/relationships/image" Target="../media/image2.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jpe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image" Target="../media/image2.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1.jpe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1.jpe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2.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1.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image" Target="../media/image2.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image" Target="../media/image1.jpeg"/><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6" Type="http://schemas.openxmlformats.org/officeDocument/2006/relationships/image" Target="../media/image2.png"/><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image" Target="../media/image1.jpeg"/><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6" Type="http://schemas.openxmlformats.org/officeDocument/2006/relationships/image" Target="../media/image2.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1.jpe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6" Type="http://schemas.openxmlformats.org/officeDocument/2006/relationships/image" Target="../media/image2.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image" Target="../media/image1.jpeg"/><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6" Type="http://schemas.openxmlformats.org/officeDocument/2006/relationships/image" Target="../media/image2.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image" Target="../media/image1.jpeg"/><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6" Type="http://schemas.openxmlformats.org/officeDocument/2006/relationships/image" Target="../media/image2.png"/><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image" Target="../media/image1.jpeg"/><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6" Type="http://schemas.openxmlformats.org/officeDocument/2006/relationships/image" Target="../media/image2.png"/><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image" Target="../media/image1.jpeg"/><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6" Type="http://schemas.openxmlformats.org/officeDocument/2006/relationships/image" Target="../media/image2.png"/><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image" Target="../media/image1.jpeg"/><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6" Type="http://schemas.openxmlformats.org/officeDocument/2006/relationships/image" Target="../media/image2.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image" Target="../media/image1.jpeg"/><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6" Type="http://schemas.openxmlformats.org/officeDocument/2006/relationships/image" Target="../media/image2.png"/><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1.jpe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6" Type="http://schemas.openxmlformats.org/officeDocument/2006/relationships/image" Target="../media/image2.png"/><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1.jpeg"/><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6" Type="http://schemas.openxmlformats.org/officeDocument/2006/relationships/image" Target="../media/image2.png"/><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image" Target="../media/image1.jpeg"/><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2" Type="http://schemas.openxmlformats.org/officeDocument/2006/relationships/slideLayout" Target="../slideLayouts/slideLayout327.xml"/><Relationship Id="rId16" Type="http://schemas.openxmlformats.org/officeDocument/2006/relationships/image" Target="../media/image2.png"/><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image" Target="../media/image1.jpeg"/><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6" Type="http://schemas.openxmlformats.org/officeDocument/2006/relationships/image" Target="../media/image2.pn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image" Target="../media/image1.jpeg"/><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6" Type="http://schemas.openxmlformats.org/officeDocument/2006/relationships/image" Target="../media/image2.png"/><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image" Target="../media/image1.jpeg"/><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6" Type="http://schemas.openxmlformats.org/officeDocument/2006/relationships/image" Target="../media/image2.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5" Type="http://schemas.openxmlformats.org/officeDocument/2006/relationships/image" Target="../media/image1.jpeg"/><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7.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6" Type="http://schemas.openxmlformats.org/officeDocument/2006/relationships/image" Target="../media/image2.png"/><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image" Target="../media/image1.jpeg"/><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2" Type="http://schemas.openxmlformats.org/officeDocument/2006/relationships/slideLayout" Target="../slideLayouts/slideLayout392.xml"/><Relationship Id="rId16" Type="http://schemas.openxmlformats.org/officeDocument/2006/relationships/image" Target="../media/image2.png"/><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image" Target="../media/image1.jpeg"/><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2" Type="http://schemas.openxmlformats.org/officeDocument/2006/relationships/slideLayout" Target="../slideLayouts/slideLayout405.xml"/><Relationship Id="rId16" Type="http://schemas.openxmlformats.org/officeDocument/2006/relationships/image" Target="../media/image2.png"/><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image" Target="../media/image1.jpeg"/><Relationship Id="rId10" Type="http://schemas.openxmlformats.org/officeDocument/2006/relationships/slideLayout" Target="../slideLayouts/slideLayout4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2" Type="http://schemas.openxmlformats.org/officeDocument/2006/relationships/slideLayout" Target="../slideLayouts/slideLayout418.xml"/><Relationship Id="rId16" Type="http://schemas.openxmlformats.org/officeDocument/2006/relationships/image" Target="../media/image2.png"/><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5" Type="http://schemas.openxmlformats.org/officeDocument/2006/relationships/image" Target="../media/image1.jpeg"/><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2" Type="http://schemas.openxmlformats.org/officeDocument/2006/relationships/slideLayout" Target="../slideLayouts/slideLayout431.xml"/><Relationship Id="rId16" Type="http://schemas.openxmlformats.org/officeDocument/2006/relationships/image" Target="../media/image2.png"/><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5" Type="http://schemas.openxmlformats.org/officeDocument/2006/relationships/image" Target="../media/image1.jpeg"/><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2" Type="http://schemas.openxmlformats.org/officeDocument/2006/relationships/slideLayout" Target="../slideLayouts/slideLayout444.xml"/><Relationship Id="rId16" Type="http://schemas.openxmlformats.org/officeDocument/2006/relationships/image" Target="../media/image2.png"/><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image" Target="../media/image1.jpeg"/><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slideLayout" Target="../slideLayouts/slideLayout46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6" Type="http://schemas.openxmlformats.org/officeDocument/2006/relationships/image" Target="../media/image2.png"/><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5" Type="http://schemas.openxmlformats.org/officeDocument/2006/relationships/image" Target="../media/image1.jpeg"/><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6" Type="http://schemas.openxmlformats.org/officeDocument/2006/relationships/image" Target="../media/image2.png"/><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image" Target="../media/image1.jpeg"/><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2" Type="http://schemas.openxmlformats.org/officeDocument/2006/relationships/slideLayout" Target="../slideLayouts/slideLayout483.xml"/><Relationship Id="rId16" Type="http://schemas.openxmlformats.org/officeDocument/2006/relationships/image" Target="../media/image2.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image" Target="../media/image1.jpeg"/><Relationship Id="rId10" Type="http://schemas.openxmlformats.org/officeDocument/2006/relationships/slideLayout" Target="../slideLayouts/slideLayout491.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6" Type="http://schemas.openxmlformats.org/officeDocument/2006/relationships/image" Target="../media/image2.png"/><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5" Type="http://schemas.openxmlformats.org/officeDocument/2006/relationships/image" Target="../media/image1.jpeg"/><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4.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3.jpeg"/><Relationship Id="rId2" Type="http://schemas.openxmlformats.org/officeDocument/2006/relationships/slideLayout" Target="../slideLayouts/slideLayout41.xml"/><Relationship Id="rId16" Type="http://schemas.openxmlformats.org/officeDocument/2006/relationships/image" Target="../media/image2.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6" Type="http://schemas.openxmlformats.org/officeDocument/2006/relationships/image" Target="../media/image2.png"/><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5" Type="http://schemas.openxmlformats.org/officeDocument/2006/relationships/image" Target="../media/image1.jpeg"/><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2" Type="http://schemas.openxmlformats.org/officeDocument/2006/relationships/slideLayout" Target="../slideLayouts/slideLayout522.xml"/><Relationship Id="rId16" Type="http://schemas.openxmlformats.org/officeDocument/2006/relationships/image" Target="../media/image2.png"/><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5" Type="http://schemas.openxmlformats.org/officeDocument/2006/relationships/image" Target="../media/image1.jpeg"/><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6" Type="http://schemas.openxmlformats.org/officeDocument/2006/relationships/image" Target="../media/image2.png"/><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5" Type="http://schemas.openxmlformats.org/officeDocument/2006/relationships/image" Target="../media/image1.jpeg"/><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2" Type="http://schemas.openxmlformats.org/officeDocument/2006/relationships/slideLayout" Target="../slideLayouts/slideLayout548.xml"/><Relationship Id="rId16" Type="http://schemas.openxmlformats.org/officeDocument/2006/relationships/image" Target="../media/image2.png"/><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5" Type="http://schemas.openxmlformats.org/officeDocument/2006/relationships/image" Target="../media/image1.jpeg"/><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slideLayout" Target="../slideLayouts/slideLayout572.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6" Type="http://schemas.openxmlformats.org/officeDocument/2006/relationships/image" Target="../media/image2.png"/><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5" Type="http://schemas.openxmlformats.org/officeDocument/2006/relationships/image" Target="../media/image1.jpeg"/><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2" Type="http://schemas.openxmlformats.org/officeDocument/2006/relationships/slideLayout" Target="../slideLayouts/slideLayout574.xml"/><Relationship Id="rId16" Type="http://schemas.openxmlformats.org/officeDocument/2006/relationships/image" Target="../media/image2.png"/><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5" Type="http://schemas.openxmlformats.org/officeDocument/2006/relationships/image" Target="../media/image1.jpeg"/><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2" Type="http://schemas.openxmlformats.org/officeDocument/2006/relationships/slideLayout" Target="../slideLayouts/slideLayout587.xml"/><Relationship Id="rId16" Type="http://schemas.openxmlformats.org/officeDocument/2006/relationships/image" Target="../media/image2.png"/><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5" Type="http://schemas.openxmlformats.org/officeDocument/2006/relationships/image" Target="../media/image1.jpeg"/><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6" Type="http://schemas.openxmlformats.org/officeDocument/2006/relationships/image" Target="../media/image2.png"/><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5" Type="http://schemas.openxmlformats.org/officeDocument/2006/relationships/image" Target="../media/image1.jpeg"/><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6" Type="http://schemas.openxmlformats.org/officeDocument/2006/relationships/image" Target="../media/image2.png"/><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image" Target="../media/image1.jpeg"/><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632.xml"/><Relationship Id="rId13" Type="http://schemas.openxmlformats.org/officeDocument/2006/relationships/slideLayout" Target="../slideLayouts/slideLayout637.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2" Type="http://schemas.openxmlformats.org/officeDocument/2006/relationships/slideLayout" Target="../slideLayouts/slideLayout626.xml"/><Relationship Id="rId16" Type="http://schemas.openxmlformats.org/officeDocument/2006/relationships/image" Target="../media/image2.png"/><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5" Type="http://schemas.openxmlformats.org/officeDocument/2006/relationships/image" Target="../media/image1.jpeg"/><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645.xml"/><Relationship Id="rId13" Type="http://schemas.openxmlformats.org/officeDocument/2006/relationships/slideLayout" Target="../slideLayouts/slideLayout650.xml"/><Relationship Id="rId3" Type="http://schemas.openxmlformats.org/officeDocument/2006/relationships/slideLayout" Target="../slideLayouts/slideLayout640.xml"/><Relationship Id="rId7" Type="http://schemas.openxmlformats.org/officeDocument/2006/relationships/slideLayout" Target="../slideLayouts/slideLayout644.xml"/><Relationship Id="rId12" Type="http://schemas.openxmlformats.org/officeDocument/2006/relationships/slideLayout" Target="../slideLayouts/slideLayout649.xml"/><Relationship Id="rId2" Type="http://schemas.openxmlformats.org/officeDocument/2006/relationships/slideLayout" Target="../slideLayouts/slideLayout639.xml"/><Relationship Id="rId16" Type="http://schemas.openxmlformats.org/officeDocument/2006/relationships/image" Target="../media/image2.png"/><Relationship Id="rId1" Type="http://schemas.openxmlformats.org/officeDocument/2006/relationships/slideLayout" Target="../slideLayouts/slideLayout638.xml"/><Relationship Id="rId6" Type="http://schemas.openxmlformats.org/officeDocument/2006/relationships/slideLayout" Target="../slideLayouts/slideLayout643.xml"/><Relationship Id="rId11" Type="http://schemas.openxmlformats.org/officeDocument/2006/relationships/slideLayout" Target="../slideLayouts/slideLayout648.xml"/><Relationship Id="rId5" Type="http://schemas.openxmlformats.org/officeDocument/2006/relationships/slideLayout" Target="../slideLayouts/slideLayout642.xml"/><Relationship Id="rId15" Type="http://schemas.openxmlformats.org/officeDocument/2006/relationships/image" Target="../media/image1.jpeg"/><Relationship Id="rId10" Type="http://schemas.openxmlformats.org/officeDocument/2006/relationships/slideLayout" Target="../slideLayouts/slideLayout647.xml"/><Relationship Id="rId4" Type="http://schemas.openxmlformats.org/officeDocument/2006/relationships/slideLayout" Target="../slideLayouts/slideLayout641.xml"/><Relationship Id="rId9" Type="http://schemas.openxmlformats.org/officeDocument/2006/relationships/slideLayout" Target="../slideLayouts/slideLayout646.xml"/><Relationship Id="rId1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58.xml"/><Relationship Id="rId13" Type="http://schemas.openxmlformats.org/officeDocument/2006/relationships/slideLayout" Target="../slideLayouts/slideLayout663.xml"/><Relationship Id="rId3" Type="http://schemas.openxmlformats.org/officeDocument/2006/relationships/slideLayout" Target="../slideLayouts/slideLayout653.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2" Type="http://schemas.openxmlformats.org/officeDocument/2006/relationships/slideLayout" Target="../slideLayouts/slideLayout652.xml"/><Relationship Id="rId16" Type="http://schemas.openxmlformats.org/officeDocument/2006/relationships/image" Target="../media/image2.png"/><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5" Type="http://schemas.openxmlformats.org/officeDocument/2006/relationships/slideLayout" Target="../slideLayouts/slideLayout655.xml"/><Relationship Id="rId15" Type="http://schemas.openxmlformats.org/officeDocument/2006/relationships/image" Target="../media/image1.jpeg"/><Relationship Id="rId10" Type="http://schemas.openxmlformats.org/officeDocument/2006/relationships/slideLayout" Target="../slideLayouts/slideLayout660.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6" Type="http://schemas.openxmlformats.org/officeDocument/2006/relationships/image" Target="../media/image2.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image" Target="../media/image1.jpeg"/><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3" Type="http://schemas.openxmlformats.org/officeDocument/2006/relationships/slideLayout" Target="../slideLayouts/slideLayout679.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2" Type="http://schemas.openxmlformats.org/officeDocument/2006/relationships/slideLayout" Target="../slideLayouts/slideLayout678.xml"/><Relationship Id="rId16" Type="http://schemas.openxmlformats.org/officeDocument/2006/relationships/image" Target="../media/image2.png"/><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5" Type="http://schemas.openxmlformats.org/officeDocument/2006/relationships/slideLayout" Target="../slideLayouts/slideLayout681.xml"/><Relationship Id="rId15" Type="http://schemas.openxmlformats.org/officeDocument/2006/relationships/image" Target="../media/image1.jpeg"/><Relationship Id="rId10" Type="http://schemas.openxmlformats.org/officeDocument/2006/relationships/slideLayout" Target="../slideLayouts/slideLayout686.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97.xml"/><Relationship Id="rId13" Type="http://schemas.openxmlformats.org/officeDocument/2006/relationships/slideLayout" Target="../slideLayouts/slideLayout702.xml"/><Relationship Id="rId3" Type="http://schemas.openxmlformats.org/officeDocument/2006/relationships/slideLayout" Target="../slideLayouts/slideLayout692.xml"/><Relationship Id="rId7" Type="http://schemas.openxmlformats.org/officeDocument/2006/relationships/slideLayout" Target="../slideLayouts/slideLayout696.xml"/><Relationship Id="rId12" Type="http://schemas.openxmlformats.org/officeDocument/2006/relationships/slideLayout" Target="../slideLayouts/slideLayout701.xml"/><Relationship Id="rId2" Type="http://schemas.openxmlformats.org/officeDocument/2006/relationships/slideLayout" Target="../slideLayouts/slideLayout691.xml"/><Relationship Id="rId16" Type="http://schemas.openxmlformats.org/officeDocument/2006/relationships/image" Target="../media/image2.png"/><Relationship Id="rId1" Type="http://schemas.openxmlformats.org/officeDocument/2006/relationships/slideLayout" Target="../slideLayouts/slideLayout690.xml"/><Relationship Id="rId6" Type="http://schemas.openxmlformats.org/officeDocument/2006/relationships/slideLayout" Target="../slideLayouts/slideLayout695.xml"/><Relationship Id="rId11" Type="http://schemas.openxmlformats.org/officeDocument/2006/relationships/slideLayout" Target="../slideLayouts/slideLayout700.xml"/><Relationship Id="rId5" Type="http://schemas.openxmlformats.org/officeDocument/2006/relationships/slideLayout" Target="../slideLayouts/slideLayout694.xml"/><Relationship Id="rId15" Type="http://schemas.openxmlformats.org/officeDocument/2006/relationships/image" Target="../media/image1.jpeg"/><Relationship Id="rId10" Type="http://schemas.openxmlformats.org/officeDocument/2006/relationships/slideLayout" Target="../slideLayouts/slideLayout699.xml"/><Relationship Id="rId4" Type="http://schemas.openxmlformats.org/officeDocument/2006/relationships/slideLayout" Target="../slideLayouts/slideLayout693.xml"/><Relationship Id="rId9" Type="http://schemas.openxmlformats.org/officeDocument/2006/relationships/slideLayout" Target="../slideLayouts/slideLayout698.xml"/><Relationship Id="rId1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2" Type="http://schemas.openxmlformats.org/officeDocument/2006/relationships/slideLayout" Target="../slideLayouts/slideLayout704.xml"/><Relationship Id="rId16" Type="http://schemas.openxmlformats.org/officeDocument/2006/relationships/image" Target="../media/image2.png"/><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image" Target="../media/image1.jpeg"/><Relationship Id="rId10" Type="http://schemas.openxmlformats.org/officeDocument/2006/relationships/slideLayout" Target="../slideLayouts/slideLayout712.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2" Type="http://schemas.openxmlformats.org/officeDocument/2006/relationships/slideLayout" Target="../slideLayouts/slideLayout717.xml"/><Relationship Id="rId16" Type="http://schemas.openxmlformats.org/officeDocument/2006/relationships/image" Target="../media/image2.png"/><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image" Target="../media/image1.jpeg"/><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2" Type="http://schemas.openxmlformats.org/officeDocument/2006/relationships/slideLayout" Target="../slideLayouts/slideLayout730.xml"/><Relationship Id="rId16" Type="http://schemas.openxmlformats.org/officeDocument/2006/relationships/image" Target="../media/image2.png"/><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image" Target="../media/image1.jpeg"/><Relationship Id="rId10" Type="http://schemas.openxmlformats.org/officeDocument/2006/relationships/slideLayout" Target="../slideLayouts/slideLayout738.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3" Type="http://schemas.openxmlformats.org/officeDocument/2006/relationships/slideLayout" Target="../slideLayouts/slideLayout744.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2" Type="http://schemas.openxmlformats.org/officeDocument/2006/relationships/slideLayout" Target="../slideLayouts/slideLayout743.xml"/><Relationship Id="rId16" Type="http://schemas.openxmlformats.org/officeDocument/2006/relationships/image" Target="../media/image2.png"/><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image" Target="../media/image1.jpeg"/><Relationship Id="rId10" Type="http://schemas.openxmlformats.org/officeDocument/2006/relationships/slideLayout" Target="../slideLayouts/slideLayout751.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62.xml"/><Relationship Id="rId13" Type="http://schemas.openxmlformats.org/officeDocument/2006/relationships/slideLayout" Target="../slideLayouts/slideLayout767.xml"/><Relationship Id="rId3" Type="http://schemas.openxmlformats.org/officeDocument/2006/relationships/slideLayout" Target="../slideLayouts/slideLayout757.xml"/><Relationship Id="rId7" Type="http://schemas.openxmlformats.org/officeDocument/2006/relationships/slideLayout" Target="../slideLayouts/slideLayout761.xml"/><Relationship Id="rId12" Type="http://schemas.openxmlformats.org/officeDocument/2006/relationships/slideLayout" Target="../slideLayouts/slideLayout766.xml"/><Relationship Id="rId2" Type="http://schemas.openxmlformats.org/officeDocument/2006/relationships/slideLayout" Target="../slideLayouts/slideLayout756.xml"/><Relationship Id="rId16" Type="http://schemas.openxmlformats.org/officeDocument/2006/relationships/image" Target="../media/image2.png"/><Relationship Id="rId1" Type="http://schemas.openxmlformats.org/officeDocument/2006/relationships/slideLayout" Target="../slideLayouts/slideLayout755.xml"/><Relationship Id="rId6" Type="http://schemas.openxmlformats.org/officeDocument/2006/relationships/slideLayout" Target="../slideLayouts/slideLayout760.xml"/><Relationship Id="rId11" Type="http://schemas.openxmlformats.org/officeDocument/2006/relationships/slideLayout" Target="../slideLayouts/slideLayout765.xml"/><Relationship Id="rId5" Type="http://schemas.openxmlformats.org/officeDocument/2006/relationships/slideLayout" Target="../slideLayouts/slideLayout759.xml"/><Relationship Id="rId15" Type="http://schemas.openxmlformats.org/officeDocument/2006/relationships/image" Target="../media/image1.jpeg"/><Relationship Id="rId10" Type="http://schemas.openxmlformats.org/officeDocument/2006/relationships/slideLayout" Target="../slideLayouts/slideLayout764.xml"/><Relationship Id="rId4" Type="http://schemas.openxmlformats.org/officeDocument/2006/relationships/slideLayout" Target="../slideLayouts/slideLayout758.xml"/><Relationship Id="rId9" Type="http://schemas.openxmlformats.org/officeDocument/2006/relationships/slideLayout" Target="../slideLayouts/slideLayout763.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2.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jpe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75.xml"/><Relationship Id="rId13" Type="http://schemas.openxmlformats.org/officeDocument/2006/relationships/slideLayout" Target="../slideLayouts/slideLayout780.xml"/><Relationship Id="rId3" Type="http://schemas.openxmlformats.org/officeDocument/2006/relationships/slideLayout" Target="../slideLayouts/slideLayout770.xml"/><Relationship Id="rId7" Type="http://schemas.openxmlformats.org/officeDocument/2006/relationships/slideLayout" Target="../slideLayouts/slideLayout774.xml"/><Relationship Id="rId12" Type="http://schemas.openxmlformats.org/officeDocument/2006/relationships/slideLayout" Target="../slideLayouts/slideLayout779.xml"/><Relationship Id="rId2" Type="http://schemas.openxmlformats.org/officeDocument/2006/relationships/slideLayout" Target="../slideLayouts/slideLayout769.xml"/><Relationship Id="rId16" Type="http://schemas.openxmlformats.org/officeDocument/2006/relationships/image" Target="../media/image2.png"/><Relationship Id="rId1" Type="http://schemas.openxmlformats.org/officeDocument/2006/relationships/slideLayout" Target="../slideLayouts/slideLayout768.xml"/><Relationship Id="rId6" Type="http://schemas.openxmlformats.org/officeDocument/2006/relationships/slideLayout" Target="../slideLayouts/slideLayout773.xml"/><Relationship Id="rId11" Type="http://schemas.openxmlformats.org/officeDocument/2006/relationships/slideLayout" Target="../slideLayouts/slideLayout778.xml"/><Relationship Id="rId5" Type="http://schemas.openxmlformats.org/officeDocument/2006/relationships/slideLayout" Target="../slideLayouts/slideLayout772.xml"/><Relationship Id="rId15" Type="http://schemas.openxmlformats.org/officeDocument/2006/relationships/image" Target="../media/image1.jpeg"/><Relationship Id="rId10" Type="http://schemas.openxmlformats.org/officeDocument/2006/relationships/slideLayout" Target="../slideLayouts/slideLayout777.xml"/><Relationship Id="rId4" Type="http://schemas.openxmlformats.org/officeDocument/2006/relationships/slideLayout" Target="../slideLayouts/slideLayout771.xml"/><Relationship Id="rId9" Type="http://schemas.openxmlformats.org/officeDocument/2006/relationships/slideLayout" Target="../slideLayouts/slideLayout776.xml"/><Relationship Id="rId14"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6" Type="http://schemas.openxmlformats.org/officeDocument/2006/relationships/image" Target="../media/image2.png"/><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image" Target="../media/image1.jpeg"/><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801.xml"/><Relationship Id="rId13" Type="http://schemas.openxmlformats.org/officeDocument/2006/relationships/slideLayout" Target="../slideLayouts/slideLayout806.xml"/><Relationship Id="rId3" Type="http://schemas.openxmlformats.org/officeDocument/2006/relationships/slideLayout" Target="../slideLayouts/slideLayout796.xml"/><Relationship Id="rId7" Type="http://schemas.openxmlformats.org/officeDocument/2006/relationships/slideLayout" Target="../slideLayouts/slideLayout800.xml"/><Relationship Id="rId12" Type="http://schemas.openxmlformats.org/officeDocument/2006/relationships/slideLayout" Target="../slideLayouts/slideLayout805.xml"/><Relationship Id="rId2" Type="http://schemas.openxmlformats.org/officeDocument/2006/relationships/slideLayout" Target="../slideLayouts/slideLayout795.xml"/><Relationship Id="rId16" Type="http://schemas.openxmlformats.org/officeDocument/2006/relationships/image" Target="../media/image2.png"/><Relationship Id="rId1" Type="http://schemas.openxmlformats.org/officeDocument/2006/relationships/slideLayout" Target="../slideLayouts/slideLayout794.xml"/><Relationship Id="rId6" Type="http://schemas.openxmlformats.org/officeDocument/2006/relationships/slideLayout" Target="../slideLayouts/slideLayout799.xml"/><Relationship Id="rId11" Type="http://schemas.openxmlformats.org/officeDocument/2006/relationships/slideLayout" Target="../slideLayouts/slideLayout804.xml"/><Relationship Id="rId5" Type="http://schemas.openxmlformats.org/officeDocument/2006/relationships/slideLayout" Target="../slideLayouts/slideLayout798.xml"/><Relationship Id="rId15" Type="http://schemas.openxmlformats.org/officeDocument/2006/relationships/image" Target="../media/image1.jpeg"/><Relationship Id="rId10" Type="http://schemas.openxmlformats.org/officeDocument/2006/relationships/slideLayout" Target="../slideLayouts/slideLayout803.xml"/><Relationship Id="rId4" Type="http://schemas.openxmlformats.org/officeDocument/2006/relationships/slideLayout" Target="../slideLayouts/slideLayout797.xml"/><Relationship Id="rId9" Type="http://schemas.openxmlformats.org/officeDocument/2006/relationships/slideLayout" Target="../slideLayouts/slideLayout802.xml"/><Relationship Id="rId14"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814.xml"/><Relationship Id="rId13" Type="http://schemas.openxmlformats.org/officeDocument/2006/relationships/slideLayout" Target="../slideLayouts/slideLayout819.xml"/><Relationship Id="rId3" Type="http://schemas.openxmlformats.org/officeDocument/2006/relationships/slideLayout" Target="../slideLayouts/slideLayout809.xml"/><Relationship Id="rId7" Type="http://schemas.openxmlformats.org/officeDocument/2006/relationships/slideLayout" Target="../slideLayouts/slideLayout813.xml"/><Relationship Id="rId12" Type="http://schemas.openxmlformats.org/officeDocument/2006/relationships/slideLayout" Target="../slideLayouts/slideLayout818.xml"/><Relationship Id="rId2" Type="http://schemas.openxmlformats.org/officeDocument/2006/relationships/slideLayout" Target="../slideLayouts/slideLayout808.xml"/><Relationship Id="rId16" Type="http://schemas.openxmlformats.org/officeDocument/2006/relationships/image" Target="../media/image2.png"/><Relationship Id="rId1" Type="http://schemas.openxmlformats.org/officeDocument/2006/relationships/slideLayout" Target="../slideLayouts/slideLayout807.xml"/><Relationship Id="rId6" Type="http://schemas.openxmlformats.org/officeDocument/2006/relationships/slideLayout" Target="../slideLayouts/slideLayout812.xml"/><Relationship Id="rId11" Type="http://schemas.openxmlformats.org/officeDocument/2006/relationships/slideLayout" Target="../slideLayouts/slideLayout817.xml"/><Relationship Id="rId5" Type="http://schemas.openxmlformats.org/officeDocument/2006/relationships/slideLayout" Target="../slideLayouts/slideLayout811.xml"/><Relationship Id="rId15" Type="http://schemas.openxmlformats.org/officeDocument/2006/relationships/image" Target="../media/image1.jpeg"/><Relationship Id="rId10" Type="http://schemas.openxmlformats.org/officeDocument/2006/relationships/slideLayout" Target="../slideLayouts/slideLayout816.xml"/><Relationship Id="rId4" Type="http://schemas.openxmlformats.org/officeDocument/2006/relationships/slideLayout" Target="../slideLayouts/slideLayout810.xml"/><Relationship Id="rId9" Type="http://schemas.openxmlformats.org/officeDocument/2006/relationships/slideLayout" Target="../slideLayouts/slideLayout815.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827.xml"/><Relationship Id="rId13" Type="http://schemas.openxmlformats.org/officeDocument/2006/relationships/slideLayout" Target="../slideLayouts/slideLayout832.xml"/><Relationship Id="rId3" Type="http://schemas.openxmlformats.org/officeDocument/2006/relationships/slideLayout" Target="../slideLayouts/slideLayout822.xml"/><Relationship Id="rId7" Type="http://schemas.openxmlformats.org/officeDocument/2006/relationships/slideLayout" Target="../slideLayouts/slideLayout826.xml"/><Relationship Id="rId12" Type="http://schemas.openxmlformats.org/officeDocument/2006/relationships/slideLayout" Target="../slideLayouts/slideLayout831.xml"/><Relationship Id="rId2" Type="http://schemas.openxmlformats.org/officeDocument/2006/relationships/slideLayout" Target="../slideLayouts/slideLayout821.xml"/><Relationship Id="rId16" Type="http://schemas.openxmlformats.org/officeDocument/2006/relationships/image" Target="../media/image2.png"/><Relationship Id="rId1" Type="http://schemas.openxmlformats.org/officeDocument/2006/relationships/slideLayout" Target="../slideLayouts/slideLayout820.xml"/><Relationship Id="rId6" Type="http://schemas.openxmlformats.org/officeDocument/2006/relationships/slideLayout" Target="../slideLayouts/slideLayout825.xml"/><Relationship Id="rId11" Type="http://schemas.openxmlformats.org/officeDocument/2006/relationships/slideLayout" Target="../slideLayouts/slideLayout830.xml"/><Relationship Id="rId5" Type="http://schemas.openxmlformats.org/officeDocument/2006/relationships/slideLayout" Target="../slideLayouts/slideLayout824.xml"/><Relationship Id="rId15" Type="http://schemas.openxmlformats.org/officeDocument/2006/relationships/image" Target="../media/image1.jpeg"/><Relationship Id="rId10" Type="http://schemas.openxmlformats.org/officeDocument/2006/relationships/slideLayout" Target="../slideLayouts/slideLayout829.xml"/><Relationship Id="rId4" Type="http://schemas.openxmlformats.org/officeDocument/2006/relationships/slideLayout" Target="../slideLayouts/slideLayout823.xml"/><Relationship Id="rId9" Type="http://schemas.openxmlformats.org/officeDocument/2006/relationships/slideLayout" Target="../slideLayouts/slideLayout828.xml"/><Relationship Id="rId1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840.xml"/><Relationship Id="rId13" Type="http://schemas.openxmlformats.org/officeDocument/2006/relationships/slideLayout" Target="../slideLayouts/slideLayout845.xml"/><Relationship Id="rId3" Type="http://schemas.openxmlformats.org/officeDocument/2006/relationships/slideLayout" Target="../slideLayouts/slideLayout835.xml"/><Relationship Id="rId7" Type="http://schemas.openxmlformats.org/officeDocument/2006/relationships/slideLayout" Target="../slideLayouts/slideLayout839.xml"/><Relationship Id="rId12" Type="http://schemas.openxmlformats.org/officeDocument/2006/relationships/slideLayout" Target="../slideLayouts/slideLayout844.xml"/><Relationship Id="rId2" Type="http://schemas.openxmlformats.org/officeDocument/2006/relationships/slideLayout" Target="../slideLayouts/slideLayout834.xml"/><Relationship Id="rId16" Type="http://schemas.openxmlformats.org/officeDocument/2006/relationships/image" Target="../media/image2.png"/><Relationship Id="rId1" Type="http://schemas.openxmlformats.org/officeDocument/2006/relationships/slideLayout" Target="../slideLayouts/slideLayout833.xml"/><Relationship Id="rId6" Type="http://schemas.openxmlformats.org/officeDocument/2006/relationships/slideLayout" Target="../slideLayouts/slideLayout838.xml"/><Relationship Id="rId11" Type="http://schemas.openxmlformats.org/officeDocument/2006/relationships/slideLayout" Target="../slideLayouts/slideLayout843.xml"/><Relationship Id="rId5" Type="http://schemas.openxmlformats.org/officeDocument/2006/relationships/slideLayout" Target="../slideLayouts/slideLayout837.xml"/><Relationship Id="rId15" Type="http://schemas.openxmlformats.org/officeDocument/2006/relationships/image" Target="../media/image1.jpeg"/><Relationship Id="rId10" Type="http://schemas.openxmlformats.org/officeDocument/2006/relationships/slideLayout" Target="../slideLayouts/slideLayout842.xml"/><Relationship Id="rId4" Type="http://schemas.openxmlformats.org/officeDocument/2006/relationships/slideLayout" Target="../slideLayouts/slideLayout836.xml"/><Relationship Id="rId9" Type="http://schemas.openxmlformats.org/officeDocument/2006/relationships/slideLayout" Target="../slideLayouts/slideLayout841.xml"/><Relationship Id="rId14"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853.xml"/><Relationship Id="rId13" Type="http://schemas.openxmlformats.org/officeDocument/2006/relationships/slideLayout" Target="../slideLayouts/slideLayout858.xml"/><Relationship Id="rId3" Type="http://schemas.openxmlformats.org/officeDocument/2006/relationships/slideLayout" Target="../slideLayouts/slideLayout848.xml"/><Relationship Id="rId7" Type="http://schemas.openxmlformats.org/officeDocument/2006/relationships/slideLayout" Target="../slideLayouts/slideLayout852.xml"/><Relationship Id="rId12" Type="http://schemas.openxmlformats.org/officeDocument/2006/relationships/slideLayout" Target="../slideLayouts/slideLayout857.xml"/><Relationship Id="rId2" Type="http://schemas.openxmlformats.org/officeDocument/2006/relationships/slideLayout" Target="../slideLayouts/slideLayout847.xml"/><Relationship Id="rId16" Type="http://schemas.openxmlformats.org/officeDocument/2006/relationships/image" Target="../media/image2.png"/><Relationship Id="rId1" Type="http://schemas.openxmlformats.org/officeDocument/2006/relationships/slideLayout" Target="../slideLayouts/slideLayout846.xml"/><Relationship Id="rId6" Type="http://schemas.openxmlformats.org/officeDocument/2006/relationships/slideLayout" Target="../slideLayouts/slideLayout851.xml"/><Relationship Id="rId11" Type="http://schemas.openxmlformats.org/officeDocument/2006/relationships/slideLayout" Target="../slideLayouts/slideLayout856.xml"/><Relationship Id="rId5" Type="http://schemas.openxmlformats.org/officeDocument/2006/relationships/slideLayout" Target="../slideLayouts/slideLayout850.xml"/><Relationship Id="rId15" Type="http://schemas.openxmlformats.org/officeDocument/2006/relationships/image" Target="../media/image1.jpeg"/><Relationship Id="rId10" Type="http://schemas.openxmlformats.org/officeDocument/2006/relationships/slideLayout" Target="../slideLayouts/slideLayout855.xml"/><Relationship Id="rId4" Type="http://schemas.openxmlformats.org/officeDocument/2006/relationships/slideLayout" Target="../slideLayouts/slideLayout849.xml"/><Relationship Id="rId9" Type="http://schemas.openxmlformats.org/officeDocument/2006/relationships/slideLayout" Target="../slideLayouts/slideLayout854.xml"/><Relationship Id="rId14"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866.xml"/><Relationship Id="rId13" Type="http://schemas.openxmlformats.org/officeDocument/2006/relationships/slideLayout" Target="../slideLayouts/slideLayout871.xml"/><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slideLayout" Target="../slideLayouts/slideLayout870.xml"/><Relationship Id="rId2" Type="http://schemas.openxmlformats.org/officeDocument/2006/relationships/slideLayout" Target="../slideLayouts/slideLayout860.xml"/><Relationship Id="rId16" Type="http://schemas.openxmlformats.org/officeDocument/2006/relationships/image" Target="../media/image2.png"/><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5" Type="http://schemas.openxmlformats.org/officeDocument/2006/relationships/image" Target="../media/image1.jpeg"/><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 Id="rId14"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879.xml"/><Relationship Id="rId13" Type="http://schemas.openxmlformats.org/officeDocument/2006/relationships/slideLayout" Target="../slideLayouts/slideLayout884.xml"/><Relationship Id="rId3" Type="http://schemas.openxmlformats.org/officeDocument/2006/relationships/slideLayout" Target="../slideLayouts/slideLayout874.xml"/><Relationship Id="rId7" Type="http://schemas.openxmlformats.org/officeDocument/2006/relationships/slideLayout" Target="../slideLayouts/slideLayout878.xml"/><Relationship Id="rId12" Type="http://schemas.openxmlformats.org/officeDocument/2006/relationships/slideLayout" Target="../slideLayouts/slideLayout883.xml"/><Relationship Id="rId2" Type="http://schemas.openxmlformats.org/officeDocument/2006/relationships/slideLayout" Target="../slideLayouts/slideLayout873.xml"/><Relationship Id="rId16" Type="http://schemas.openxmlformats.org/officeDocument/2006/relationships/image" Target="../media/image2.png"/><Relationship Id="rId1" Type="http://schemas.openxmlformats.org/officeDocument/2006/relationships/slideLayout" Target="../slideLayouts/slideLayout872.xml"/><Relationship Id="rId6" Type="http://schemas.openxmlformats.org/officeDocument/2006/relationships/slideLayout" Target="../slideLayouts/slideLayout877.xml"/><Relationship Id="rId11" Type="http://schemas.openxmlformats.org/officeDocument/2006/relationships/slideLayout" Target="../slideLayouts/slideLayout882.xml"/><Relationship Id="rId5" Type="http://schemas.openxmlformats.org/officeDocument/2006/relationships/slideLayout" Target="../slideLayouts/slideLayout876.xml"/><Relationship Id="rId15" Type="http://schemas.openxmlformats.org/officeDocument/2006/relationships/image" Target="../media/image1.jpeg"/><Relationship Id="rId10" Type="http://schemas.openxmlformats.org/officeDocument/2006/relationships/slideLayout" Target="../slideLayouts/slideLayout881.xml"/><Relationship Id="rId4" Type="http://schemas.openxmlformats.org/officeDocument/2006/relationships/slideLayout" Target="../slideLayouts/slideLayout875.xml"/><Relationship Id="rId9" Type="http://schemas.openxmlformats.org/officeDocument/2006/relationships/slideLayout" Target="../slideLayouts/slideLayout880.xml"/><Relationship Id="rId14"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892.xml"/><Relationship Id="rId13" Type="http://schemas.openxmlformats.org/officeDocument/2006/relationships/slideLayout" Target="../slideLayouts/slideLayout897.xml"/><Relationship Id="rId3" Type="http://schemas.openxmlformats.org/officeDocument/2006/relationships/slideLayout" Target="../slideLayouts/slideLayout887.xml"/><Relationship Id="rId7" Type="http://schemas.openxmlformats.org/officeDocument/2006/relationships/slideLayout" Target="../slideLayouts/slideLayout891.xml"/><Relationship Id="rId12" Type="http://schemas.openxmlformats.org/officeDocument/2006/relationships/slideLayout" Target="../slideLayouts/slideLayout896.xml"/><Relationship Id="rId2" Type="http://schemas.openxmlformats.org/officeDocument/2006/relationships/slideLayout" Target="../slideLayouts/slideLayout886.xml"/><Relationship Id="rId16" Type="http://schemas.openxmlformats.org/officeDocument/2006/relationships/image" Target="../media/image2.png"/><Relationship Id="rId1" Type="http://schemas.openxmlformats.org/officeDocument/2006/relationships/slideLayout" Target="../slideLayouts/slideLayout885.xml"/><Relationship Id="rId6" Type="http://schemas.openxmlformats.org/officeDocument/2006/relationships/slideLayout" Target="../slideLayouts/slideLayout890.xml"/><Relationship Id="rId11" Type="http://schemas.openxmlformats.org/officeDocument/2006/relationships/slideLayout" Target="../slideLayouts/slideLayout895.xml"/><Relationship Id="rId5" Type="http://schemas.openxmlformats.org/officeDocument/2006/relationships/slideLayout" Target="../slideLayouts/slideLayout889.xml"/><Relationship Id="rId15" Type="http://schemas.openxmlformats.org/officeDocument/2006/relationships/image" Target="../media/image1.jpeg"/><Relationship Id="rId10" Type="http://schemas.openxmlformats.org/officeDocument/2006/relationships/slideLayout" Target="../slideLayouts/slideLayout894.xml"/><Relationship Id="rId4" Type="http://schemas.openxmlformats.org/officeDocument/2006/relationships/slideLayout" Target="../slideLayouts/slideLayout888.xml"/><Relationship Id="rId9" Type="http://schemas.openxmlformats.org/officeDocument/2006/relationships/slideLayout" Target="../slideLayouts/slideLayout893.xml"/><Relationship Id="rId14"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2.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jpe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905.xml"/><Relationship Id="rId13" Type="http://schemas.openxmlformats.org/officeDocument/2006/relationships/slideLayout" Target="../slideLayouts/slideLayout910.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12" Type="http://schemas.openxmlformats.org/officeDocument/2006/relationships/slideLayout" Target="../slideLayouts/slideLayout909.xml"/><Relationship Id="rId2" Type="http://schemas.openxmlformats.org/officeDocument/2006/relationships/slideLayout" Target="../slideLayouts/slideLayout899.xml"/><Relationship Id="rId16" Type="http://schemas.openxmlformats.org/officeDocument/2006/relationships/image" Target="../media/image2.png"/><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slideLayout" Target="../slideLayouts/slideLayout908.xml"/><Relationship Id="rId5" Type="http://schemas.openxmlformats.org/officeDocument/2006/relationships/slideLayout" Target="../slideLayouts/slideLayout902.xml"/><Relationship Id="rId15" Type="http://schemas.openxmlformats.org/officeDocument/2006/relationships/image" Target="../media/image1.jpeg"/><Relationship Id="rId10" Type="http://schemas.openxmlformats.org/officeDocument/2006/relationships/slideLayout" Target="../slideLayouts/slideLayout907.xml"/><Relationship Id="rId4" Type="http://schemas.openxmlformats.org/officeDocument/2006/relationships/slideLayout" Target="../slideLayouts/slideLayout901.xml"/><Relationship Id="rId9" Type="http://schemas.openxmlformats.org/officeDocument/2006/relationships/slideLayout" Target="../slideLayouts/slideLayout906.xml"/><Relationship Id="rId1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918.xml"/><Relationship Id="rId13" Type="http://schemas.openxmlformats.org/officeDocument/2006/relationships/slideLayout" Target="../slideLayouts/slideLayout923.xml"/><Relationship Id="rId3" Type="http://schemas.openxmlformats.org/officeDocument/2006/relationships/slideLayout" Target="../slideLayouts/slideLayout913.xml"/><Relationship Id="rId7" Type="http://schemas.openxmlformats.org/officeDocument/2006/relationships/slideLayout" Target="../slideLayouts/slideLayout917.xml"/><Relationship Id="rId12" Type="http://schemas.openxmlformats.org/officeDocument/2006/relationships/slideLayout" Target="../slideLayouts/slideLayout922.xml"/><Relationship Id="rId2" Type="http://schemas.openxmlformats.org/officeDocument/2006/relationships/slideLayout" Target="../slideLayouts/slideLayout912.xml"/><Relationship Id="rId16" Type="http://schemas.openxmlformats.org/officeDocument/2006/relationships/image" Target="../media/image2.png"/><Relationship Id="rId1" Type="http://schemas.openxmlformats.org/officeDocument/2006/relationships/slideLayout" Target="../slideLayouts/slideLayout911.xml"/><Relationship Id="rId6" Type="http://schemas.openxmlformats.org/officeDocument/2006/relationships/slideLayout" Target="../slideLayouts/slideLayout916.xml"/><Relationship Id="rId11" Type="http://schemas.openxmlformats.org/officeDocument/2006/relationships/slideLayout" Target="../slideLayouts/slideLayout921.xml"/><Relationship Id="rId5" Type="http://schemas.openxmlformats.org/officeDocument/2006/relationships/slideLayout" Target="../slideLayouts/slideLayout915.xml"/><Relationship Id="rId15" Type="http://schemas.openxmlformats.org/officeDocument/2006/relationships/image" Target="../media/image1.jpeg"/><Relationship Id="rId10" Type="http://schemas.openxmlformats.org/officeDocument/2006/relationships/slideLayout" Target="../slideLayouts/slideLayout920.xml"/><Relationship Id="rId4" Type="http://schemas.openxmlformats.org/officeDocument/2006/relationships/slideLayout" Target="../slideLayouts/slideLayout914.xml"/><Relationship Id="rId9" Type="http://schemas.openxmlformats.org/officeDocument/2006/relationships/slideLayout" Target="../slideLayouts/slideLayout919.xml"/><Relationship Id="rId14"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931.xml"/><Relationship Id="rId13" Type="http://schemas.openxmlformats.org/officeDocument/2006/relationships/slideLayout" Target="../slideLayouts/slideLayout936.xml"/><Relationship Id="rId3" Type="http://schemas.openxmlformats.org/officeDocument/2006/relationships/slideLayout" Target="../slideLayouts/slideLayout926.xml"/><Relationship Id="rId7" Type="http://schemas.openxmlformats.org/officeDocument/2006/relationships/slideLayout" Target="../slideLayouts/slideLayout930.xml"/><Relationship Id="rId12" Type="http://schemas.openxmlformats.org/officeDocument/2006/relationships/slideLayout" Target="../slideLayouts/slideLayout935.xml"/><Relationship Id="rId2" Type="http://schemas.openxmlformats.org/officeDocument/2006/relationships/slideLayout" Target="../slideLayouts/slideLayout925.xml"/><Relationship Id="rId16" Type="http://schemas.openxmlformats.org/officeDocument/2006/relationships/image" Target="../media/image2.png"/><Relationship Id="rId1" Type="http://schemas.openxmlformats.org/officeDocument/2006/relationships/slideLayout" Target="../slideLayouts/slideLayout924.xml"/><Relationship Id="rId6" Type="http://schemas.openxmlformats.org/officeDocument/2006/relationships/slideLayout" Target="../slideLayouts/slideLayout929.xml"/><Relationship Id="rId11" Type="http://schemas.openxmlformats.org/officeDocument/2006/relationships/slideLayout" Target="../slideLayouts/slideLayout934.xml"/><Relationship Id="rId5" Type="http://schemas.openxmlformats.org/officeDocument/2006/relationships/slideLayout" Target="../slideLayouts/slideLayout928.xml"/><Relationship Id="rId15" Type="http://schemas.openxmlformats.org/officeDocument/2006/relationships/image" Target="../media/image1.jpeg"/><Relationship Id="rId10" Type="http://schemas.openxmlformats.org/officeDocument/2006/relationships/slideLayout" Target="../slideLayouts/slideLayout933.xml"/><Relationship Id="rId4" Type="http://schemas.openxmlformats.org/officeDocument/2006/relationships/slideLayout" Target="../slideLayouts/slideLayout927.xml"/><Relationship Id="rId9" Type="http://schemas.openxmlformats.org/officeDocument/2006/relationships/slideLayout" Target="../slideLayouts/slideLayout932.xml"/><Relationship Id="rId14"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slideLayout" Target="../slideLayouts/slideLayout949.xml"/><Relationship Id="rId3" Type="http://schemas.openxmlformats.org/officeDocument/2006/relationships/slideLayout" Target="../slideLayouts/slideLayout939.xml"/><Relationship Id="rId7" Type="http://schemas.openxmlformats.org/officeDocument/2006/relationships/slideLayout" Target="../slideLayouts/slideLayout943.xml"/><Relationship Id="rId12" Type="http://schemas.openxmlformats.org/officeDocument/2006/relationships/slideLayout" Target="../slideLayouts/slideLayout948.xml"/><Relationship Id="rId2" Type="http://schemas.openxmlformats.org/officeDocument/2006/relationships/slideLayout" Target="../slideLayouts/slideLayout938.xml"/><Relationship Id="rId16" Type="http://schemas.openxmlformats.org/officeDocument/2006/relationships/image" Target="../media/image2.png"/><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5" Type="http://schemas.openxmlformats.org/officeDocument/2006/relationships/image" Target="../media/image1.jpeg"/><Relationship Id="rId10" Type="http://schemas.openxmlformats.org/officeDocument/2006/relationships/slideLayout" Target="../slideLayouts/slideLayout946.xml"/><Relationship Id="rId4" Type="http://schemas.openxmlformats.org/officeDocument/2006/relationships/slideLayout" Target="../slideLayouts/slideLayout940.xml"/><Relationship Id="rId9" Type="http://schemas.openxmlformats.org/officeDocument/2006/relationships/slideLayout" Target="../slideLayouts/slideLayout945.xml"/><Relationship Id="rId14"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957.xml"/><Relationship Id="rId13" Type="http://schemas.openxmlformats.org/officeDocument/2006/relationships/slideLayout" Target="../slideLayouts/slideLayout962.xml"/><Relationship Id="rId3" Type="http://schemas.openxmlformats.org/officeDocument/2006/relationships/slideLayout" Target="../slideLayouts/slideLayout952.xml"/><Relationship Id="rId7" Type="http://schemas.openxmlformats.org/officeDocument/2006/relationships/slideLayout" Target="../slideLayouts/slideLayout956.xml"/><Relationship Id="rId12" Type="http://schemas.openxmlformats.org/officeDocument/2006/relationships/slideLayout" Target="../slideLayouts/slideLayout961.xml"/><Relationship Id="rId2" Type="http://schemas.openxmlformats.org/officeDocument/2006/relationships/slideLayout" Target="../slideLayouts/slideLayout951.xml"/><Relationship Id="rId16" Type="http://schemas.openxmlformats.org/officeDocument/2006/relationships/image" Target="../media/image2.png"/><Relationship Id="rId1" Type="http://schemas.openxmlformats.org/officeDocument/2006/relationships/slideLayout" Target="../slideLayouts/slideLayout950.xml"/><Relationship Id="rId6" Type="http://schemas.openxmlformats.org/officeDocument/2006/relationships/slideLayout" Target="../slideLayouts/slideLayout955.xml"/><Relationship Id="rId11" Type="http://schemas.openxmlformats.org/officeDocument/2006/relationships/slideLayout" Target="../slideLayouts/slideLayout960.xml"/><Relationship Id="rId5" Type="http://schemas.openxmlformats.org/officeDocument/2006/relationships/slideLayout" Target="../slideLayouts/slideLayout954.xml"/><Relationship Id="rId15" Type="http://schemas.openxmlformats.org/officeDocument/2006/relationships/image" Target="../media/image1.jpeg"/><Relationship Id="rId10" Type="http://schemas.openxmlformats.org/officeDocument/2006/relationships/slideLayout" Target="../slideLayouts/slideLayout959.xml"/><Relationship Id="rId4" Type="http://schemas.openxmlformats.org/officeDocument/2006/relationships/slideLayout" Target="../slideLayouts/slideLayout953.xml"/><Relationship Id="rId9" Type="http://schemas.openxmlformats.org/officeDocument/2006/relationships/slideLayout" Target="../slideLayouts/slideLayout958.xml"/><Relationship Id="rId14"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970.xml"/><Relationship Id="rId13" Type="http://schemas.openxmlformats.org/officeDocument/2006/relationships/slideLayout" Target="../slideLayouts/slideLayout975.xml"/><Relationship Id="rId3" Type="http://schemas.openxmlformats.org/officeDocument/2006/relationships/slideLayout" Target="../slideLayouts/slideLayout965.xml"/><Relationship Id="rId7" Type="http://schemas.openxmlformats.org/officeDocument/2006/relationships/slideLayout" Target="../slideLayouts/slideLayout969.xml"/><Relationship Id="rId12" Type="http://schemas.openxmlformats.org/officeDocument/2006/relationships/slideLayout" Target="../slideLayouts/slideLayout974.xml"/><Relationship Id="rId2" Type="http://schemas.openxmlformats.org/officeDocument/2006/relationships/slideLayout" Target="../slideLayouts/slideLayout964.xml"/><Relationship Id="rId16" Type="http://schemas.openxmlformats.org/officeDocument/2006/relationships/image" Target="../media/image2.png"/><Relationship Id="rId1" Type="http://schemas.openxmlformats.org/officeDocument/2006/relationships/slideLayout" Target="../slideLayouts/slideLayout963.xml"/><Relationship Id="rId6" Type="http://schemas.openxmlformats.org/officeDocument/2006/relationships/slideLayout" Target="../slideLayouts/slideLayout968.xml"/><Relationship Id="rId11" Type="http://schemas.openxmlformats.org/officeDocument/2006/relationships/slideLayout" Target="../slideLayouts/slideLayout973.xml"/><Relationship Id="rId5" Type="http://schemas.openxmlformats.org/officeDocument/2006/relationships/slideLayout" Target="../slideLayouts/slideLayout967.xml"/><Relationship Id="rId15" Type="http://schemas.openxmlformats.org/officeDocument/2006/relationships/image" Target="../media/image1.jpeg"/><Relationship Id="rId10" Type="http://schemas.openxmlformats.org/officeDocument/2006/relationships/slideLayout" Target="../slideLayouts/slideLayout972.xml"/><Relationship Id="rId4" Type="http://schemas.openxmlformats.org/officeDocument/2006/relationships/slideLayout" Target="../slideLayouts/slideLayout966.xml"/><Relationship Id="rId9" Type="http://schemas.openxmlformats.org/officeDocument/2006/relationships/slideLayout" Target="../slideLayouts/slideLayout971.xml"/><Relationship Id="rId14"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983.xml"/><Relationship Id="rId13" Type="http://schemas.openxmlformats.org/officeDocument/2006/relationships/slideLayout" Target="../slideLayouts/slideLayout988.xml"/><Relationship Id="rId3" Type="http://schemas.openxmlformats.org/officeDocument/2006/relationships/slideLayout" Target="../slideLayouts/slideLayout978.xml"/><Relationship Id="rId7" Type="http://schemas.openxmlformats.org/officeDocument/2006/relationships/slideLayout" Target="../slideLayouts/slideLayout982.xml"/><Relationship Id="rId12" Type="http://schemas.openxmlformats.org/officeDocument/2006/relationships/slideLayout" Target="../slideLayouts/slideLayout987.xml"/><Relationship Id="rId2" Type="http://schemas.openxmlformats.org/officeDocument/2006/relationships/slideLayout" Target="../slideLayouts/slideLayout977.xml"/><Relationship Id="rId16" Type="http://schemas.openxmlformats.org/officeDocument/2006/relationships/image" Target="../media/image2.png"/><Relationship Id="rId1" Type="http://schemas.openxmlformats.org/officeDocument/2006/relationships/slideLayout" Target="../slideLayouts/slideLayout976.xml"/><Relationship Id="rId6" Type="http://schemas.openxmlformats.org/officeDocument/2006/relationships/slideLayout" Target="../slideLayouts/slideLayout981.xml"/><Relationship Id="rId11" Type="http://schemas.openxmlformats.org/officeDocument/2006/relationships/slideLayout" Target="../slideLayouts/slideLayout986.xml"/><Relationship Id="rId5" Type="http://schemas.openxmlformats.org/officeDocument/2006/relationships/slideLayout" Target="../slideLayouts/slideLayout980.xml"/><Relationship Id="rId15" Type="http://schemas.openxmlformats.org/officeDocument/2006/relationships/image" Target="../media/image1.jpeg"/><Relationship Id="rId10" Type="http://schemas.openxmlformats.org/officeDocument/2006/relationships/slideLayout" Target="../slideLayouts/slideLayout985.xml"/><Relationship Id="rId4" Type="http://schemas.openxmlformats.org/officeDocument/2006/relationships/slideLayout" Target="../slideLayouts/slideLayout979.xml"/><Relationship Id="rId9" Type="http://schemas.openxmlformats.org/officeDocument/2006/relationships/slideLayout" Target="../slideLayouts/slideLayout984.xml"/><Relationship Id="rId14"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996.xml"/><Relationship Id="rId13" Type="http://schemas.openxmlformats.org/officeDocument/2006/relationships/slideLayout" Target="../slideLayouts/slideLayout1001.xml"/><Relationship Id="rId3" Type="http://schemas.openxmlformats.org/officeDocument/2006/relationships/slideLayout" Target="../slideLayouts/slideLayout991.xml"/><Relationship Id="rId7" Type="http://schemas.openxmlformats.org/officeDocument/2006/relationships/slideLayout" Target="../slideLayouts/slideLayout995.xml"/><Relationship Id="rId12" Type="http://schemas.openxmlformats.org/officeDocument/2006/relationships/slideLayout" Target="../slideLayouts/slideLayout1000.xml"/><Relationship Id="rId2" Type="http://schemas.openxmlformats.org/officeDocument/2006/relationships/slideLayout" Target="../slideLayouts/slideLayout990.xml"/><Relationship Id="rId16" Type="http://schemas.openxmlformats.org/officeDocument/2006/relationships/image" Target="../media/image2.png"/><Relationship Id="rId1" Type="http://schemas.openxmlformats.org/officeDocument/2006/relationships/slideLayout" Target="../slideLayouts/slideLayout989.xml"/><Relationship Id="rId6" Type="http://schemas.openxmlformats.org/officeDocument/2006/relationships/slideLayout" Target="../slideLayouts/slideLayout994.xml"/><Relationship Id="rId11" Type="http://schemas.openxmlformats.org/officeDocument/2006/relationships/slideLayout" Target="../slideLayouts/slideLayout999.xml"/><Relationship Id="rId5" Type="http://schemas.openxmlformats.org/officeDocument/2006/relationships/slideLayout" Target="../slideLayouts/slideLayout993.xml"/><Relationship Id="rId15" Type="http://schemas.openxmlformats.org/officeDocument/2006/relationships/image" Target="../media/image1.jpeg"/><Relationship Id="rId10" Type="http://schemas.openxmlformats.org/officeDocument/2006/relationships/slideLayout" Target="../slideLayouts/slideLayout998.xml"/><Relationship Id="rId4" Type="http://schemas.openxmlformats.org/officeDocument/2006/relationships/slideLayout" Target="../slideLayouts/slideLayout992.xml"/><Relationship Id="rId9" Type="http://schemas.openxmlformats.org/officeDocument/2006/relationships/slideLayout" Target="../slideLayouts/slideLayout997.xml"/><Relationship Id="rId14"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1009.xml"/><Relationship Id="rId13" Type="http://schemas.openxmlformats.org/officeDocument/2006/relationships/slideLayout" Target="../slideLayouts/slideLayout1014.xml"/><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slideLayout" Target="../slideLayouts/slideLayout1013.xml"/><Relationship Id="rId2" Type="http://schemas.openxmlformats.org/officeDocument/2006/relationships/slideLayout" Target="../slideLayouts/slideLayout1003.xml"/><Relationship Id="rId16" Type="http://schemas.openxmlformats.org/officeDocument/2006/relationships/image" Target="../media/image2.png"/><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5" Type="http://schemas.openxmlformats.org/officeDocument/2006/relationships/image" Target="../media/image1.jpeg"/><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 Id="rId14"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1022.xml"/><Relationship Id="rId13" Type="http://schemas.openxmlformats.org/officeDocument/2006/relationships/slideLayout" Target="../slideLayouts/slideLayout1027.xml"/><Relationship Id="rId3" Type="http://schemas.openxmlformats.org/officeDocument/2006/relationships/slideLayout" Target="../slideLayouts/slideLayout1017.xml"/><Relationship Id="rId7" Type="http://schemas.openxmlformats.org/officeDocument/2006/relationships/slideLayout" Target="../slideLayouts/slideLayout1021.xml"/><Relationship Id="rId12" Type="http://schemas.openxmlformats.org/officeDocument/2006/relationships/slideLayout" Target="../slideLayouts/slideLayout1026.xml"/><Relationship Id="rId2" Type="http://schemas.openxmlformats.org/officeDocument/2006/relationships/slideLayout" Target="../slideLayouts/slideLayout1016.xml"/><Relationship Id="rId16" Type="http://schemas.openxmlformats.org/officeDocument/2006/relationships/image" Target="../media/image2.png"/><Relationship Id="rId1" Type="http://schemas.openxmlformats.org/officeDocument/2006/relationships/slideLayout" Target="../slideLayouts/slideLayout1015.xml"/><Relationship Id="rId6" Type="http://schemas.openxmlformats.org/officeDocument/2006/relationships/slideLayout" Target="../slideLayouts/slideLayout1020.xml"/><Relationship Id="rId11" Type="http://schemas.openxmlformats.org/officeDocument/2006/relationships/slideLayout" Target="../slideLayouts/slideLayout1025.xml"/><Relationship Id="rId5" Type="http://schemas.openxmlformats.org/officeDocument/2006/relationships/slideLayout" Target="../slideLayouts/slideLayout1019.xml"/><Relationship Id="rId15" Type="http://schemas.openxmlformats.org/officeDocument/2006/relationships/image" Target="../media/image1.jpeg"/><Relationship Id="rId10" Type="http://schemas.openxmlformats.org/officeDocument/2006/relationships/slideLayout" Target="../slideLayouts/slideLayout1024.xml"/><Relationship Id="rId4" Type="http://schemas.openxmlformats.org/officeDocument/2006/relationships/slideLayout" Target="../slideLayouts/slideLayout1018.xml"/><Relationship Id="rId9" Type="http://schemas.openxmlformats.org/officeDocument/2006/relationships/slideLayout" Target="../slideLayouts/slideLayout1023.xml"/><Relationship Id="rId14"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image" Target="../media/image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1.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6" Type="http://schemas.openxmlformats.org/officeDocument/2006/relationships/image" Target="../media/image2.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70020D8C-4899-4E78-B6E7-AE7AAB07F034}" type="slidenum">
              <a:rPr lang="en-US"/>
              <a:pPr>
                <a:defRPr/>
              </a:pPr>
              <a:t>‹#›</a:t>
            </a:fld>
            <a:endParaRPr lang="en-US" dirty="0"/>
          </a:p>
        </p:txBody>
      </p:sp>
      <p:sp>
        <p:nvSpPr>
          <p:cNvPr id="103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p:nvGrpSpPr>
        <p:grpSpPr bwMode="auto">
          <a:xfrm>
            <a:off x="6262688" y="71438"/>
            <a:ext cx="2808287" cy="936625"/>
            <a:chOff x="2789" y="1321"/>
            <a:chExt cx="1769" cy="590"/>
          </a:xfrm>
        </p:grpSpPr>
        <p:sp>
          <p:nvSpPr>
            <p:cNvPr id="1034"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16"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 id="21474849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4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86B5087-922B-421F-8A36-F49B6A7EB97A}" type="slidenum">
              <a:rPr lang="en-US"/>
              <a:pPr>
                <a:defRPr/>
              </a:pPr>
              <a:t>‹#›</a:t>
            </a:fld>
            <a:endParaRPr lang="en-US" dirty="0"/>
          </a:p>
        </p:txBody>
      </p:sp>
      <p:sp>
        <p:nvSpPr>
          <p:cNvPr id="1024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41" r:id="rId1"/>
    <p:sldLayoutId id="2147485142" r:id="rId2"/>
    <p:sldLayoutId id="2147485143" r:id="rId3"/>
    <p:sldLayoutId id="2147485144" r:id="rId4"/>
    <p:sldLayoutId id="2147485145" r:id="rId5"/>
    <p:sldLayoutId id="2147485146" r:id="rId6"/>
    <p:sldLayoutId id="2147485147" r:id="rId7"/>
    <p:sldLayoutId id="2147485148" r:id="rId8"/>
    <p:sldLayoutId id="2147485149" r:id="rId9"/>
    <p:sldLayoutId id="2147485150" r:id="rId10"/>
    <p:sldLayoutId id="2147485151" r:id="rId11"/>
    <p:sldLayoutId id="2147485152" r:id="rId12"/>
    <p:sldLayoutId id="21474851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126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defRPr>
            </a:lvl1pPr>
          </a:lstStyle>
          <a:p>
            <a:pPr>
              <a:defRPr/>
            </a:pPr>
            <a:fld id="{C7145EC0-C859-4A75-9EAA-5DF326AC1943}" type="slidenum">
              <a:rPr lang="en-US"/>
              <a:pPr>
                <a:defRPr/>
              </a:pPr>
              <a:t>‹#›</a:t>
            </a:fld>
            <a:endParaRPr lang="en-US" dirty="0"/>
          </a:p>
        </p:txBody>
      </p:sp>
      <p:sp>
        <p:nvSpPr>
          <p:cNvPr id="1127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4" r:id="rId1"/>
    <p:sldLayoutId id="2147485155"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229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BE66052-4BCF-4CB2-B90C-3F3A57FD0C5D}" type="slidenum">
              <a:rPr lang="en-US"/>
              <a:pPr>
                <a:defRPr/>
              </a:pPr>
              <a:t>‹#›</a:t>
            </a:fld>
            <a:endParaRPr lang="en-US" dirty="0"/>
          </a:p>
        </p:txBody>
      </p:sp>
      <p:sp>
        <p:nvSpPr>
          <p:cNvPr id="1229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6" r:id="rId1"/>
    <p:sldLayoutId id="2147485157" r:id="rId2"/>
    <p:sldLayoutId id="2147485083" r:id="rId3"/>
    <p:sldLayoutId id="2147485084" r:id="rId4"/>
    <p:sldLayoutId id="2147485085" r:id="rId5"/>
    <p:sldLayoutId id="2147485086" r:id="rId6"/>
    <p:sldLayoutId id="2147485087" r:id="rId7"/>
    <p:sldLayoutId id="2147485088" r:id="rId8"/>
    <p:sldLayoutId id="2147485089" r:id="rId9"/>
    <p:sldLayoutId id="2147485090" r:id="rId10"/>
    <p:sldLayoutId id="2147485091" r:id="rId11"/>
    <p:sldLayoutId id="2147485092" r:id="rId12"/>
    <p:sldLayoutId id="21474850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331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D767E2D4-ABA4-4DDF-9475-4E2116C06C4B}" type="slidenum">
              <a:rPr lang="en-US"/>
              <a:pPr>
                <a:defRPr/>
              </a:pPr>
              <a:t>‹#›</a:t>
            </a:fld>
            <a:endParaRPr lang="en-US" dirty="0"/>
          </a:p>
        </p:txBody>
      </p:sp>
      <p:sp>
        <p:nvSpPr>
          <p:cNvPr id="1332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8" r:id="rId1"/>
    <p:sldLayoutId id="2147485159"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434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927445B-B381-494F-9473-B31748235684}" type="slidenum">
              <a:rPr lang="en-US"/>
              <a:pPr>
                <a:defRPr/>
              </a:pPr>
              <a:t>‹#›</a:t>
            </a:fld>
            <a:endParaRPr lang="en-US" dirty="0"/>
          </a:p>
        </p:txBody>
      </p:sp>
      <p:sp>
        <p:nvSpPr>
          <p:cNvPr id="1434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60" r:id="rId1"/>
    <p:sldLayoutId id="2147485161"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49536428"/>
      </p:ext>
    </p:extLst>
  </p:cSld>
  <p:clrMap bg1="lt1" tx1="dk1" bg2="lt2" tx2="dk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80903582"/>
      </p:ext>
    </p:extLst>
  </p:cSld>
  <p:clrMap bg1="lt1" tx1="dk1" bg2="lt2" tx2="dk2" accent1="accent1" accent2="accent2" accent3="accent3" accent4="accent4" accent5="accent5" accent6="accent6" hlink="hlink" folHlink="folHlink"/>
  <p:sldLayoutIdLst>
    <p:sldLayoutId id="2147485177" r:id="rId1"/>
    <p:sldLayoutId id="2147485178" r:id="rId2"/>
    <p:sldLayoutId id="2147485179" r:id="rId3"/>
    <p:sldLayoutId id="2147485180" r:id="rId4"/>
    <p:sldLayoutId id="2147485181" r:id="rId5"/>
    <p:sldLayoutId id="2147485182" r:id="rId6"/>
    <p:sldLayoutId id="2147485183" r:id="rId7"/>
    <p:sldLayoutId id="2147485184" r:id="rId8"/>
    <p:sldLayoutId id="2147485185" r:id="rId9"/>
    <p:sldLayoutId id="2147485186" r:id="rId10"/>
    <p:sldLayoutId id="2147485187" r:id="rId11"/>
    <p:sldLayoutId id="2147485188" r:id="rId12"/>
    <p:sldLayoutId id="21474851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242846285"/>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8788502"/>
      </p:ext>
    </p:extLst>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 id="2147485216" r:id="rId12"/>
    <p:sldLayoutId id="21474852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27090633"/>
      </p:ext>
    </p:extLst>
  </p:cSld>
  <p:clrMap bg1="lt1" tx1="dk1" bg2="lt2" tx2="dk2" accent1="accent1" accent2="accent2" accent3="accent3" accent4="accent4" accent5="accent5" accent6="accent6" hlink="hlink" folHlink="folHlink"/>
  <p:sldLayoutIdLst>
    <p:sldLayoutId id="2147485219" r:id="rId1"/>
    <p:sldLayoutId id="2147485220" r:id="rId2"/>
    <p:sldLayoutId id="2147485221" r:id="rId3"/>
    <p:sldLayoutId id="2147485222" r:id="rId4"/>
    <p:sldLayoutId id="2147485223" r:id="rId5"/>
    <p:sldLayoutId id="2147485224" r:id="rId6"/>
    <p:sldLayoutId id="2147485225" r:id="rId7"/>
    <p:sldLayoutId id="2147485226" r:id="rId8"/>
    <p:sldLayoutId id="2147485227" r:id="rId9"/>
    <p:sldLayoutId id="2147485228" r:id="rId10"/>
    <p:sldLayoutId id="2147485229" r:id="rId11"/>
    <p:sldLayoutId id="2147485230" r:id="rId12"/>
    <p:sldLayoutId id="21474852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179C63A0-1373-46CF-902F-B9D91A345102}" type="slidenum">
              <a:rPr lang="en-US"/>
              <a:pPr>
                <a:defRPr/>
              </a:pPr>
              <a:t>‹#›</a:t>
            </a:fld>
            <a:endParaRPr lang="en-US" dirty="0"/>
          </a:p>
        </p:txBody>
      </p:sp>
      <p:sp>
        <p:nvSpPr>
          <p:cNvPr id="205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17" r:id="rId1"/>
    <p:sldLayoutId id="2147485118"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 id="2147485001" r:id="rId12"/>
    <p:sldLayoutId id="214748500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603263013"/>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80343210"/>
      </p:ext>
    </p:extLst>
  </p:cSld>
  <p:clrMap bg1="lt1" tx1="dk1" bg2="lt2" tx2="dk2" accent1="accent1" accent2="accent2" accent3="accent3" accent4="accent4" accent5="accent5" accent6="accent6" hlink="hlink" folHlink="folHlink"/>
  <p:sldLayoutIdLst>
    <p:sldLayoutId id="2147485247" r:id="rId1"/>
    <p:sldLayoutId id="2147485248" r:id="rId2"/>
    <p:sldLayoutId id="2147485249" r:id="rId3"/>
    <p:sldLayoutId id="2147485250" r:id="rId4"/>
    <p:sldLayoutId id="2147485251" r:id="rId5"/>
    <p:sldLayoutId id="2147485252" r:id="rId6"/>
    <p:sldLayoutId id="2147485253" r:id="rId7"/>
    <p:sldLayoutId id="2147485254" r:id="rId8"/>
    <p:sldLayoutId id="2147485255" r:id="rId9"/>
    <p:sldLayoutId id="2147485256" r:id="rId10"/>
    <p:sldLayoutId id="2147485257" r:id="rId11"/>
    <p:sldLayoutId id="2147485258" r:id="rId12"/>
    <p:sldLayoutId id="21474852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64572421"/>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 id="21474852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4221332"/>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9597092"/>
      </p:ext>
    </p:extLst>
  </p:cSld>
  <p:clrMap bg1="lt1" tx1="dk1" bg2="lt2" tx2="dk2" accent1="accent1" accent2="accent2" accent3="accent3" accent4="accent4" accent5="accent5" accent6="accent6" hlink="hlink" folHlink="folHlink"/>
  <p:sldLayoutIdLst>
    <p:sldLayoutId id="2147485289" r:id="rId1"/>
    <p:sldLayoutId id="2147485290" r:id="rId2"/>
    <p:sldLayoutId id="2147485291"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1803191"/>
      </p:ext>
    </p:extLst>
  </p:cSld>
  <p:clrMap bg1="lt1" tx1="dk1" bg2="lt2" tx2="dk2" accent1="accent1" accent2="accent2" accent3="accent3" accent4="accent4" accent5="accent5" accent6="accent6" hlink="hlink" folHlink="folHlink"/>
  <p:sldLayoutIdLst>
    <p:sldLayoutId id="2147485303" r:id="rId1"/>
    <p:sldLayoutId id="2147485304" r:id="rId2"/>
    <p:sldLayoutId id="2147485305" r:id="rId3"/>
    <p:sldLayoutId id="2147485306" r:id="rId4"/>
    <p:sldLayoutId id="2147485307" r:id="rId5"/>
    <p:sldLayoutId id="2147485308" r:id="rId6"/>
    <p:sldLayoutId id="2147485309" r:id="rId7"/>
    <p:sldLayoutId id="2147485310" r:id="rId8"/>
    <p:sldLayoutId id="2147485311" r:id="rId9"/>
    <p:sldLayoutId id="2147485312" r:id="rId10"/>
    <p:sldLayoutId id="2147485313" r:id="rId11"/>
    <p:sldLayoutId id="2147485314" r:id="rId12"/>
    <p:sldLayoutId id="21474853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10509940"/>
      </p:ext>
    </p:extLst>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 id="2147485323" r:id="rId7"/>
    <p:sldLayoutId id="2147485324" r:id="rId8"/>
    <p:sldLayoutId id="2147485325" r:id="rId9"/>
    <p:sldLayoutId id="2147485326" r:id="rId10"/>
    <p:sldLayoutId id="2147485327" r:id="rId11"/>
    <p:sldLayoutId id="2147485328" r:id="rId12"/>
    <p:sldLayoutId id="21474853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414508081"/>
      </p:ext>
    </p:extLst>
  </p:cSld>
  <p:clrMap bg1="lt1" tx1="dk1" bg2="lt2" tx2="dk2" accent1="accent1" accent2="accent2" accent3="accent3" accent4="accent4" accent5="accent5" accent6="accent6" hlink="hlink" folHlink="folHlink"/>
  <p:sldLayoutIdLst>
    <p:sldLayoutId id="2147485331" r:id="rId1"/>
    <p:sldLayoutId id="2147485332" r:id="rId2"/>
    <p:sldLayoutId id="2147485333" r:id="rId3"/>
    <p:sldLayoutId id="2147485334" r:id="rId4"/>
    <p:sldLayoutId id="2147485335" r:id="rId5"/>
    <p:sldLayoutId id="2147485336" r:id="rId6"/>
    <p:sldLayoutId id="2147485337" r:id="rId7"/>
    <p:sldLayoutId id="2147485338" r:id="rId8"/>
    <p:sldLayoutId id="2147485339" r:id="rId9"/>
    <p:sldLayoutId id="2147485340" r:id="rId10"/>
    <p:sldLayoutId id="2147485341" r:id="rId11"/>
    <p:sldLayoutId id="2147485342" r:id="rId12"/>
    <p:sldLayoutId id="21474853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54627820"/>
      </p:ext>
    </p:extLst>
  </p:cSld>
  <p:clrMap bg1="lt1" tx1="dk1" bg2="lt2" tx2="dk2" accent1="accent1" accent2="accent2" accent3="accent3" accent4="accent4" accent5="accent5" accent6="accent6" hlink="hlink" folHlink="folHlink"/>
  <p:sldLayoutIdLst>
    <p:sldLayoutId id="2147485345" r:id="rId1"/>
    <p:sldLayoutId id="2147485346" r:id="rId2"/>
    <p:sldLayoutId id="2147485347" r:id="rId3"/>
    <p:sldLayoutId id="2147485348" r:id="rId4"/>
    <p:sldLayoutId id="2147485349" r:id="rId5"/>
    <p:sldLayoutId id="2147485350" r:id="rId6"/>
    <p:sldLayoutId id="2147485351" r:id="rId7"/>
    <p:sldLayoutId id="2147485352" r:id="rId8"/>
    <p:sldLayoutId id="2147485353" r:id="rId9"/>
    <p:sldLayoutId id="2147485354" r:id="rId10"/>
    <p:sldLayoutId id="2147485355" r:id="rId11"/>
    <p:sldLayoutId id="2147485356" r:id="rId12"/>
    <p:sldLayoutId id="21474853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05301370"/>
      </p:ext>
    </p:extLst>
  </p:cSld>
  <p:clrMap bg1="lt1" tx1="dk1" bg2="lt2" tx2="dk2" accent1="accent1" accent2="accent2" accent3="accent3" accent4="accent4" accent5="accent5" accent6="accent6" hlink="hlink" folHlink="folHlink"/>
  <p:sldLayoutIdLst>
    <p:sldLayoutId id="2147485359" r:id="rId1"/>
    <p:sldLayoutId id="2147485360" r:id="rId2"/>
    <p:sldLayoutId id="2147485361" r:id="rId3"/>
    <p:sldLayoutId id="2147485362" r:id="rId4"/>
    <p:sldLayoutId id="2147485363" r:id="rId5"/>
    <p:sldLayoutId id="2147485364" r:id="rId6"/>
    <p:sldLayoutId id="2147485365" r:id="rId7"/>
    <p:sldLayoutId id="2147485366" r:id="rId8"/>
    <p:sldLayoutId id="2147485367" r:id="rId9"/>
    <p:sldLayoutId id="2147485368" r:id="rId10"/>
    <p:sldLayoutId id="2147485369" r:id="rId11"/>
    <p:sldLayoutId id="2147485370" r:id="rId12"/>
    <p:sldLayoutId id="21474853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3076"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3078" name="Picture 2" descr="http://www.gms-hvac.com/Portals/0/gsa-logo.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8288" y="176213"/>
            <a:ext cx="11064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19" r:id="rId1"/>
    <p:sldLayoutId id="2147485003" r:id="rId2"/>
    <p:sldLayoutId id="2147485004" r:id="rId3"/>
    <p:sldLayoutId id="2147485005" r:id="rId4"/>
    <p:sldLayoutId id="2147485006" r:id="rId5"/>
    <p:sldLayoutId id="2147485007" r:id="rId6"/>
    <p:sldLayoutId id="2147485008" r:id="rId7"/>
    <p:sldLayoutId id="2147485009" r:id="rId8"/>
    <p:sldLayoutId id="2147485010" r:id="rId9"/>
    <p:sldLayoutId id="2147485011" r:id="rId10"/>
    <p:sldLayoutId id="2147485012" r:id="rId11"/>
    <p:sldLayoutId id="2147485013" r:id="rId12"/>
    <p:sldLayoutId id="214748501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116497540"/>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4499956"/>
      </p:ext>
    </p:extLst>
  </p:cSld>
  <p:clrMap bg1="lt1" tx1="dk1" bg2="lt2" tx2="dk2" accent1="accent1" accent2="accent2" accent3="accent3" accent4="accent4" accent5="accent5" accent6="accent6" hlink="hlink" folHlink="folHlink"/>
  <p:sldLayoutIdLst>
    <p:sldLayoutId id="2147485387" r:id="rId1"/>
    <p:sldLayoutId id="2147485388" r:id="rId2"/>
    <p:sldLayoutId id="2147485389" r:id="rId3"/>
    <p:sldLayoutId id="2147485390" r:id="rId4"/>
    <p:sldLayoutId id="2147485391" r:id="rId5"/>
    <p:sldLayoutId id="2147485392" r:id="rId6"/>
    <p:sldLayoutId id="2147485393" r:id="rId7"/>
    <p:sldLayoutId id="2147485394" r:id="rId8"/>
    <p:sldLayoutId id="2147485395" r:id="rId9"/>
    <p:sldLayoutId id="2147485396" r:id="rId10"/>
    <p:sldLayoutId id="2147485397" r:id="rId11"/>
    <p:sldLayoutId id="2147485398" r:id="rId12"/>
    <p:sldLayoutId id="214748539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1971916"/>
      </p:ext>
    </p:extLst>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 id="2147485412" r:id="rId12"/>
    <p:sldLayoutId id="214748541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44898448"/>
      </p:ext>
    </p:extLst>
  </p:cSld>
  <p:clrMap bg1="lt1" tx1="dk1" bg2="lt2" tx2="dk2" accent1="accent1" accent2="accent2" accent3="accent3" accent4="accent4" accent5="accent5" accent6="accent6" hlink="hlink" folHlink="folHlink"/>
  <p:sldLayoutIdLst>
    <p:sldLayoutId id="2147485415" r:id="rId1"/>
    <p:sldLayoutId id="2147485416" r:id="rId2"/>
    <p:sldLayoutId id="2147485417" r:id="rId3"/>
    <p:sldLayoutId id="2147485418" r:id="rId4"/>
    <p:sldLayoutId id="2147485419" r:id="rId5"/>
    <p:sldLayoutId id="2147485420" r:id="rId6"/>
    <p:sldLayoutId id="2147485421" r:id="rId7"/>
    <p:sldLayoutId id="2147485422" r:id="rId8"/>
    <p:sldLayoutId id="2147485423" r:id="rId9"/>
    <p:sldLayoutId id="2147485424" r:id="rId10"/>
    <p:sldLayoutId id="2147485425" r:id="rId11"/>
    <p:sldLayoutId id="2147485426" r:id="rId12"/>
    <p:sldLayoutId id="214748542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78461826"/>
      </p:ext>
    </p:extLst>
  </p:cSld>
  <p:clrMap bg1="lt1" tx1="dk1" bg2="lt2" tx2="dk2" accent1="accent1" accent2="accent2" accent3="accent3" accent4="accent4" accent5="accent5" accent6="accent6" hlink="hlink" folHlink="folHlink"/>
  <p:sldLayoutIdLst>
    <p:sldLayoutId id="2147485429" r:id="rId1"/>
    <p:sldLayoutId id="2147485430" r:id="rId2"/>
    <p:sldLayoutId id="2147485431" r:id="rId3"/>
    <p:sldLayoutId id="2147485432" r:id="rId4"/>
    <p:sldLayoutId id="2147485433" r:id="rId5"/>
    <p:sldLayoutId id="2147485434" r:id="rId6"/>
    <p:sldLayoutId id="2147485435" r:id="rId7"/>
    <p:sldLayoutId id="2147485436" r:id="rId8"/>
    <p:sldLayoutId id="2147485437" r:id="rId9"/>
    <p:sldLayoutId id="2147485438" r:id="rId10"/>
    <p:sldLayoutId id="2147485439" r:id="rId11"/>
    <p:sldLayoutId id="2147485440" r:id="rId12"/>
    <p:sldLayoutId id="214748544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04075090"/>
      </p:ext>
    </p:extLst>
  </p:cSld>
  <p:clrMap bg1="lt1" tx1="dk1" bg2="lt2" tx2="dk2" accent1="accent1" accent2="accent2" accent3="accent3" accent4="accent4" accent5="accent5" accent6="accent6" hlink="hlink" folHlink="folHlink"/>
  <p:sldLayoutIdLst>
    <p:sldLayoutId id="2147485443" r:id="rId1"/>
    <p:sldLayoutId id="2147485444" r:id="rId2"/>
    <p:sldLayoutId id="2147485445" r:id="rId3"/>
    <p:sldLayoutId id="2147485446"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4966374"/>
      </p:ext>
    </p:extLst>
  </p:cSld>
  <p:clrMap bg1="lt1" tx1="dk1" bg2="lt2" tx2="dk2" accent1="accent1" accent2="accent2" accent3="accent3" accent4="accent4" accent5="accent5" accent6="accent6" hlink="hlink" folHlink="folHlink"/>
  <p:sldLayoutIdLst>
    <p:sldLayoutId id="2147485457" r:id="rId1"/>
    <p:sldLayoutId id="2147485458" r:id="rId2"/>
    <p:sldLayoutId id="2147485459" r:id="rId3"/>
    <p:sldLayoutId id="2147485460" r:id="rId4"/>
    <p:sldLayoutId id="2147485461" r:id="rId5"/>
    <p:sldLayoutId id="2147485462" r:id="rId6"/>
    <p:sldLayoutId id="2147485463" r:id="rId7"/>
    <p:sldLayoutId id="2147485464" r:id="rId8"/>
    <p:sldLayoutId id="2147485465" r:id="rId9"/>
    <p:sldLayoutId id="2147485466" r:id="rId10"/>
    <p:sldLayoutId id="2147485467" r:id="rId11"/>
    <p:sldLayoutId id="2147485468" r:id="rId12"/>
    <p:sldLayoutId id="214748546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87748450"/>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62883046"/>
      </p:ext>
    </p:extLst>
  </p:cSld>
  <p:clrMap bg1="lt1" tx1="dk1" bg2="lt2" tx2="dk2" accent1="accent1" accent2="accent2" accent3="accent3" accent4="accent4" accent5="accent5" accent6="accent6" hlink="hlink" folHlink="folHlink"/>
  <p:sldLayoutIdLst>
    <p:sldLayoutId id="2147485485" r:id="rId1"/>
    <p:sldLayoutId id="2147485486" r:id="rId2"/>
    <p:sldLayoutId id="2147485487" r:id="rId3"/>
    <p:sldLayoutId id="2147485488" r:id="rId4"/>
    <p:sldLayoutId id="2147485489" r:id="rId5"/>
    <p:sldLayoutId id="2147485490" r:id="rId6"/>
    <p:sldLayoutId id="2147485491" r:id="rId7"/>
    <p:sldLayoutId id="2147485492" r:id="rId8"/>
    <p:sldLayoutId id="2147485493" r:id="rId9"/>
    <p:sldLayoutId id="2147485494" r:id="rId10"/>
    <p:sldLayoutId id="2147485495" r:id="rId11"/>
    <p:sldLayoutId id="2147485496" r:id="rId12"/>
    <p:sldLayoutId id="214748549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51522622"/>
      </p:ext>
    </p:extLst>
  </p:cSld>
  <p:clrMap bg1="lt1" tx1="dk1" bg2="lt2" tx2="dk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10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311EDFC-D7CA-4344-AC7F-63B10E859C1B}" type="slidenum">
              <a:rPr lang="en-US"/>
              <a:pPr>
                <a:defRPr/>
              </a:pPr>
              <a:t>‹#›</a:t>
            </a:fld>
            <a:endParaRPr lang="en-US" dirty="0"/>
          </a:p>
        </p:txBody>
      </p:sp>
      <p:sp>
        <p:nvSpPr>
          <p:cNvPr id="410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4105" name="Group 148"/>
          <p:cNvGrpSpPr>
            <a:grpSpLocks/>
          </p:cNvGrpSpPr>
          <p:nvPr/>
        </p:nvGrpSpPr>
        <p:grpSpPr bwMode="auto">
          <a:xfrm>
            <a:off x="6262688" y="71438"/>
            <a:ext cx="2808287" cy="936625"/>
            <a:chOff x="2789" y="1321"/>
            <a:chExt cx="1769" cy="590"/>
          </a:xfrm>
        </p:grpSpPr>
        <p:sp>
          <p:nvSpPr>
            <p:cNvPr id="4106"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solidFill>
                  <a:srgbClr val="000000"/>
                </a:solidFill>
              </a:endParaRPr>
            </a:p>
          </p:txBody>
        </p:sp>
        <p:grpSp>
          <p:nvGrpSpPr>
            <p:cNvPr id="4107" name="Group 150"/>
            <p:cNvGrpSpPr>
              <a:grpSpLocks/>
            </p:cNvGrpSpPr>
            <p:nvPr/>
          </p:nvGrpSpPr>
          <p:grpSpPr bwMode="auto">
            <a:xfrm>
              <a:off x="2789" y="1321"/>
              <a:ext cx="1769" cy="588"/>
              <a:chOff x="1383" y="1434"/>
              <a:chExt cx="1769" cy="588"/>
            </a:xfrm>
          </p:grpSpPr>
          <p:pic>
            <p:nvPicPr>
              <p:cNvPr id="4108"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20"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25503974"/>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9499805"/>
      </p:ext>
    </p:extLst>
  </p:cSld>
  <p:clrMap bg1="lt1" tx1="dk1" bg2="lt2" tx2="dk2" accent1="accent1" accent2="accent2" accent3="accent3" accent4="accent4" accent5="accent5" accent6="accent6" hlink="hlink" folHlink="folHlink"/>
  <p:sldLayoutIdLst>
    <p:sldLayoutId id="2147485527" r:id="rId1"/>
    <p:sldLayoutId id="2147485528" r:id="rId2"/>
    <p:sldLayoutId id="2147485529" r:id="rId3"/>
    <p:sldLayoutId id="2147485530" r:id="rId4"/>
    <p:sldLayoutId id="2147485531" r:id="rId5"/>
    <p:sldLayoutId id="2147485532" r:id="rId6"/>
    <p:sldLayoutId id="2147485533" r:id="rId7"/>
    <p:sldLayoutId id="2147485534" r:id="rId8"/>
    <p:sldLayoutId id="2147485535" r:id="rId9"/>
    <p:sldLayoutId id="2147485536" r:id="rId10"/>
    <p:sldLayoutId id="2147485537" r:id="rId11"/>
    <p:sldLayoutId id="2147485538" r:id="rId12"/>
    <p:sldLayoutId id="214748553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622417035"/>
      </p:ext>
    </p:extLst>
  </p:cSld>
  <p:clrMap bg1="lt1" tx1="dk1" bg2="lt2" tx2="dk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403161168"/>
      </p:ext>
    </p:extLst>
  </p:cSld>
  <p:clrMap bg1="lt1" tx1="dk1" bg2="lt2" tx2="dk2" accent1="accent1" accent2="accent2" accent3="accent3" accent4="accent4" accent5="accent5" accent6="accent6" hlink="hlink" folHlink="folHlink"/>
  <p:sldLayoutIdLst>
    <p:sldLayoutId id="2147485555" r:id="rId1"/>
    <p:sldLayoutId id="2147485556" r:id="rId2"/>
    <p:sldLayoutId id="2147485557" r:id="rId3"/>
    <p:sldLayoutId id="2147485558" r:id="rId4"/>
    <p:sldLayoutId id="2147485559" r:id="rId5"/>
    <p:sldLayoutId id="2147485560" r:id="rId6"/>
    <p:sldLayoutId id="2147485561" r:id="rId7"/>
    <p:sldLayoutId id="2147485562" r:id="rId8"/>
    <p:sldLayoutId id="2147485563" r:id="rId9"/>
    <p:sldLayoutId id="2147485564" r:id="rId10"/>
    <p:sldLayoutId id="2147485565" r:id="rId11"/>
    <p:sldLayoutId id="2147485566" r:id="rId12"/>
    <p:sldLayoutId id="214748556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07966373"/>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 id="2147485580" r:id="rId12"/>
    <p:sldLayoutId id="214748558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18392537"/>
      </p:ext>
    </p:extLst>
  </p:cSld>
  <p:clrMap bg1="lt1" tx1="dk1" bg2="lt2" tx2="dk2" accent1="accent1" accent2="accent2" accent3="accent3" accent4="accent4" accent5="accent5" accent6="accent6" hlink="hlink" folHlink="folHlink"/>
  <p:sldLayoutIdLst>
    <p:sldLayoutId id="2147485583" r:id="rId1"/>
    <p:sldLayoutId id="2147485584" r:id="rId2"/>
    <p:sldLayoutId id="2147485585" r:id="rId3"/>
    <p:sldLayoutId id="2147485586" r:id="rId4"/>
    <p:sldLayoutId id="2147485587" r:id="rId5"/>
    <p:sldLayoutId id="2147485588" r:id="rId6"/>
    <p:sldLayoutId id="2147485589" r:id="rId7"/>
    <p:sldLayoutId id="2147485590" r:id="rId8"/>
    <p:sldLayoutId id="2147485591" r:id="rId9"/>
    <p:sldLayoutId id="2147485592" r:id="rId10"/>
    <p:sldLayoutId id="2147485593" r:id="rId11"/>
    <p:sldLayoutId id="2147485594" r:id="rId12"/>
    <p:sldLayoutId id="214748559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018719136"/>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352384088"/>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19555239"/>
      </p:ext>
    </p:extLst>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 id="2147485632" r:id="rId8"/>
    <p:sldLayoutId id="2147485633" r:id="rId9"/>
    <p:sldLayoutId id="2147485634" r:id="rId10"/>
    <p:sldLayoutId id="2147485635" r:id="rId11"/>
    <p:sldLayoutId id="2147485636" r:id="rId12"/>
    <p:sldLayoutId id="214748563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876923598"/>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71DEB51B-0503-4DD6-A8A5-6ADE46173A61}" type="slidenum">
              <a:rPr lang="en-US"/>
              <a:pPr>
                <a:defRPr/>
              </a:pPr>
              <a:t>‹#›</a:t>
            </a:fld>
            <a:endParaRPr lang="en-US" dirty="0"/>
          </a:p>
        </p:txBody>
      </p:sp>
      <p:sp>
        <p:nvSpPr>
          <p:cNvPr id="512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1"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21927761"/>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 id="214748566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50880712"/>
      </p:ext>
    </p:extLst>
  </p:cSld>
  <p:clrMap bg1="lt1" tx1="dk1" bg2="lt2" tx2="dk2" accent1="accent1" accent2="accent2" accent3="accent3" accent4="accent4" accent5="accent5" accent6="accent6" hlink="hlink" folHlink="folHlink"/>
  <p:sldLayoutIdLst>
    <p:sldLayoutId id="2147485667" r:id="rId1"/>
    <p:sldLayoutId id="2147485668" r:id="rId2"/>
    <p:sldLayoutId id="2147485669" r:id="rId3"/>
    <p:sldLayoutId id="2147485670" r:id="rId4"/>
    <p:sldLayoutId id="2147485671" r:id="rId5"/>
    <p:sldLayoutId id="2147485672" r:id="rId6"/>
    <p:sldLayoutId id="2147485673" r:id="rId7"/>
    <p:sldLayoutId id="2147485674" r:id="rId8"/>
    <p:sldLayoutId id="2147485675" r:id="rId9"/>
    <p:sldLayoutId id="2147485676" r:id="rId10"/>
    <p:sldLayoutId id="2147485677" r:id="rId11"/>
    <p:sldLayoutId id="2147485678" r:id="rId12"/>
    <p:sldLayoutId id="214748567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911339861"/>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7408086"/>
      </p:ext>
    </p:extLst>
  </p:cSld>
  <p:clrMap bg1="lt1" tx1="dk1" bg2="lt2" tx2="dk2" accent1="accent1" accent2="accent2" accent3="accent3" accent4="accent4" accent5="accent5" accent6="accent6" hlink="hlink" folHlink="folHlink"/>
  <p:sldLayoutIdLst>
    <p:sldLayoutId id="2147485695" r:id="rId1"/>
    <p:sldLayoutId id="2147485696" r:id="rId2"/>
    <p:sldLayoutId id="2147485697" r:id="rId3"/>
    <p:sldLayoutId id="2147485698" r:id="rId4"/>
    <p:sldLayoutId id="2147485699" r:id="rId5"/>
    <p:sldLayoutId id="2147485700" r:id="rId6"/>
    <p:sldLayoutId id="2147485701" r:id="rId7"/>
    <p:sldLayoutId id="2147485702" r:id="rId8"/>
    <p:sldLayoutId id="2147485703" r:id="rId9"/>
    <p:sldLayoutId id="2147485704" r:id="rId10"/>
    <p:sldLayoutId id="2147485705" r:id="rId11"/>
    <p:sldLayoutId id="2147485706" r:id="rId12"/>
    <p:sldLayoutId id="214748570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655965989"/>
      </p:ext>
    </p:extLst>
  </p:cSld>
  <p:clrMap bg1="lt1" tx1="dk1" bg2="lt2" tx2="dk2" accent1="accent1" accent2="accent2" accent3="accent3" accent4="accent4" accent5="accent5" accent6="accent6" hlink="hlink" folHlink="folHlink"/>
  <p:sldLayoutIdLst>
    <p:sldLayoutId id="2147485709" r:id="rId1"/>
    <p:sldLayoutId id="2147485710" r:id="rId2"/>
    <p:sldLayoutId id="2147485711" r:id="rId3"/>
    <p:sldLayoutId id="2147485712" r:id="rId4"/>
    <p:sldLayoutId id="2147485713" r:id="rId5"/>
    <p:sldLayoutId id="2147485714" r:id="rId6"/>
    <p:sldLayoutId id="2147485715" r:id="rId7"/>
    <p:sldLayoutId id="2147485716" r:id="rId8"/>
    <p:sldLayoutId id="2147485717" r:id="rId9"/>
    <p:sldLayoutId id="2147485718" r:id="rId10"/>
    <p:sldLayoutId id="2147485719" r:id="rId11"/>
    <p:sldLayoutId id="2147485720" r:id="rId12"/>
    <p:sldLayoutId id="214748572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80699210"/>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6561127"/>
      </p:ext>
    </p:extLst>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 id="2147485748" r:id="rId12"/>
    <p:sldLayoutId id="21474857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518323302"/>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08808835"/>
      </p:ext>
    </p:extLst>
  </p:cSld>
  <p:clrMap bg1="lt1" tx1="dk1" bg2="lt2" tx2="dk2" accent1="accent1" accent2="accent2" accent3="accent3" accent4="accent4" accent5="accent5" accent6="accent6" hlink="hlink" folHlink="folHlink"/>
  <p:sldLayoutIdLst>
    <p:sldLayoutId id="2147485765" r:id="rId1"/>
    <p:sldLayoutId id="2147485766" r:id="rId2"/>
    <p:sldLayoutId id="2147485767" r:id="rId3"/>
    <p:sldLayoutId id="2147485768" r:id="rId4"/>
    <p:sldLayoutId id="2147485769" r:id="rId5"/>
    <p:sldLayoutId id="2147485770" r:id="rId6"/>
    <p:sldLayoutId id="2147485771" r:id="rId7"/>
    <p:sldLayoutId id="2147485772" r:id="rId8"/>
    <p:sldLayoutId id="2147485773" r:id="rId9"/>
    <p:sldLayoutId id="2147485774" r:id="rId10"/>
    <p:sldLayoutId id="2147485775" r:id="rId11"/>
    <p:sldLayoutId id="2147485776" r:id="rId12"/>
    <p:sldLayoutId id="214748577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2009423"/>
      </p:ext>
    </p:extLst>
  </p:cSld>
  <p:clrMap bg1="lt1" tx1="dk1" bg2="lt2" tx2="dk2" accent1="accent1" accent2="accent2" accent3="accent3" accent4="accent4" accent5="accent5" accent6="accent6" hlink="hlink" folHlink="folHlink"/>
  <p:sldLayoutIdLst>
    <p:sldLayoutId id="2147485779" r:id="rId1"/>
    <p:sldLayoutId id="2147485780" r:id="rId2"/>
    <p:sldLayoutId id="2147485781" r:id="rId3"/>
    <p:sldLayoutId id="2147485782" r:id="rId4"/>
    <p:sldLayoutId id="2147485783" r:id="rId5"/>
    <p:sldLayoutId id="2147485784" r:id="rId6"/>
    <p:sldLayoutId id="2147485785" r:id="rId7"/>
    <p:sldLayoutId id="2147485786" r:id="rId8"/>
    <p:sldLayoutId id="2147485787" r:id="rId9"/>
    <p:sldLayoutId id="2147485788" r:id="rId10"/>
    <p:sldLayoutId id="2147485789" r:id="rId11"/>
    <p:sldLayoutId id="2147485790" r:id="rId12"/>
    <p:sldLayoutId id="21474857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614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C5393A7-923E-4FF2-BC9D-BBDEFA45137D}" type="slidenum">
              <a:rPr lang="en-US"/>
              <a:pPr>
                <a:defRPr/>
              </a:pPr>
              <a:t>‹#›</a:t>
            </a:fld>
            <a:endParaRPr lang="en-US" dirty="0"/>
          </a:p>
        </p:txBody>
      </p:sp>
      <p:sp>
        <p:nvSpPr>
          <p:cNvPr id="615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2" r:id="rId1"/>
    <p:sldLayoutId id="2147485123"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 id="21474850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6489239"/>
      </p:ext>
    </p:extLst>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2" r:id="rId10"/>
    <p:sldLayoutId id="2147485803" r:id="rId11"/>
    <p:sldLayoutId id="2147485804" r:id="rId12"/>
    <p:sldLayoutId id="214748580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930861"/>
      </p:ext>
    </p:extLst>
  </p:cSld>
  <p:clrMap bg1="lt1" tx1="dk1" bg2="lt2" tx2="dk2" accent1="accent1" accent2="accent2" accent3="accent3" accent4="accent4" accent5="accent5" accent6="accent6" hlink="hlink" folHlink="folHlink"/>
  <p:sldLayoutIdLst>
    <p:sldLayoutId id="2147485807" r:id="rId1"/>
    <p:sldLayoutId id="2147485808" r:id="rId2"/>
    <p:sldLayoutId id="2147485809" r:id="rId3"/>
    <p:sldLayoutId id="2147485810" r:id="rId4"/>
    <p:sldLayoutId id="2147485811" r:id="rId5"/>
    <p:sldLayoutId id="2147485812" r:id="rId6"/>
    <p:sldLayoutId id="2147485813" r:id="rId7"/>
    <p:sldLayoutId id="2147485814" r:id="rId8"/>
    <p:sldLayoutId id="2147485815" r:id="rId9"/>
    <p:sldLayoutId id="2147485816" r:id="rId10"/>
    <p:sldLayoutId id="2147485817" r:id="rId11"/>
    <p:sldLayoutId id="2147485818" r:id="rId12"/>
    <p:sldLayoutId id="214748581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22062032"/>
      </p:ext>
    </p:extLst>
  </p:cSld>
  <p:clrMap bg1="lt1" tx1="dk1" bg2="lt2" tx2="dk2" accent1="accent1" accent2="accent2" accent3="accent3" accent4="accent4" accent5="accent5" accent6="accent6" hlink="hlink" folHlink="folHlink"/>
  <p:sldLayoutIdLst>
    <p:sldLayoutId id="2147485821" r:id="rId1"/>
    <p:sldLayoutId id="2147485822" r:id="rId2"/>
    <p:sldLayoutId id="2147485823" r:id="rId3"/>
    <p:sldLayoutId id="2147485824" r:id="rId4"/>
    <p:sldLayoutId id="2147485825" r:id="rId5"/>
    <p:sldLayoutId id="2147485826" r:id="rId6"/>
    <p:sldLayoutId id="2147485827" r:id="rId7"/>
    <p:sldLayoutId id="2147485828" r:id="rId8"/>
    <p:sldLayoutId id="2147485829" r:id="rId9"/>
    <p:sldLayoutId id="2147485830" r:id="rId10"/>
    <p:sldLayoutId id="2147485831" r:id="rId11"/>
    <p:sldLayoutId id="2147485832" r:id="rId12"/>
    <p:sldLayoutId id="214748583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31918672"/>
      </p:ext>
    </p:extLst>
  </p:cSld>
  <p:clrMap bg1="lt1" tx1="dk1" bg2="lt2" tx2="dk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11462251"/>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93498156"/>
      </p:ext>
    </p:extLst>
  </p:cSld>
  <p:clrMap bg1="lt1" tx1="dk1" bg2="lt2" tx2="dk2" accent1="accent1" accent2="accent2" accent3="accent3" accent4="accent4" accent5="accent5" accent6="accent6" hlink="hlink" folHlink="folHlink"/>
  <p:sldLayoutIdLst>
    <p:sldLayoutId id="2147485863" r:id="rId1"/>
    <p:sldLayoutId id="2147485864" r:id="rId2"/>
    <p:sldLayoutId id="2147485865" r:id="rId3"/>
    <p:sldLayoutId id="2147485866" r:id="rId4"/>
    <p:sldLayoutId id="2147485867" r:id="rId5"/>
    <p:sldLayoutId id="2147485868" r:id="rId6"/>
    <p:sldLayoutId id="2147485869" r:id="rId7"/>
    <p:sldLayoutId id="2147485870" r:id="rId8"/>
    <p:sldLayoutId id="2147485871" r:id="rId9"/>
    <p:sldLayoutId id="2147485872" r:id="rId10"/>
    <p:sldLayoutId id="2147485873" r:id="rId11"/>
    <p:sldLayoutId id="2147485874" r:id="rId12"/>
    <p:sldLayoutId id="21474858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14653092"/>
      </p:ext>
    </p:extLst>
  </p:cSld>
  <p:clrMap bg1="lt1" tx1="dk1" bg2="lt2" tx2="dk2" accent1="accent1" accent2="accent2" accent3="accent3" accent4="accent4" accent5="accent5" accent6="accent6" hlink="hlink" folHlink="folHlink"/>
  <p:sldLayoutIdLst>
    <p:sldLayoutId id="2147485877" r:id="rId1"/>
    <p:sldLayoutId id="2147485878" r:id="rId2"/>
    <p:sldLayoutId id="2147485879" r:id="rId3"/>
    <p:sldLayoutId id="2147485880" r:id="rId4"/>
    <p:sldLayoutId id="2147485881" r:id="rId5"/>
    <p:sldLayoutId id="2147485882" r:id="rId6"/>
    <p:sldLayoutId id="2147485883" r:id="rId7"/>
    <p:sldLayoutId id="2147485884" r:id="rId8"/>
    <p:sldLayoutId id="2147485885" r:id="rId9"/>
    <p:sldLayoutId id="2147485886" r:id="rId10"/>
    <p:sldLayoutId id="2147485887" r:id="rId11"/>
    <p:sldLayoutId id="2147485888" r:id="rId12"/>
    <p:sldLayoutId id="21474858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0984792"/>
      </p:ext>
    </p:extLst>
  </p:cSld>
  <p:clrMap bg1="lt1" tx1="dk1" bg2="lt2" tx2="dk2" accent1="accent1" accent2="accent2" accent3="accent3" accent4="accent4" accent5="accent5" accent6="accent6" hlink="hlink" folHlink="folHlink"/>
  <p:sldLayoutIdLst>
    <p:sldLayoutId id="2147485891" r:id="rId1"/>
    <p:sldLayoutId id="2147485892" r:id="rId2"/>
    <p:sldLayoutId id="2147485893" r:id="rId3"/>
    <p:sldLayoutId id="2147485894" r:id="rId4"/>
    <p:sldLayoutId id="2147485895" r:id="rId5"/>
    <p:sldLayoutId id="2147485896" r:id="rId6"/>
    <p:sldLayoutId id="2147485897" r:id="rId7"/>
    <p:sldLayoutId id="2147485898" r:id="rId8"/>
    <p:sldLayoutId id="2147485899" r:id="rId9"/>
    <p:sldLayoutId id="2147485900" r:id="rId10"/>
    <p:sldLayoutId id="2147485901" r:id="rId11"/>
    <p:sldLayoutId id="2147485902" r:id="rId12"/>
    <p:sldLayoutId id="21474859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48131798"/>
      </p:ext>
    </p:extLst>
  </p:cSld>
  <p:clrMap bg1="lt1" tx1="dk1" bg2="lt2" tx2="dk2" accent1="accent1" accent2="accent2" accent3="accent3" accent4="accent4" accent5="accent5" accent6="accent6" hlink="hlink" folHlink="folHlink"/>
  <p:sldLayoutIdLst>
    <p:sldLayoutId id="2147485905" r:id="rId1"/>
    <p:sldLayoutId id="2147485906" r:id="rId2"/>
    <p:sldLayoutId id="2147485907" r:id="rId3"/>
    <p:sldLayoutId id="2147485908" r:id="rId4"/>
    <p:sldLayoutId id="2147485909" r:id="rId5"/>
    <p:sldLayoutId id="2147485910" r:id="rId6"/>
    <p:sldLayoutId id="2147485911" r:id="rId7"/>
    <p:sldLayoutId id="2147485912" r:id="rId8"/>
    <p:sldLayoutId id="2147485913" r:id="rId9"/>
    <p:sldLayoutId id="2147485914" r:id="rId10"/>
    <p:sldLayoutId id="2147485915" r:id="rId11"/>
    <p:sldLayoutId id="2147485916" r:id="rId12"/>
    <p:sldLayoutId id="21474859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8034935"/>
      </p:ext>
    </p:extLst>
  </p:cSld>
  <p:clrMap bg1="lt1" tx1="dk1" bg2="lt2" tx2="dk2" accent1="accent1" accent2="accent2" accent3="accent3" accent4="accent4" accent5="accent5" accent6="accent6" hlink="hlink" folHlink="folHlink"/>
  <p:sldLayoutIdLst>
    <p:sldLayoutId id="2147485919" r:id="rId1"/>
    <p:sldLayoutId id="2147485920" r:id="rId2"/>
    <p:sldLayoutId id="2147485921" r:id="rId3"/>
    <p:sldLayoutId id="2147485922" r:id="rId4"/>
    <p:sldLayoutId id="2147485923" r:id="rId5"/>
    <p:sldLayoutId id="2147485924" r:id="rId6"/>
    <p:sldLayoutId id="2147485925" r:id="rId7"/>
    <p:sldLayoutId id="2147485926" r:id="rId8"/>
    <p:sldLayoutId id="2147485927" r:id="rId9"/>
    <p:sldLayoutId id="2147485928" r:id="rId10"/>
    <p:sldLayoutId id="2147485929" r:id="rId11"/>
    <p:sldLayoutId id="2147485930" r:id="rId12"/>
    <p:sldLayoutId id="21474859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EE6C5ADF-C2C2-47E3-BBAD-F7F09A13C0F5}" type="slidenum">
              <a:rPr lang="en-US"/>
              <a:pPr>
                <a:defRPr/>
              </a:pPr>
              <a:t>‹#›</a:t>
            </a:fld>
            <a:endParaRPr lang="en-US" dirty="0"/>
          </a:p>
        </p:txBody>
      </p:sp>
      <p:sp>
        <p:nvSpPr>
          <p:cNvPr id="717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4" r:id="rId1"/>
    <p:sldLayoutId id="2147485125"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1410107"/>
      </p:ext>
    </p:extLst>
  </p:cSld>
  <p:clrMap bg1="lt1" tx1="dk1" bg2="lt2" tx2="dk2" accent1="accent1" accent2="accent2" accent3="accent3" accent4="accent4" accent5="accent5" accent6="accent6" hlink="hlink" folHlink="folHlink"/>
  <p:sldLayoutIdLst>
    <p:sldLayoutId id="2147485933" r:id="rId1"/>
    <p:sldLayoutId id="2147485934" r:id="rId2"/>
    <p:sldLayoutId id="2147485935" r:id="rId3"/>
    <p:sldLayoutId id="2147485936" r:id="rId4"/>
    <p:sldLayoutId id="2147485937" r:id="rId5"/>
    <p:sldLayoutId id="2147485938" r:id="rId6"/>
    <p:sldLayoutId id="2147485939" r:id="rId7"/>
    <p:sldLayoutId id="2147485940" r:id="rId8"/>
    <p:sldLayoutId id="2147485941" r:id="rId9"/>
    <p:sldLayoutId id="2147485942" r:id="rId10"/>
    <p:sldLayoutId id="2147485943" r:id="rId11"/>
    <p:sldLayoutId id="2147485944" r:id="rId12"/>
    <p:sldLayoutId id="21474859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71730098"/>
      </p:ext>
    </p:extLst>
  </p:cSld>
  <p:clrMap bg1="lt1" tx1="dk1" bg2="lt2" tx2="dk2" accent1="accent1" accent2="accent2" accent3="accent3" accent4="accent4" accent5="accent5" accent6="accent6" hlink="hlink" folHlink="folHlink"/>
  <p:sldLayoutIdLst>
    <p:sldLayoutId id="2147485947" r:id="rId1"/>
    <p:sldLayoutId id="2147485948" r:id="rId2"/>
    <p:sldLayoutId id="2147485949" r:id="rId3"/>
    <p:sldLayoutId id="2147485950" r:id="rId4"/>
    <p:sldLayoutId id="2147485951" r:id="rId5"/>
    <p:sldLayoutId id="2147485952" r:id="rId6"/>
    <p:sldLayoutId id="2147485953" r:id="rId7"/>
    <p:sldLayoutId id="2147485954" r:id="rId8"/>
    <p:sldLayoutId id="2147485955" r:id="rId9"/>
    <p:sldLayoutId id="2147485956" r:id="rId10"/>
    <p:sldLayoutId id="2147485957" r:id="rId11"/>
    <p:sldLayoutId id="2147485958" r:id="rId12"/>
    <p:sldLayoutId id="21474859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04581079"/>
      </p:ext>
    </p:extLst>
  </p:cSld>
  <p:clrMap bg1="lt1" tx1="dk1" bg2="lt2" tx2="dk2" accent1="accent1" accent2="accent2" accent3="accent3" accent4="accent4" accent5="accent5" accent6="accent6" hlink="hlink" folHlink="folHlink"/>
  <p:sldLayoutIdLst>
    <p:sldLayoutId id="2147485961" r:id="rId1"/>
    <p:sldLayoutId id="2147485962" r:id="rId2"/>
    <p:sldLayoutId id="2147485963" r:id="rId3"/>
    <p:sldLayoutId id="2147485964" r:id="rId4"/>
    <p:sldLayoutId id="2147485965" r:id="rId5"/>
    <p:sldLayoutId id="2147485966" r:id="rId6"/>
    <p:sldLayoutId id="2147485967" r:id="rId7"/>
    <p:sldLayoutId id="2147485968" r:id="rId8"/>
    <p:sldLayoutId id="2147485969" r:id="rId9"/>
    <p:sldLayoutId id="2147485970" r:id="rId10"/>
    <p:sldLayoutId id="2147485971" r:id="rId11"/>
    <p:sldLayoutId id="2147485972" r:id="rId12"/>
    <p:sldLayoutId id="21474859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39594237"/>
      </p:ext>
    </p:extLst>
  </p:cSld>
  <p:clrMap bg1="lt1" tx1="dk1" bg2="lt2" tx2="dk2" accent1="accent1" accent2="accent2" accent3="accent3" accent4="accent4" accent5="accent5" accent6="accent6" hlink="hlink" folHlink="folHlink"/>
  <p:sldLayoutIdLst>
    <p:sldLayoutId id="2147485975" r:id="rId1"/>
    <p:sldLayoutId id="2147485976" r:id="rId2"/>
    <p:sldLayoutId id="2147485977" r:id="rId3"/>
    <p:sldLayoutId id="2147485978" r:id="rId4"/>
    <p:sldLayoutId id="2147485979" r:id="rId5"/>
    <p:sldLayoutId id="2147485980" r:id="rId6"/>
    <p:sldLayoutId id="2147485981" r:id="rId7"/>
    <p:sldLayoutId id="2147485982" r:id="rId8"/>
    <p:sldLayoutId id="2147485983" r:id="rId9"/>
    <p:sldLayoutId id="2147485984" r:id="rId10"/>
    <p:sldLayoutId id="2147485985" r:id="rId11"/>
    <p:sldLayoutId id="2147485986" r:id="rId12"/>
    <p:sldLayoutId id="21474859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1388810"/>
      </p:ext>
    </p:extLst>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 id="2147486000" r:id="rId12"/>
    <p:sldLayoutId id="21474860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10100887"/>
      </p:ext>
    </p:extLst>
  </p:cSld>
  <p:clrMap bg1="lt1" tx1="dk1" bg2="lt2" tx2="dk2" accent1="accent1" accent2="accent2" accent3="accent3" accent4="accent4" accent5="accent5" accent6="accent6" hlink="hlink" folHlink="folHlink"/>
  <p:sldLayoutIdLst>
    <p:sldLayoutId id="2147486003" r:id="rId1"/>
    <p:sldLayoutId id="2147486004"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 id="21474860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8151048"/>
      </p:ext>
    </p:extLst>
  </p:cSld>
  <p:clrMap bg1="lt1" tx1="dk1" bg2="lt2" tx2="dk2" accent1="accent1" accent2="accent2" accent3="accent3" accent4="accent4" accent5="accent5" accent6="accent6" hlink="hlink" folHlink="folHlink"/>
  <p:sldLayoutIdLst>
    <p:sldLayoutId id="2147486017" r:id="rId1"/>
    <p:sldLayoutId id="2147486018" r:id="rId2"/>
    <p:sldLayoutId id="2147486019" r:id="rId3"/>
    <p:sldLayoutId id="2147486020" r:id="rId4"/>
    <p:sldLayoutId id="2147486021" r:id="rId5"/>
    <p:sldLayoutId id="2147486022" r:id="rId6"/>
    <p:sldLayoutId id="2147486023" r:id="rId7"/>
    <p:sldLayoutId id="2147486024" r:id="rId8"/>
    <p:sldLayoutId id="2147486025" r:id="rId9"/>
    <p:sldLayoutId id="2147486026" r:id="rId10"/>
    <p:sldLayoutId id="2147486027" r:id="rId11"/>
    <p:sldLayoutId id="2147486028" r:id="rId12"/>
    <p:sldLayoutId id="21474860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76048946"/>
      </p:ext>
    </p:extLst>
  </p:cSld>
  <p:clrMap bg1="lt1" tx1="dk1" bg2="lt2" tx2="dk2" accent1="accent1" accent2="accent2" accent3="accent3" accent4="accent4" accent5="accent5" accent6="accent6" hlink="hlink" folHlink="folHlink"/>
  <p:sldLayoutIdLst>
    <p:sldLayoutId id="2147486031" r:id="rId1"/>
    <p:sldLayoutId id="2147486032" r:id="rId2"/>
    <p:sldLayoutId id="2147486033" r:id="rId3"/>
    <p:sldLayoutId id="2147486034" r:id="rId4"/>
    <p:sldLayoutId id="2147486035" r:id="rId5"/>
    <p:sldLayoutId id="2147486036" r:id="rId6"/>
    <p:sldLayoutId id="2147486037" r:id="rId7"/>
    <p:sldLayoutId id="2147486038" r:id="rId8"/>
    <p:sldLayoutId id="2147486039" r:id="rId9"/>
    <p:sldLayoutId id="2147486040" r:id="rId10"/>
    <p:sldLayoutId id="2147486041" r:id="rId11"/>
    <p:sldLayoutId id="2147486042" r:id="rId12"/>
    <p:sldLayoutId id="21474860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914567529"/>
      </p:ext>
    </p:extLst>
  </p:cSld>
  <p:clrMap bg1="lt1" tx1="dk1" bg2="lt2" tx2="dk2" accent1="accent1" accent2="accent2" accent3="accent3" accent4="accent4" accent5="accent5" accent6="accent6" hlink="hlink" folHlink="folHlink"/>
  <p:sldLayoutIdLst>
    <p:sldLayoutId id="2147486045" r:id="rId1"/>
    <p:sldLayoutId id="2147486046" r:id="rId2"/>
    <p:sldLayoutId id="2147486047" r:id="rId3"/>
    <p:sldLayoutId id="2147486048" r:id="rId4"/>
    <p:sldLayoutId id="2147486049" r:id="rId5"/>
    <p:sldLayoutId id="2147486050" r:id="rId6"/>
    <p:sldLayoutId id="2147486051" r:id="rId7"/>
    <p:sldLayoutId id="2147486052" r:id="rId8"/>
    <p:sldLayoutId id="2147486053" r:id="rId9"/>
    <p:sldLayoutId id="2147486054" r:id="rId10"/>
    <p:sldLayoutId id="2147486055" r:id="rId11"/>
    <p:sldLayoutId id="2147486056" r:id="rId12"/>
    <p:sldLayoutId id="21474860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433504"/>
      </p:ext>
    </p:extLst>
  </p:cSld>
  <p:clrMap bg1="lt1" tx1="dk1" bg2="lt2" tx2="dk2" accent1="accent1" accent2="accent2" accent3="accent3" accent4="accent4" accent5="accent5" accent6="accent6" hlink="hlink" folHlink="folHlink"/>
  <p:sldLayoutIdLst>
    <p:sldLayoutId id="2147486059" r:id="rId1"/>
    <p:sldLayoutId id="2147486060" r:id="rId2"/>
    <p:sldLayoutId id="2147486061" r:id="rId3"/>
    <p:sldLayoutId id="2147486062" r:id="rId4"/>
    <p:sldLayoutId id="2147486063" r:id="rId5"/>
    <p:sldLayoutId id="2147486064" r:id="rId6"/>
    <p:sldLayoutId id="2147486065" r:id="rId7"/>
    <p:sldLayoutId id="2147486066" r:id="rId8"/>
    <p:sldLayoutId id="2147486067" r:id="rId9"/>
    <p:sldLayoutId id="2147486068" r:id="rId10"/>
    <p:sldLayoutId id="2147486069" r:id="rId11"/>
    <p:sldLayoutId id="2147486070" r:id="rId12"/>
    <p:sldLayoutId id="2147486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819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1F2C532-BCE8-4BAF-B9A6-DB226A2DE557}" type="slidenum">
              <a:rPr lang="en-US"/>
              <a:pPr>
                <a:defRPr/>
              </a:pPr>
              <a:t>‹#›</a:t>
            </a:fld>
            <a:endParaRPr lang="en-US" dirty="0"/>
          </a:p>
        </p:txBody>
      </p:sp>
      <p:sp>
        <p:nvSpPr>
          <p:cNvPr id="820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6" r:id="rId1"/>
    <p:sldLayoutId id="2147485127"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922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latin typeface="Aria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Arial"/>
                <a:cs typeface="+mn-cs"/>
              </a:defRPr>
            </a:lvl1pPr>
          </a:lstStyle>
          <a:p>
            <a:pPr>
              <a:defRPr/>
            </a:pPr>
            <a:fld id="{3F83C463-09D0-453B-9811-50B75E9BAF8B}" type="slidenum">
              <a:rPr lang="en-US"/>
              <a:pPr>
                <a:defRPr/>
              </a:pPr>
              <a:t>‹#›</a:t>
            </a:fld>
            <a:endParaRPr lang="en-US" dirty="0"/>
          </a:p>
        </p:txBody>
      </p:sp>
      <p:sp>
        <p:nvSpPr>
          <p:cNvPr id="922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4" r:id="rId7"/>
    <p:sldLayoutId id="2147485135" r:id="rId8"/>
    <p:sldLayoutId id="2147485136" r:id="rId9"/>
    <p:sldLayoutId id="2147485137" r:id="rId10"/>
    <p:sldLayoutId id="2147485138" r:id="rId11"/>
    <p:sldLayoutId id="2147485139" r:id="rId12"/>
    <p:sldLayoutId id="214748514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ctrTitle"/>
          </p:nvPr>
        </p:nvSpPr>
        <p:spPr/>
        <p:txBody>
          <a:bodyPr/>
          <a:lstStyle/>
          <a:p>
            <a:pPr eaLnBrk="1" hangingPunct="1"/>
            <a:r>
              <a:rPr lang="en-US" dirty="0" smtClean="0"/>
              <a:t>Pegasys 7.1.2 Upgrade </a:t>
            </a:r>
            <a:br>
              <a:rPr lang="en-US" dirty="0" smtClean="0"/>
            </a:br>
            <a:r>
              <a:rPr lang="en-US" dirty="0" smtClean="0"/>
              <a:t>Finance Center Training</a:t>
            </a:r>
            <a:br>
              <a:rPr lang="en-US" dirty="0" smtClean="0"/>
            </a:br>
            <a:endParaRPr lang="en-US" dirty="0" smtClean="0"/>
          </a:p>
        </p:txBody>
      </p:sp>
      <p:sp>
        <p:nvSpPr>
          <p:cNvPr id="35843" name="Rectangle 7"/>
          <p:cNvSpPr>
            <a:spLocks noGrp="1" noChangeArrowheads="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t>CGI Federal Proprietary and Confidential</a:t>
            </a:r>
          </a:p>
        </p:txBody>
      </p:sp>
      <p:sp>
        <p:nvSpPr>
          <p:cNvPr id="62468" name="Text Box 3"/>
          <p:cNvSpPr txBox="1">
            <a:spLocks noChangeArrowheads="1"/>
          </p:cNvSpPr>
          <p:nvPr/>
        </p:nvSpPr>
        <p:spPr bwMode="auto">
          <a:xfrm>
            <a:off x="2187612" y="5557357"/>
            <a:ext cx="272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r>
              <a:rPr lang="en-US" dirty="0" smtClean="0"/>
              <a:t>March 2015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2</a:t>
            </a:r>
            <a:r>
              <a:rPr lang="en-US" sz="3600" dirty="0" smtClean="0"/>
              <a:t>:</a:t>
            </a:r>
            <a:endParaRPr lang="en-US" sz="3600" dirty="0" smtClean="0"/>
          </a:p>
          <a:p>
            <a:pPr algn="ctr">
              <a:buNone/>
            </a:pPr>
            <a:r>
              <a:rPr lang="en-US" sz="3600" b="1" dirty="0" smtClean="0"/>
              <a:t>General Systems</a:t>
            </a:r>
          </a:p>
          <a:p>
            <a:pPr algn="ctr">
              <a:buNone/>
            </a:pPr>
            <a:r>
              <a:rPr lang="en-US" sz="3600" b="1" dirty="0" smtClean="0"/>
              <a:t>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10</a:t>
            </a:fld>
            <a:endParaRPr lang="en-US" dirty="0"/>
          </a:p>
        </p:txBody>
      </p:sp>
    </p:spTree>
    <p:extLst>
      <p:ext uri="{BB962C8B-B14F-4D97-AF65-F5344CB8AC3E}">
        <p14:creationId xmlns:p14="http://schemas.microsoft.com/office/powerpoint/2010/main" val="31391724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Payable </a:t>
            </a:r>
            <a:br>
              <a:rPr lang="en-US" dirty="0" smtClean="0"/>
            </a:br>
            <a:r>
              <a:rPr lang="en-US" dirty="0" smtClean="0"/>
              <a:t>Functionality Overview</a:t>
            </a:r>
            <a:endParaRPr lang="en-US" dirty="0"/>
          </a:p>
        </p:txBody>
      </p:sp>
      <p:sp>
        <p:nvSpPr>
          <p:cNvPr id="3" name="Content Placeholder 2"/>
          <p:cNvSpPr>
            <a:spLocks noGrp="1"/>
          </p:cNvSpPr>
          <p:nvPr>
            <p:ph idx="1"/>
          </p:nvPr>
        </p:nvSpPr>
        <p:spPr>
          <a:xfrm>
            <a:off x="287485" y="1352962"/>
            <a:ext cx="8229600" cy="4525962"/>
          </a:xfrm>
        </p:spPr>
        <p:txBody>
          <a:bodyPr/>
          <a:lstStyle/>
          <a:p>
            <a:pPr lvl="1"/>
            <a:r>
              <a:rPr lang="en-US" sz="1800" dirty="0" smtClean="0"/>
              <a:t>The Accounts Payable subsystem allows users to </a:t>
            </a:r>
            <a:r>
              <a:rPr lang="en-US" sz="1800" dirty="0"/>
              <a:t>record the different steps needed in the authorization and scheduling of payments for </a:t>
            </a:r>
            <a:r>
              <a:rPr lang="en-US" sz="1800" dirty="0" smtClean="0"/>
              <a:t>disbursement via:</a:t>
            </a:r>
            <a:endParaRPr lang="en-US" dirty="0"/>
          </a:p>
          <a:p>
            <a:pPr lvl="2"/>
            <a:r>
              <a:rPr lang="en-US" sz="1600" b="1" u="sng" dirty="0" smtClean="0"/>
              <a:t>Recording</a:t>
            </a:r>
            <a:r>
              <a:rPr lang="en-US" sz="1600" dirty="0" smtClean="0"/>
              <a:t> </a:t>
            </a:r>
            <a:r>
              <a:rPr lang="en-US" sz="1600" dirty="0"/>
              <a:t>expenditures for payments to vendors, employees, and other government </a:t>
            </a:r>
            <a:r>
              <a:rPr lang="en-US" sz="1600" dirty="0" smtClean="0"/>
              <a:t>agencies.</a:t>
            </a:r>
            <a:endParaRPr lang="en-US" sz="2000" dirty="0"/>
          </a:p>
          <a:p>
            <a:pPr lvl="2"/>
            <a:r>
              <a:rPr lang="en-US" sz="1600" b="1" u="sng" dirty="0" smtClean="0"/>
              <a:t>Establishing</a:t>
            </a:r>
            <a:r>
              <a:rPr lang="en-US" sz="1600" dirty="0" smtClean="0"/>
              <a:t> </a:t>
            </a:r>
            <a:r>
              <a:rPr lang="en-US" sz="1600" dirty="0"/>
              <a:t>and </a:t>
            </a:r>
            <a:r>
              <a:rPr lang="en-US" sz="1600" b="1" u="sng" dirty="0" smtClean="0"/>
              <a:t>releasing</a:t>
            </a:r>
            <a:r>
              <a:rPr lang="en-US" sz="1600" dirty="0" smtClean="0"/>
              <a:t> </a:t>
            </a:r>
            <a:r>
              <a:rPr lang="en-US" sz="1600" dirty="0"/>
              <a:t>holdbacks and </a:t>
            </a:r>
            <a:r>
              <a:rPr lang="en-US" sz="1600" dirty="0" smtClean="0"/>
              <a:t>suspensions.</a:t>
            </a:r>
            <a:endParaRPr lang="en-US" sz="2000" dirty="0"/>
          </a:p>
          <a:p>
            <a:pPr lvl="2"/>
            <a:r>
              <a:rPr lang="en-US" sz="1600" b="1" u="sng" dirty="0" smtClean="0"/>
              <a:t>Issuing</a:t>
            </a:r>
            <a:r>
              <a:rPr lang="en-US" sz="1600" dirty="0" smtClean="0"/>
              <a:t> </a:t>
            </a:r>
            <a:r>
              <a:rPr lang="en-US" sz="1600" dirty="0"/>
              <a:t>and </a:t>
            </a:r>
            <a:r>
              <a:rPr lang="en-US" sz="1600" b="1" u="sng" dirty="0" smtClean="0"/>
              <a:t>applying</a:t>
            </a:r>
            <a:r>
              <a:rPr lang="en-US" sz="1600" dirty="0" smtClean="0"/>
              <a:t> prepayments.</a:t>
            </a:r>
            <a:endParaRPr lang="en-US" sz="2000" dirty="0"/>
          </a:p>
          <a:p>
            <a:pPr lvl="2"/>
            <a:r>
              <a:rPr lang="en-US" sz="1600" b="1" u="sng" dirty="0" smtClean="0"/>
              <a:t>Replenishing</a:t>
            </a:r>
            <a:r>
              <a:rPr lang="en-US" sz="1600" dirty="0" smtClean="0"/>
              <a:t> </a:t>
            </a:r>
            <a:r>
              <a:rPr lang="en-US" sz="1600" dirty="0"/>
              <a:t>and </a:t>
            </a:r>
            <a:r>
              <a:rPr lang="en-US" sz="1600" dirty="0" smtClean="0"/>
              <a:t>recording </a:t>
            </a:r>
            <a:r>
              <a:rPr lang="en-US" sz="1600" dirty="0"/>
              <a:t>monies disbursed from the user’s </a:t>
            </a:r>
            <a:r>
              <a:rPr lang="en-US" sz="1600" dirty="0" smtClean="0"/>
              <a:t>impress fund.</a:t>
            </a:r>
            <a:endParaRPr lang="en-US" sz="2000" dirty="0"/>
          </a:p>
          <a:p>
            <a:pPr lvl="2"/>
            <a:r>
              <a:rPr lang="en-US" sz="1600" b="1" u="sng" dirty="0" smtClean="0"/>
              <a:t>Specifying </a:t>
            </a:r>
            <a:r>
              <a:rPr lang="en-US" sz="1600" b="1" u="sng" dirty="0"/>
              <a:t>the disbursing method</a:t>
            </a:r>
            <a:r>
              <a:rPr lang="en-US" sz="1600" dirty="0"/>
              <a:t> associated with authorized payments, including no check inter-agency, and check/EFT </a:t>
            </a:r>
            <a:r>
              <a:rPr lang="en-US" sz="1600" dirty="0" smtClean="0"/>
              <a:t>disbursements.</a:t>
            </a:r>
            <a:endParaRPr lang="en-US" sz="2000" dirty="0"/>
          </a:p>
          <a:p>
            <a:pPr lvl="2"/>
            <a:r>
              <a:rPr lang="en-US" sz="1600" b="1" u="sng" dirty="0"/>
              <a:t>Automatically </a:t>
            </a:r>
            <a:r>
              <a:rPr lang="en-US" sz="1600" b="1" u="sng" dirty="0" smtClean="0"/>
              <a:t>scheduling </a:t>
            </a:r>
            <a:r>
              <a:rPr lang="en-US" sz="1600" b="1" u="sng" dirty="0"/>
              <a:t>payments</a:t>
            </a:r>
            <a:r>
              <a:rPr lang="en-US" sz="1600" dirty="0"/>
              <a:t> for disbursement according to prompt payment regulations, vendor payment terms, and available </a:t>
            </a:r>
            <a:r>
              <a:rPr lang="en-US" sz="1600" dirty="0" smtClean="0"/>
              <a:t>discounts.</a:t>
            </a:r>
            <a:endParaRPr lang="en-US" sz="2000" dirty="0"/>
          </a:p>
          <a:p>
            <a:pPr lvl="2"/>
            <a:r>
              <a:rPr lang="en-US" sz="1600" b="1" u="sng" dirty="0" smtClean="0"/>
              <a:t>Tracking</a:t>
            </a:r>
            <a:r>
              <a:rPr lang="en-US" sz="1600" dirty="0" smtClean="0"/>
              <a:t> </a:t>
            </a:r>
            <a:r>
              <a:rPr lang="en-US" sz="1600" dirty="0"/>
              <a:t>the status of payments throughout the disbursements </a:t>
            </a:r>
            <a:r>
              <a:rPr lang="en-US" sz="1600" dirty="0" smtClean="0"/>
              <a:t>process.</a:t>
            </a:r>
            <a:endParaRPr lang="en-US" sz="2000" dirty="0"/>
          </a:p>
          <a:p>
            <a:pPr lvl="2"/>
            <a:r>
              <a:rPr lang="en-US" sz="1600" b="1" u="sng" dirty="0" smtClean="0"/>
              <a:t>Performing</a:t>
            </a:r>
            <a:r>
              <a:rPr lang="en-US" sz="1600" dirty="0" smtClean="0"/>
              <a:t> </a:t>
            </a:r>
            <a:r>
              <a:rPr lang="en-US" sz="1600" dirty="0"/>
              <a:t>extensive queries on entered </a:t>
            </a:r>
            <a:r>
              <a:rPr lang="en-US" sz="1600" dirty="0" smtClean="0"/>
              <a:t>transactions.</a:t>
            </a:r>
            <a:endParaRPr lang="en-US" sz="2000" dirty="0"/>
          </a:p>
          <a:p>
            <a:pPr lvl="2"/>
            <a:r>
              <a:rPr lang="en-US" sz="1600" b="1" u="sng" dirty="0" smtClean="0"/>
              <a:t>Generating</a:t>
            </a:r>
            <a:r>
              <a:rPr lang="en-US" sz="1600" dirty="0" smtClean="0"/>
              <a:t> </a:t>
            </a:r>
            <a:r>
              <a:rPr lang="en-US" sz="1600" dirty="0"/>
              <a:t>standard and user defined </a:t>
            </a:r>
            <a:r>
              <a:rPr lang="en-US" sz="1600" dirty="0" smtClean="0"/>
              <a:t>reports.</a:t>
            </a:r>
          </a:p>
          <a:p>
            <a:pPr lvl="2"/>
            <a:endParaRPr lang="en-US" sz="8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100</a:t>
            </a:fld>
            <a:endParaRPr lang="en-US" dirty="0"/>
          </a:p>
        </p:txBody>
      </p:sp>
    </p:spTree>
    <p:extLst>
      <p:ext uri="{BB962C8B-B14F-4D97-AF65-F5344CB8AC3E}">
        <p14:creationId xmlns:p14="http://schemas.microsoft.com/office/powerpoint/2010/main" val="5309975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Payable Enhancement</a:t>
            </a:r>
            <a:br>
              <a:rPr lang="en-US" dirty="0" smtClean="0"/>
            </a:br>
            <a:r>
              <a:rPr lang="en-US" dirty="0" smtClean="0"/>
              <a:t>Overview</a:t>
            </a:r>
            <a:endParaRPr lang="en-US" dirty="0"/>
          </a:p>
        </p:txBody>
      </p:sp>
      <p:sp>
        <p:nvSpPr>
          <p:cNvPr id="3" name="Content Placeholder 2"/>
          <p:cNvSpPr>
            <a:spLocks noGrp="1"/>
          </p:cNvSpPr>
          <p:nvPr>
            <p:ph idx="1"/>
          </p:nvPr>
        </p:nvSpPr>
        <p:spPr/>
        <p:txBody>
          <a:bodyPr/>
          <a:lstStyle/>
          <a:p>
            <a:r>
              <a:rPr lang="en-US" dirty="0"/>
              <a:t>Support Do Not </a:t>
            </a:r>
            <a:r>
              <a:rPr lang="en-US" dirty="0" smtClean="0"/>
              <a:t>Pay</a:t>
            </a:r>
          </a:p>
          <a:p>
            <a:r>
              <a:rPr lang="en-US" dirty="0" smtClean="0"/>
              <a:t>Accounts Payable Transaction New Fields</a:t>
            </a:r>
          </a:p>
          <a:p>
            <a:r>
              <a:rPr lang="en-US" dirty="0" smtClean="0"/>
              <a:t>Log Date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101</a:t>
            </a:fld>
            <a:endParaRPr lang="en-US" dirty="0"/>
          </a:p>
        </p:txBody>
      </p:sp>
    </p:spTree>
    <p:extLst>
      <p:ext uri="{BB962C8B-B14F-4D97-AF65-F5344CB8AC3E}">
        <p14:creationId xmlns:p14="http://schemas.microsoft.com/office/powerpoint/2010/main" val="497030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Do Not Pay – </a:t>
            </a:r>
            <a:br>
              <a:rPr lang="en-US" dirty="0" smtClean="0"/>
            </a:br>
            <a:r>
              <a:rPr lang="en-US" dirty="0" smtClean="0"/>
              <a:t>Business Reason</a:t>
            </a:r>
            <a:endParaRPr lang="en-US" dirty="0"/>
          </a:p>
        </p:txBody>
      </p:sp>
      <p:sp>
        <p:nvSpPr>
          <p:cNvPr id="3" name="Content Placeholder 2"/>
          <p:cNvSpPr>
            <a:spLocks noGrp="1"/>
          </p:cNvSpPr>
          <p:nvPr>
            <p:ph idx="1"/>
          </p:nvPr>
        </p:nvSpPr>
        <p:spPr>
          <a:xfrm>
            <a:off x="500137" y="1182836"/>
            <a:ext cx="7984644" cy="1932504"/>
          </a:xfrm>
        </p:spPr>
        <p:txBody>
          <a:bodyPr/>
          <a:lstStyle/>
          <a:p>
            <a:r>
              <a:rPr lang="en-US" sz="1800" dirty="0" smtClean="0"/>
              <a:t>The Treasury Do Not Pay application was created to assist federal agencies with a two part mission:</a:t>
            </a:r>
          </a:p>
          <a:p>
            <a:pPr marL="688975" lvl="1" indent="-342900">
              <a:buFont typeface="+mj-lt"/>
              <a:buAutoNum type="arabicPeriod"/>
            </a:pPr>
            <a:r>
              <a:rPr lang="en-US" sz="1600" u="sng" dirty="0"/>
              <a:t>P</a:t>
            </a:r>
            <a:r>
              <a:rPr lang="en-US" sz="1600" u="sng" dirty="0" smtClean="0"/>
              <a:t>reventing</a:t>
            </a:r>
            <a:r>
              <a:rPr lang="en-US" sz="1600" dirty="0" smtClean="0"/>
              <a:t>, </a:t>
            </a:r>
            <a:r>
              <a:rPr lang="en-US" sz="1600" u="sng" dirty="0" smtClean="0"/>
              <a:t>reducing</a:t>
            </a:r>
            <a:r>
              <a:rPr lang="en-US" sz="1600" dirty="0" smtClean="0"/>
              <a:t> and </a:t>
            </a:r>
            <a:r>
              <a:rPr lang="en-US" sz="1600" u="sng" dirty="0" smtClean="0"/>
              <a:t>stopping</a:t>
            </a:r>
            <a:r>
              <a:rPr lang="en-US" sz="1600" dirty="0" smtClean="0"/>
              <a:t> the disbursement of improper payments. </a:t>
            </a:r>
          </a:p>
          <a:p>
            <a:pPr marL="688975" lvl="1" indent="-342900">
              <a:buFont typeface="+mj-lt"/>
              <a:buAutoNum type="arabicPeriod"/>
            </a:pPr>
            <a:r>
              <a:rPr lang="en-US" sz="1600" u="sng" dirty="0" smtClean="0"/>
              <a:t>Identifying</a:t>
            </a:r>
            <a:r>
              <a:rPr lang="en-US" sz="1600" dirty="0" smtClean="0"/>
              <a:t> and </a:t>
            </a:r>
            <a:r>
              <a:rPr lang="en-US" sz="1600" u="sng" dirty="0" smtClean="0"/>
              <a:t>mitigating</a:t>
            </a:r>
            <a:r>
              <a:rPr lang="en-US" sz="1600" dirty="0" smtClean="0"/>
              <a:t> fraud, waste, and abuse.</a:t>
            </a:r>
          </a:p>
          <a:p>
            <a:pPr lvl="1"/>
            <a:endParaRPr lang="en-US" sz="2000" dirty="0" smtClean="0"/>
          </a:p>
          <a:p>
            <a:pPr lvl="0"/>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102</a:t>
            </a:fld>
            <a:endParaRPr lang="en-US" dirty="0"/>
          </a:p>
        </p:txBody>
      </p:sp>
      <p:sp>
        <p:nvSpPr>
          <p:cNvPr id="9" name="Content Placeholder 2"/>
          <p:cNvSpPr txBox="1">
            <a:spLocks/>
          </p:cNvSpPr>
          <p:nvPr/>
        </p:nvSpPr>
        <p:spPr bwMode="auto">
          <a:xfrm>
            <a:off x="6464596" y="2834428"/>
            <a:ext cx="2679404" cy="2694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indent="-231775"/>
            <a:r>
              <a:rPr lang="en-US" sz="1600" dirty="0"/>
              <a:t>Do Not Pay includes a </a:t>
            </a:r>
            <a:r>
              <a:rPr lang="en-US" sz="1600" u="sng" dirty="0"/>
              <a:t>web portal</a:t>
            </a:r>
            <a:r>
              <a:rPr lang="en-US" sz="1600" dirty="0"/>
              <a:t> that allows agencies to check various government databases before making payments or awards in order to identify ineligible recipients and prevent fraud or errors from being made.</a:t>
            </a:r>
          </a:p>
          <a:p>
            <a:pPr lvl="1"/>
            <a:endParaRPr lang="en-US" sz="1800" kern="0" dirty="0" smtClean="0"/>
          </a:p>
          <a:p>
            <a:endParaRPr lang="en-US" sz="1800" kern="0" dirty="0" smtClean="0"/>
          </a:p>
          <a:p>
            <a:endParaRPr lang="en-US" sz="1800" kern="0" dirty="0"/>
          </a:p>
        </p:txBody>
      </p:sp>
      <p:pic>
        <p:nvPicPr>
          <p:cNvPr id="1426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59" y="2606122"/>
            <a:ext cx="568801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6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144" y="5526089"/>
            <a:ext cx="19240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90778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Do Not Pay </a:t>
            </a:r>
            <a:r>
              <a:rPr lang="en-US" dirty="0" smtClean="0"/>
              <a:t>– </a:t>
            </a:r>
            <a:br>
              <a:rPr lang="en-US" dirty="0" smtClean="0"/>
            </a:br>
            <a:r>
              <a:rPr lang="en-US" dirty="0" smtClean="0"/>
              <a:t>Enhancement Business Process</a:t>
            </a:r>
            <a:endParaRPr lang="en-US" dirty="0"/>
          </a:p>
        </p:txBody>
      </p:sp>
      <p:sp>
        <p:nvSpPr>
          <p:cNvPr id="3" name="Content Placeholder 2"/>
          <p:cNvSpPr>
            <a:spLocks noGrp="1"/>
          </p:cNvSpPr>
          <p:nvPr>
            <p:ph idx="1"/>
          </p:nvPr>
        </p:nvSpPr>
        <p:spPr>
          <a:xfrm>
            <a:off x="659625" y="1321059"/>
            <a:ext cx="8229600" cy="4525962"/>
          </a:xfrm>
        </p:spPr>
        <p:txBody>
          <a:bodyPr/>
          <a:lstStyle/>
          <a:p>
            <a:pPr lvl="0"/>
            <a:r>
              <a:rPr lang="en-US" sz="1800" dirty="0" smtClean="0"/>
              <a:t>7.1.2 Enhancement- Business Process</a:t>
            </a:r>
            <a:endParaRPr lang="en-US" sz="1800" dirty="0"/>
          </a:p>
          <a:p>
            <a:pPr lvl="1"/>
            <a:r>
              <a:rPr lang="en-US" sz="1600" b="1" u="sng" dirty="0" smtClean="0"/>
              <a:t>Two Way Validation</a:t>
            </a:r>
            <a:endParaRPr lang="en-US" sz="1800" dirty="0" smtClean="0"/>
          </a:p>
          <a:p>
            <a:pPr marL="1035050" lvl="2" indent="-342900">
              <a:buFont typeface="+mj-lt"/>
              <a:buAutoNum type="arabicPeriod"/>
            </a:pPr>
            <a:r>
              <a:rPr lang="en-US" sz="1600" dirty="0" smtClean="0"/>
              <a:t>Information extracted </a:t>
            </a:r>
            <a:r>
              <a:rPr lang="en-US" sz="1600" dirty="0"/>
              <a:t>from </a:t>
            </a:r>
            <a:r>
              <a:rPr lang="en-US" sz="1600" dirty="0" smtClean="0"/>
              <a:t>Pegasys </a:t>
            </a:r>
            <a:r>
              <a:rPr lang="en-US" sz="1600" dirty="0"/>
              <a:t>for submission to Do Not Pay </a:t>
            </a:r>
            <a:r>
              <a:rPr lang="en-US" sz="1600" dirty="0" smtClean="0"/>
              <a:t>can be </a:t>
            </a:r>
            <a:r>
              <a:rPr lang="en-US" sz="1600" dirty="0"/>
              <a:t>validated against the Do Not Pay </a:t>
            </a:r>
            <a:r>
              <a:rPr lang="en-US" sz="1600" dirty="0" smtClean="0"/>
              <a:t>system.</a:t>
            </a:r>
          </a:p>
          <a:p>
            <a:pPr marL="1035050" lvl="2" indent="-342900">
              <a:buFont typeface="+mj-lt"/>
              <a:buAutoNum type="arabicPeriod"/>
            </a:pPr>
            <a:r>
              <a:rPr lang="en-US" sz="1600" dirty="0" smtClean="0"/>
              <a:t>Do </a:t>
            </a:r>
            <a:r>
              <a:rPr lang="en-US" sz="1600" dirty="0"/>
              <a:t>Not Pay will provide a downloadable file of matching data that can automatically update vendor records in Momentum as ‘Do Not Pay’. </a:t>
            </a:r>
          </a:p>
          <a:p>
            <a:pPr lvl="1"/>
            <a:r>
              <a:rPr lang="en-US" sz="1600" dirty="0"/>
              <a:t>Vendors marked as ‘Do Not Pay’ will result </a:t>
            </a:r>
            <a:r>
              <a:rPr lang="en-US" sz="1600" dirty="0" smtClean="0"/>
              <a:t>in various notifications to </a:t>
            </a:r>
            <a:r>
              <a:rPr lang="en-US" sz="1600" dirty="0"/>
              <a:t>users regarding the vendor's Do Not Pay status when creating </a:t>
            </a:r>
            <a:r>
              <a:rPr lang="en-US" sz="1600" dirty="0" smtClean="0"/>
              <a:t>any new </a:t>
            </a:r>
            <a:r>
              <a:rPr lang="en-US" sz="1600" b="1" u="sng" dirty="0"/>
              <a:t>obligations, payments, or agreements</a:t>
            </a:r>
            <a:r>
              <a:rPr lang="en-US" sz="1600" dirty="0"/>
              <a:t> containing that vendor.</a:t>
            </a:r>
          </a:p>
          <a:p>
            <a:pPr marL="346075" lvl="1" indent="0">
              <a:buNone/>
            </a:pPr>
            <a:endParaRPr lang="en-US" sz="1600" dirty="0" smtClean="0"/>
          </a:p>
          <a:p>
            <a:pPr marL="346075" lvl="1" indent="0">
              <a:buNone/>
            </a:pPr>
            <a:endParaRPr lang="en-US" sz="1600" dirty="0" smtClean="0"/>
          </a:p>
          <a:p>
            <a:pPr marL="352425" indent="-342900"/>
            <a:r>
              <a:rPr lang="en-US" sz="1800" dirty="0"/>
              <a:t>7.1.2 Enhancement </a:t>
            </a:r>
            <a:r>
              <a:rPr lang="en-US" sz="1800" dirty="0" smtClean="0"/>
              <a:t>Features (see subsequent slides)</a:t>
            </a:r>
          </a:p>
          <a:p>
            <a:pPr marL="688975" lvl="1" indent="-342900"/>
            <a:r>
              <a:rPr lang="en-US" sz="1600" dirty="0" smtClean="0"/>
              <a:t>New Batch Job</a:t>
            </a:r>
          </a:p>
          <a:p>
            <a:pPr marL="688975" lvl="1" indent="-342900"/>
            <a:r>
              <a:rPr lang="en-US" sz="1600" dirty="0" smtClean="0"/>
              <a:t>Vendor </a:t>
            </a:r>
            <a:r>
              <a:rPr lang="en-US" sz="1600" dirty="0"/>
              <a:t>Code Maintenance table and Vendor Form field additions </a:t>
            </a:r>
            <a:endParaRPr lang="en-US" sz="1600" dirty="0" smtClean="0"/>
          </a:p>
          <a:p>
            <a:pPr marL="688975" lvl="1" indent="-342900"/>
            <a:r>
              <a:rPr lang="en-US" sz="1600" dirty="0" smtClean="0"/>
              <a:t>Support Do Not Pay flag additions</a:t>
            </a:r>
          </a:p>
          <a:p>
            <a:pPr marL="688975" lvl="1" indent="-342900"/>
            <a:r>
              <a:rPr lang="en-US" sz="1600" dirty="0" smtClean="0"/>
              <a:t>Overrideable Warnings</a:t>
            </a:r>
          </a:p>
          <a:p>
            <a:pPr marL="688975" lvl="1" indent="-342900"/>
            <a:endParaRPr lang="en-US" sz="1600" dirty="0"/>
          </a:p>
          <a:p>
            <a:pPr marL="352425" indent="-342900">
              <a:buFont typeface="+mj-lt"/>
              <a:buAutoNum type="arabicPeriod"/>
            </a:pP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103</a:t>
            </a:fld>
            <a:endParaRPr lang="en-US" dirty="0"/>
          </a:p>
        </p:txBody>
      </p:sp>
    </p:spTree>
    <p:extLst>
      <p:ext uri="{BB962C8B-B14F-4D97-AF65-F5344CB8AC3E}">
        <p14:creationId xmlns:p14="http://schemas.microsoft.com/office/powerpoint/2010/main" val="42269793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Do Not Pay - Pegasys</a:t>
            </a:r>
            <a:endParaRPr lang="en-US" dirty="0"/>
          </a:p>
        </p:txBody>
      </p:sp>
      <p:sp>
        <p:nvSpPr>
          <p:cNvPr id="3" name="Content Placeholder 2"/>
          <p:cNvSpPr>
            <a:spLocks noGrp="1"/>
          </p:cNvSpPr>
          <p:nvPr>
            <p:ph idx="1"/>
          </p:nvPr>
        </p:nvSpPr>
        <p:spPr>
          <a:xfrm>
            <a:off x="627728" y="1459282"/>
            <a:ext cx="3731621" cy="4525962"/>
          </a:xfrm>
        </p:spPr>
        <p:txBody>
          <a:bodyPr/>
          <a:lstStyle/>
          <a:p>
            <a:r>
              <a:rPr lang="en-US" sz="2000" dirty="0" smtClean="0"/>
              <a:t>New Support Do Not Pay Batch Job</a:t>
            </a:r>
          </a:p>
          <a:p>
            <a:pPr lvl="1"/>
            <a:r>
              <a:rPr lang="en-US" sz="1800" b="1" u="sng" dirty="0" smtClean="0"/>
              <a:t>ADDNPOUT</a:t>
            </a:r>
            <a:r>
              <a:rPr lang="en-US" sz="1800" b="1" u="sng" dirty="0"/>
              <a:t> </a:t>
            </a:r>
            <a:r>
              <a:rPr lang="en-US" sz="1800" dirty="0" smtClean="0"/>
              <a:t>- Do </a:t>
            </a:r>
            <a:r>
              <a:rPr lang="en-US" sz="1800" dirty="0"/>
              <a:t>Not Pay Output </a:t>
            </a:r>
            <a:r>
              <a:rPr lang="en-US" sz="1800" dirty="0" smtClean="0"/>
              <a:t>Files batch process</a:t>
            </a:r>
          </a:p>
          <a:p>
            <a:pPr lvl="2"/>
            <a:r>
              <a:rPr lang="en-US" sz="1600" dirty="0"/>
              <a:t>A</a:t>
            </a:r>
            <a:r>
              <a:rPr lang="x-none" sz="1600" smtClean="0"/>
              <a:t>llow</a:t>
            </a:r>
            <a:r>
              <a:rPr lang="en-US" sz="1600" dirty="0" smtClean="0"/>
              <a:t>s</a:t>
            </a:r>
            <a:r>
              <a:rPr lang="x-none" sz="1600" smtClean="0"/>
              <a:t> </a:t>
            </a:r>
            <a:r>
              <a:rPr lang="x-none" sz="1600"/>
              <a:t>GSA to </a:t>
            </a:r>
            <a:r>
              <a:rPr lang="x-none" sz="1600" b="1" u="sng"/>
              <a:t>pull vendor and/or payment data </a:t>
            </a:r>
            <a:r>
              <a:rPr lang="x-none" sz="1600"/>
              <a:t>out of Pegasys using a variety of simple and complex parameters to </a:t>
            </a:r>
            <a:r>
              <a:rPr lang="x-none" sz="1600" b="1" u="sng"/>
              <a:t>create a vendor and/or payment file </a:t>
            </a:r>
            <a:r>
              <a:rPr lang="x-none" sz="1600"/>
              <a:t>that can be uploaded to and processed by Do Not </a:t>
            </a:r>
            <a:r>
              <a:rPr lang="x-none" sz="1600" smtClean="0"/>
              <a:t>Pay</a:t>
            </a:r>
            <a:r>
              <a:rPr lang="en-US" sz="1600" dirty="0" smtClean="0"/>
              <a:t>.</a:t>
            </a:r>
          </a:p>
          <a:p>
            <a:pPr lvl="2"/>
            <a:endParaRPr lang="en-US" sz="1600" dirty="0"/>
          </a:p>
          <a:p>
            <a:pPr marL="682625" lvl="2" indent="0">
              <a:buNone/>
            </a:pPr>
            <a:endParaRPr lang="en-US" sz="1800" dirty="0"/>
          </a:p>
          <a:p>
            <a:pPr lvl="2"/>
            <a:endParaRPr lang="en-US" sz="18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104</a:t>
            </a:fld>
            <a:endParaRPr lang="en-US" dirty="0"/>
          </a:p>
        </p:txBody>
      </p:sp>
      <p:pic>
        <p:nvPicPr>
          <p:cNvPr id="1440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417" y="1285211"/>
            <a:ext cx="4201659" cy="477534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5410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Do Not Pay – Pegasys</a:t>
            </a:r>
            <a:endParaRPr lang="en-US" dirty="0"/>
          </a:p>
        </p:txBody>
      </p:sp>
      <p:sp>
        <p:nvSpPr>
          <p:cNvPr id="3" name="Content Placeholder 2"/>
          <p:cNvSpPr>
            <a:spLocks noGrp="1"/>
          </p:cNvSpPr>
          <p:nvPr>
            <p:ph idx="1"/>
          </p:nvPr>
        </p:nvSpPr>
        <p:spPr>
          <a:xfrm>
            <a:off x="617044" y="1134212"/>
            <a:ext cx="8229600" cy="4525962"/>
          </a:xfrm>
        </p:spPr>
        <p:txBody>
          <a:bodyPr/>
          <a:lstStyle/>
          <a:p>
            <a:pPr marL="0" indent="0">
              <a:buNone/>
            </a:pPr>
            <a:endParaRPr lang="en-US" sz="800" dirty="0"/>
          </a:p>
          <a:p>
            <a:r>
              <a:rPr lang="en-US" sz="1800" dirty="0" smtClean="0"/>
              <a:t>Vendor Code Maintenance table and Vendor Form field additions:</a:t>
            </a:r>
            <a:endParaRPr lang="en-US" sz="1800" dirty="0"/>
          </a:p>
          <a:p>
            <a:pPr lvl="1"/>
            <a:r>
              <a:rPr lang="en-US" sz="1600" dirty="0"/>
              <a:t>Via the Vendor </a:t>
            </a:r>
            <a:r>
              <a:rPr lang="en-US" sz="1600" dirty="0" smtClean="0"/>
              <a:t>Forms and the Vendor Code Maintenance table, </a:t>
            </a:r>
            <a:r>
              <a:rPr lang="en-US" sz="1600" dirty="0"/>
              <a:t>users can record information in Pegasys regarding a vendor’s Do Not </a:t>
            </a:r>
            <a:r>
              <a:rPr lang="en-US" sz="1600" dirty="0" smtClean="0"/>
              <a:t>Pay status:</a:t>
            </a:r>
          </a:p>
          <a:p>
            <a:pPr lvl="1"/>
            <a:endParaRPr lang="en-US" sz="1600" dirty="0"/>
          </a:p>
          <a:p>
            <a:pPr lvl="2"/>
            <a:endParaRPr lang="en-US" sz="1800" dirty="0" smtClean="0"/>
          </a:p>
          <a:p>
            <a:endParaRPr lang="en-US" sz="1800" dirty="0"/>
          </a:p>
          <a:p>
            <a:endParaRPr lang="en-US" sz="1800" dirty="0"/>
          </a:p>
        </p:txBody>
      </p:sp>
      <p:sp>
        <p:nvSpPr>
          <p:cNvPr id="4" name="Footer Placeholder 3"/>
          <p:cNvSpPr>
            <a:spLocks noGrp="1"/>
          </p:cNvSpPr>
          <p:nvPr>
            <p:ph type="ftr" sz="quarter" idx="10"/>
          </p:nvPr>
        </p:nvSpPr>
        <p:spPr>
          <a:xfrm>
            <a:off x="421574" y="655320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105</a:t>
            </a:fld>
            <a:endParaRPr lang="en-US" dirty="0"/>
          </a:p>
        </p:txBody>
      </p:sp>
      <p:pic>
        <p:nvPicPr>
          <p:cNvPr id="1444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16" y="4429511"/>
            <a:ext cx="8526956" cy="153191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4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86" y="2477671"/>
            <a:ext cx="8657416" cy="165495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3085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Do Not Pay - Pegasys</a:t>
            </a:r>
            <a:endParaRPr lang="en-US" dirty="0"/>
          </a:p>
        </p:txBody>
      </p:sp>
      <p:sp>
        <p:nvSpPr>
          <p:cNvPr id="3" name="Content Placeholder 2"/>
          <p:cNvSpPr>
            <a:spLocks noGrp="1"/>
          </p:cNvSpPr>
          <p:nvPr>
            <p:ph idx="1"/>
          </p:nvPr>
        </p:nvSpPr>
        <p:spPr>
          <a:xfrm>
            <a:off x="608472" y="1427385"/>
            <a:ext cx="8229600" cy="4525962"/>
          </a:xfrm>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106</a:t>
            </a:fld>
            <a:endParaRPr lang="en-US" dirty="0"/>
          </a:p>
        </p:txBody>
      </p:sp>
      <p:pic>
        <p:nvPicPr>
          <p:cNvPr id="8" name="Picture 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573" y="1364310"/>
            <a:ext cx="5387177" cy="452596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31629" y="1272344"/>
            <a:ext cx="314723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endParaRPr lang="en-US" sz="800" kern="0" dirty="0" smtClean="0"/>
          </a:p>
          <a:p>
            <a:r>
              <a:rPr lang="x-none" sz="2000" smtClean="0"/>
              <a:t>Do </a:t>
            </a:r>
            <a:r>
              <a:rPr lang="x-none" sz="2000"/>
              <a:t>Not Pay flag </a:t>
            </a:r>
            <a:r>
              <a:rPr lang="en-US" sz="2000" dirty="0" smtClean="0"/>
              <a:t>additions to the</a:t>
            </a:r>
            <a:r>
              <a:rPr lang="x-none" sz="2000" smtClean="0"/>
              <a:t>:</a:t>
            </a:r>
            <a:endParaRPr lang="en-US" sz="2000" dirty="0"/>
          </a:p>
          <a:p>
            <a:pPr lvl="1"/>
            <a:r>
              <a:rPr lang="x-none" sz="1800"/>
              <a:t>Vendor Activity Query</a:t>
            </a:r>
            <a:endParaRPr lang="en-US" sz="1800" dirty="0"/>
          </a:p>
          <a:p>
            <a:pPr lvl="1"/>
            <a:r>
              <a:rPr lang="x-none" sz="1800"/>
              <a:t>Vendor Review Query</a:t>
            </a:r>
            <a:endParaRPr lang="en-US" sz="1800" dirty="0"/>
          </a:p>
          <a:p>
            <a:pPr lvl="1"/>
            <a:r>
              <a:rPr lang="x-none" sz="1800" smtClean="0"/>
              <a:t>Invoice Query</a:t>
            </a:r>
            <a:endParaRPr lang="en-US" sz="1800" dirty="0" smtClean="0"/>
          </a:p>
          <a:p>
            <a:pPr lvl="1"/>
            <a:endParaRPr lang="en-US" sz="1600" dirty="0"/>
          </a:p>
          <a:p>
            <a:endParaRPr lang="en-US" sz="1800" dirty="0" smtClean="0"/>
          </a:p>
          <a:p>
            <a:endParaRPr lang="en-US" sz="1800" kern="0" dirty="0" smtClean="0"/>
          </a:p>
          <a:p>
            <a:endParaRPr lang="en-US" sz="1800" kern="0" dirty="0"/>
          </a:p>
        </p:txBody>
      </p:sp>
    </p:spTree>
    <p:extLst>
      <p:ext uri="{BB962C8B-B14F-4D97-AF65-F5344CB8AC3E}">
        <p14:creationId xmlns:p14="http://schemas.microsoft.com/office/powerpoint/2010/main" val="42827462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Do Not Pay - Pegasys</a:t>
            </a:r>
          </a:p>
        </p:txBody>
      </p:sp>
      <p:sp>
        <p:nvSpPr>
          <p:cNvPr id="3" name="Content Placeholder 2"/>
          <p:cNvSpPr>
            <a:spLocks noGrp="1"/>
          </p:cNvSpPr>
          <p:nvPr>
            <p:ph idx="1"/>
          </p:nvPr>
        </p:nvSpPr>
        <p:spPr>
          <a:xfrm>
            <a:off x="500136" y="1479236"/>
            <a:ext cx="8229600" cy="5632634"/>
          </a:xfrm>
        </p:spPr>
        <p:txBody>
          <a:bodyPr/>
          <a:lstStyle/>
          <a:p>
            <a:pPr lvl="0"/>
            <a:r>
              <a:rPr lang="en-US" sz="1800" dirty="0" smtClean="0"/>
              <a:t>An </a:t>
            </a:r>
            <a:r>
              <a:rPr lang="x-none" sz="1800" smtClean="0"/>
              <a:t>overrideable </a:t>
            </a:r>
            <a:r>
              <a:rPr lang="x-none" sz="1800"/>
              <a:t>warning will be added to the following areas of Pegasys to notify a user if a vendor that is configured as “Do Not Pay” is used</a:t>
            </a:r>
            <a:r>
              <a:rPr lang="x-none" sz="1800" smtClean="0"/>
              <a:t>:</a:t>
            </a:r>
            <a:endParaRPr lang="en-US" sz="1800" dirty="0" smtClean="0"/>
          </a:p>
          <a:p>
            <a:r>
              <a:rPr lang="en-US" sz="1800" dirty="0"/>
              <a:t>Verifies that vendors are eligible for payment </a:t>
            </a:r>
            <a:r>
              <a:rPr lang="en-US" sz="1800" u="sng" dirty="0"/>
              <a:t>prior to disbursing funds</a:t>
            </a:r>
            <a:r>
              <a:rPr lang="en-US" sz="1800" u="sng" dirty="0" smtClean="0"/>
              <a:t>.</a:t>
            </a:r>
            <a:endParaRPr lang="en-US" sz="1800" dirty="0"/>
          </a:p>
          <a:p>
            <a:pPr lvl="1"/>
            <a:r>
              <a:rPr lang="x-none" sz="1800" smtClean="0"/>
              <a:t>Obligations</a:t>
            </a:r>
            <a:r>
              <a:rPr lang="x-none" sz="1800"/>
              <a:t>:</a:t>
            </a:r>
            <a:endParaRPr lang="en-US" sz="1800" dirty="0"/>
          </a:p>
          <a:p>
            <a:pPr lvl="2"/>
            <a:r>
              <a:rPr lang="x-none" sz="1600"/>
              <a:t>Order (IO)</a:t>
            </a:r>
            <a:endParaRPr lang="en-US" sz="1600" dirty="0"/>
          </a:p>
          <a:p>
            <a:pPr lvl="2"/>
            <a:r>
              <a:rPr lang="x-none" sz="1600"/>
              <a:t>Training Order (IT)</a:t>
            </a:r>
            <a:endParaRPr lang="en-US" sz="1600" dirty="0"/>
          </a:p>
          <a:p>
            <a:pPr lvl="2"/>
            <a:r>
              <a:rPr lang="x-none" sz="1600"/>
              <a:t>Award (QA)</a:t>
            </a:r>
            <a:endParaRPr lang="en-US" sz="1600" dirty="0"/>
          </a:p>
          <a:p>
            <a:pPr lvl="2"/>
            <a:r>
              <a:rPr lang="x-none" sz="1600"/>
              <a:t>Acquisition Order (QO)</a:t>
            </a:r>
            <a:endParaRPr lang="en-US" sz="1600" dirty="0"/>
          </a:p>
          <a:p>
            <a:pPr lvl="2"/>
            <a:r>
              <a:rPr lang="x-none" sz="1600"/>
              <a:t>Travel Authorization (TA)</a:t>
            </a:r>
            <a:endParaRPr lang="en-US" sz="1600" dirty="0"/>
          </a:p>
          <a:p>
            <a:pPr lvl="1"/>
            <a:r>
              <a:rPr lang="x-none" sz="1800"/>
              <a:t>Payments:</a:t>
            </a:r>
            <a:endParaRPr lang="en-US" sz="1800" dirty="0"/>
          </a:p>
          <a:p>
            <a:pPr lvl="2"/>
            <a:r>
              <a:rPr lang="x-none" sz="1600"/>
              <a:t>Payment Authorization (IP)</a:t>
            </a:r>
            <a:endParaRPr lang="en-US" sz="1600" dirty="0"/>
          </a:p>
          <a:p>
            <a:pPr lvl="2"/>
            <a:r>
              <a:rPr lang="x-none" sz="1600" smtClean="0"/>
              <a:t>Imprest </a:t>
            </a:r>
            <a:r>
              <a:rPr lang="x-none" sz="1600"/>
              <a:t>Fund (IF)</a:t>
            </a:r>
            <a:endParaRPr lang="en-US" sz="1600" dirty="0"/>
          </a:p>
          <a:p>
            <a:pPr lvl="2"/>
            <a:r>
              <a:rPr lang="x-none" sz="1600"/>
              <a:t>Travel Advance (TN)</a:t>
            </a:r>
            <a:endParaRPr lang="en-US" sz="1600" dirty="0"/>
          </a:p>
          <a:p>
            <a:pPr lvl="2"/>
            <a:r>
              <a:rPr lang="x-none" sz="1600"/>
              <a:t>Third Party Payment (TP)</a:t>
            </a:r>
            <a:endParaRPr lang="en-US" sz="1600" dirty="0"/>
          </a:p>
          <a:p>
            <a:pPr lvl="2"/>
            <a:r>
              <a:rPr lang="x-none" sz="1600"/>
              <a:t>Travel Voucher (TV)</a:t>
            </a:r>
            <a:endParaRPr lang="en-US" sz="1600" dirty="0"/>
          </a:p>
          <a:p>
            <a:pPr lvl="2"/>
            <a:r>
              <a:rPr lang="x-none" sz="1600"/>
              <a:t>Bank Withdrawal (BW)</a:t>
            </a:r>
            <a:endParaRPr lang="en-US" sz="1600" dirty="0"/>
          </a:p>
          <a:p>
            <a:endParaRPr lang="en-US" sz="18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107</a:t>
            </a:fld>
            <a:endParaRPr lang="en-US" dirty="0"/>
          </a:p>
        </p:txBody>
      </p:sp>
      <p:sp>
        <p:nvSpPr>
          <p:cNvPr id="6" name="Content Placeholder 2"/>
          <p:cNvSpPr txBox="1">
            <a:spLocks/>
          </p:cNvSpPr>
          <p:nvPr/>
        </p:nvSpPr>
        <p:spPr bwMode="auto">
          <a:xfrm>
            <a:off x="4019107" y="2427114"/>
            <a:ext cx="4412511" cy="23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a:r>
              <a:rPr lang="x-none" sz="1800" kern="0" smtClean="0"/>
              <a:t>Bills and Cash Receipts (</a:t>
            </a:r>
            <a:r>
              <a:rPr lang="x-none" sz="1800" i="1" kern="0" smtClean="0"/>
              <a:t>Advance line type only</a:t>
            </a:r>
            <a:r>
              <a:rPr lang="x-none" sz="1800" kern="0" smtClean="0"/>
              <a:t>)</a:t>
            </a:r>
            <a:endParaRPr lang="en-US" sz="1800" kern="0" dirty="0" smtClean="0"/>
          </a:p>
          <a:p>
            <a:pPr lvl="1"/>
            <a:r>
              <a:rPr lang="x-none" sz="1800" kern="0" smtClean="0"/>
              <a:t>External Agreements</a:t>
            </a:r>
            <a:endParaRPr lang="en-US" sz="1800" kern="0" dirty="0" smtClean="0"/>
          </a:p>
          <a:p>
            <a:pPr lvl="1"/>
            <a:r>
              <a:rPr lang="x-none" sz="1800" kern="0" smtClean="0"/>
              <a:t>Contract maintenance table</a:t>
            </a:r>
            <a:endParaRPr lang="en-US" sz="1800" kern="0" dirty="0" smtClean="0"/>
          </a:p>
          <a:p>
            <a:pPr lvl="1"/>
            <a:r>
              <a:rPr lang="x-none" sz="1800" kern="0" smtClean="0"/>
              <a:t>Blanket Purchase Agreement maintenance table</a:t>
            </a:r>
            <a:endParaRPr lang="en-US" sz="1800" kern="0" dirty="0" smtClean="0"/>
          </a:p>
          <a:p>
            <a:endParaRPr lang="en-US" sz="1800" kern="0" dirty="0"/>
          </a:p>
        </p:txBody>
      </p:sp>
      <p:pic>
        <p:nvPicPr>
          <p:cNvPr id="1439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105" y="4819439"/>
            <a:ext cx="4819650" cy="6667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2584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788" y="1384855"/>
            <a:ext cx="8229600" cy="4525962"/>
          </a:xfrm>
        </p:spPr>
        <p:txBody>
          <a:bodyPr/>
          <a:lstStyle/>
          <a:p>
            <a:r>
              <a:rPr lang="en-US" sz="2000" dirty="0" smtClean="0"/>
              <a:t>7.1.2. Enhancements </a:t>
            </a:r>
          </a:p>
          <a:p>
            <a:r>
              <a:rPr lang="en-US" sz="2000" dirty="0" smtClean="0"/>
              <a:t>Accounts Payable Transaction New fields:</a:t>
            </a:r>
          </a:p>
          <a:p>
            <a:pPr lvl="1"/>
            <a:r>
              <a:rPr lang="en-US" sz="1800" dirty="0" smtClean="0"/>
              <a:t>On </a:t>
            </a:r>
            <a:r>
              <a:rPr lang="x-none" sz="1800" smtClean="0"/>
              <a:t>Summary</a:t>
            </a:r>
            <a:r>
              <a:rPr lang="en-US" sz="1800" dirty="0" smtClean="0"/>
              <a:t>, Header Accounting Line and Itemized Accounting Lines tabs:</a:t>
            </a:r>
          </a:p>
          <a:p>
            <a:pPr lvl="2"/>
            <a:r>
              <a:rPr lang="x-none" sz="1800" smtClean="0"/>
              <a:t>Applied Credit</a:t>
            </a:r>
            <a:endParaRPr lang="en-US" sz="1800" dirty="0" smtClean="0"/>
          </a:p>
          <a:p>
            <a:pPr lvl="2"/>
            <a:r>
              <a:rPr lang="x-none" sz="1800" smtClean="0"/>
              <a:t>Applied </a:t>
            </a:r>
            <a:r>
              <a:rPr lang="x-none" sz="1800"/>
              <a:t>Prepayment </a:t>
            </a:r>
            <a:r>
              <a:rPr lang="x-none" sz="1800" smtClean="0"/>
              <a:t>Amount</a:t>
            </a:r>
            <a:endParaRPr lang="en-US" sz="1800" dirty="0" smtClean="0"/>
          </a:p>
          <a:p>
            <a:pPr lvl="2"/>
            <a:r>
              <a:rPr lang="x-none" sz="1800" smtClean="0"/>
              <a:t>Holdback Amount</a:t>
            </a:r>
            <a:endParaRPr lang="en-US" sz="1800" dirty="0" smtClean="0"/>
          </a:p>
          <a:p>
            <a:pPr lvl="2"/>
            <a:r>
              <a:rPr lang="x-none" sz="1800" smtClean="0"/>
              <a:t>Suspension Amount</a:t>
            </a:r>
            <a:endParaRPr lang="en-US" sz="1800" dirty="0"/>
          </a:p>
          <a:p>
            <a:pPr lvl="1"/>
            <a:endParaRPr lang="en-US" sz="1800" dirty="0" smtClean="0"/>
          </a:p>
          <a:p>
            <a:pPr marL="346075" lvl="1" indent="0">
              <a:buNone/>
            </a:pPr>
            <a:endParaRPr lang="en-US" sz="1800" dirty="0" smtClean="0"/>
          </a:p>
          <a:p>
            <a:endParaRPr lang="en-US" sz="20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108</a:t>
            </a:fld>
            <a:endParaRPr lang="en-US" dirty="0"/>
          </a:p>
        </p:txBody>
      </p:sp>
      <p:pic>
        <p:nvPicPr>
          <p:cNvPr id="143155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43" y="4146697"/>
            <a:ext cx="8268638" cy="17756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title"/>
          </p:nvPr>
        </p:nvSpPr>
        <p:spPr/>
        <p:txBody>
          <a:bodyPr/>
          <a:lstStyle/>
          <a:p>
            <a:pPr eaLnBrk="1" hangingPunct="1"/>
            <a:r>
              <a:rPr lang="en-US" dirty="0" smtClean="0"/>
              <a:t>Accounts Payable Transaction</a:t>
            </a:r>
            <a:br>
              <a:rPr lang="en-US" dirty="0" smtClean="0"/>
            </a:br>
            <a:r>
              <a:rPr lang="en-US" dirty="0" smtClean="0"/>
              <a:t>New Fields</a:t>
            </a:r>
            <a:endParaRPr lang="en-US" sz="2400" dirty="0" smtClean="0"/>
          </a:p>
        </p:txBody>
      </p:sp>
    </p:spTree>
    <p:extLst>
      <p:ext uri="{BB962C8B-B14F-4D97-AF65-F5344CB8AC3E}">
        <p14:creationId xmlns:p14="http://schemas.microsoft.com/office/powerpoint/2010/main" val="13390167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433450" y="685800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109</a:t>
            </a:fld>
            <a:endParaRPr lang="en-US" dirty="0"/>
          </a:p>
        </p:txBody>
      </p:sp>
      <p:sp>
        <p:nvSpPr>
          <p:cNvPr id="7" name="Rectangle 172"/>
          <p:cNvSpPr>
            <a:spLocks noGrp="1" noChangeArrowheads="1"/>
          </p:cNvSpPr>
          <p:nvPr>
            <p:ph idx="1"/>
          </p:nvPr>
        </p:nvSpPr>
        <p:spPr>
          <a:xfrm>
            <a:off x="521402" y="1321059"/>
            <a:ext cx="8229600" cy="4525962"/>
          </a:xfrm>
        </p:spPr>
        <p:txBody>
          <a:bodyPr/>
          <a:lstStyle/>
          <a:p>
            <a:pPr marL="395287" indent="-342900" eaLnBrk="1" hangingPunct="1">
              <a:defRPr/>
            </a:pPr>
            <a:r>
              <a:rPr lang="en-US" sz="2000" dirty="0"/>
              <a:t>Log Date Business </a:t>
            </a:r>
            <a:r>
              <a:rPr lang="en-US" sz="2000" dirty="0" smtClean="0"/>
              <a:t>reason</a:t>
            </a:r>
            <a:endParaRPr lang="en-US" sz="2000" dirty="0"/>
          </a:p>
          <a:p>
            <a:pPr marL="731837" lvl="1" indent="-342900" eaLnBrk="1" hangingPunct="1">
              <a:defRPr/>
            </a:pPr>
            <a:r>
              <a:rPr lang="en-US" sz="1800" dirty="0" smtClean="0"/>
              <a:t>Log </a:t>
            </a:r>
            <a:r>
              <a:rPr lang="en-US" sz="1800" dirty="0"/>
              <a:t>dates </a:t>
            </a:r>
            <a:r>
              <a:rPr lang="en-US" sz="1800" dirty="0" smtClean="0"/>
              <a:t>document the </a:t>
            </a:r>
            <a:r>
              <a:rPr lang="en-US" sz="1800" dirty="0"/>
              <a:t>date of receipt for the invoice </a:t>
            </a:r>
            <a:r>
              <a:rPr lang="en-US" sz="1800" dirty="0" smtClean="0"/>
              <a:t>and are captured on the Invoice form when GSA is invoiced by a vendor for goods or services.</a:t>
            </a:r>
          </a:p>
          <a:p>
            <a:pPr marL="395287" indent="-342900" eaLnBrk="1" hangingPunct="1">
              <a:defRPr/>
            </a:pPr>
            <a:endParaRPr lang="en-US" sz="2000" dirty="0" smtClean="0"/>
          </a:p>
          <a:p>
            <a:pPr marL="395287" indent="-342900" eaLnBrk="1" hangingPunct="1">
              <a:defRPr/>
            </a:pPr>
            <a:r>
              <a:rPr lang="en-US" sz="2000" dirty="0" smtClean="0"/>
              <a:t>7.1.2. Enhancements </a:t>
            </a:r>
          </a:p>
          <a:p>
            <a:pPr marL="395287" indent="-342900" eaLnBrk="1" hangingPunct="1">
              <a:defRPr/>
            </a:pPr>
            <a:r>
              <a:rPr lang="en-US" sz="2000" dirty="0" smtClean="0"/>
              <a:t>Log Date new edit </a:t>
            </a:r>
          </a:p>
          <a:p>
            <a:pPr marL="731837" lvl="1" indent="-342900" eaLnBrk="1" hangingPunct="1">
              <a:defRPr/>
            </a:pPr>
            <a:r>
              <a:rPr lang="en-US" sz="1800" dirty="0" smtClean="0"/>
              <a:t>The Log Date for transactions with an invoice number </a:t>
            </a:r>
            <a:r>
              <a:rPr lang="en-US" sz="1800" b="1" u="sng" dirty="0" smtClean="0"/>
              <a:t>must </a:t>
            </a:r>
            <a:r>
              <a:rPr lang="en-US" sz="1800" b="1" u="sng" dirty="0"/>
              <a:t>match on all </a:t>
            </a:r>
            <a:r>
              <a:rPr lang="en-US" sz="1800" b="1" u="sng" dirty="0" smtClean="0"/>
              <a:t>transaction </a:t>
            </a:r>
            <a:r>
              <a:rPr lang="en-US" sz="1800" b="1" u="sng" dirty="0"/>
              <a:t>lines which reference that </a:t>
            </a:r>
            <a:r>
              <a:rPr lang="en-US" sz="1800" b="1" u="sng" dirty="0" smtClean="0"/>
              <a:t>invoice.</a:t>
            </a:r>
          </a:p>
          <a:p>
            <a:pPr marL="1077912" lvl="2" indent="-342900" eaLnBrk="1" hangingPunct="1">
              <a:defRPr/>
            </a:pPr>
            <a:r>
              <a:rPr lang="en-US" sz="1600" dirty="0" smtClean="0"/>
              <a:t>L</a:t>
            </a:r>
            <a:r>
              <a:rPr lang="x-none" sz="1600" smtClean="0"/>
              <a:t>essen</a:t>
            </a:r>
            <a:r>
              <a:rPr lang="en-US" sz="1600" dirty="0" smtClean="0"/>
              <a:t>s</a:t>
            </a:r>
            <a:r>
              <a:rPr lang="x-none" sz="1600" smtClean="0"/>
              <a:t> manual </a:t>
            </a:r>
            <a:r>
              <a:rPr lang="x-none" sz="1600"/>
              <a:t>errors when users are referencing </a:t>
            </a:r>
            <a:r>
              <a:rPr lang="x-none" sz="1600" smtClean="0"/>
              <a:t>invoices</a:t>
            </a:r>
            <a:r>
              <a:rPr lang="en-US" sz="1600" dirty="0" smtClean="0"/>
              <a:t>.</a:t>
            </a:r>
            <a:endParaRPr lang="en-US" sz="1600" dirty="0"/>
          </a:p>
          <a:p>
            <a:pPr marL="1077912" lvl="2" indent="-342900" eaLnBrk="1" hangingPunct="1">
              <a:defRPr/>
            </a:pPr>
            <a:r>
              <a:rPr lang="en-US" sz="1600" dirty="0" smtClean="0"/>
              <a:t>Log dates trigger prompt pay. Consistent Log dates </a:t>
            </a:r>
            <a:r>
              <a:rPr lang="x-none" sz="1600" smtClean="0"/>
              <a:t>ensure </a:t>
            </a:r>
            <a:r>
              <a:rPr lang="x-none" sz="1600"/>
              <a:t>interest and penalties are calculated </a:t>
            </a:r>
            <a:r>
              <a:rPr lang="x-none" sz="1600" smtClean="0"/>
              <a:t>properly</a:t>
            </a:r>
            <a:r>
              <a:rPr lang="en-US" sz="1600" dirty="0" smtClean="0"/>
              <a:t>. </a:t>
            </a:r>
          </a:p>
          <a:p>
            <a:pPr marL="388937" lvl="1" indent="0" eaLnBrk="1" hangingPunct="1">
              <a:buNone/>
              <a:defRPr/>
            </a:pPr>
            <a:endParaRPr lang="en-US" sz="2200" dirty="0" smtClean="0"/>
          </a:p>
          <a:p>
            <a:pPr marL="52387" indent="0" eaLnBrk="1" hangingPunct="1">
              <a:buNone/>
              <a:defRPr/>
            </a:pPr>
            <a:endParaRPr lang="en-US" sz="2000" dirty="0" smtClean="0"/>
          </a:p>
          <a:p>
            <a:pPr marL="339725" indent="-287338" eaLnBrk="1" hangingPunct="1">
              <a:defRPr/>
            </a:pPr>
            <a:endParaRPr lang="en-US" sz="2000" dirty="0" smtClean="0"/>
          </a:p>
          <a:p>
            <a:pPr marL="0" indent="0" eaLnBrk="1" hangingPunct="1">
              <a:defRPr/>
            </a:pPr>
            <a:endParaRPr lang="en-US" sz="2000" dirty="0" smtClean="0"/>
          </a:p>
        </p:txBody>
      </p:sp>
      <p:sp>
        <p:nvSpPr>
          <p:cNvPr id="8" name="Rectangle 2"/>
          <p:cNvSpPr>
            <a:spLocks noGrp="1" noChangeArrowheads="1"/>
          </p:cNvSpPr>
          <p:nvPr>
            <p:ph type="title"/>
          </p:nvPr>
        </p:nvSpPr>
        <p:spPr/>
        <p:txBody>
          <a:bodyPr/>
          <a:lstStyle/>
          <a:p>
            <a:pPr eaLnBrk="1" hangingPunct="1"/>
            <a:r>
              <a:rPr lang="en-US" dirty="0" smtClean="0"/>
              <a:t>Log Date</a:t>
            </a:r>
            <a:endParaRPr lang="en-US" sz="2400" dirty="0" smtClean="0"/>
          </a:p>
        </p:txBody>
      </p:sp>
    </p:spTree>
    <p:extLst>
      <p:ext uri="{BB962C8B-B14F-4D97-AF65-F5344CB8AC3E}">
        <p14:creationId xmlns:p14="http://schemas.microsoft.com/office/powerpoint/2010/main" val="406005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Systems </a:t>
            </a:r>
            <a:br>
              <a:rPr lang="en-US" dirty="0" smtClean="0"/>
            </a:br>
            <a:r>
              <a:rPr lang="en-US" dirty="0" smtClean="0"/>
              <a:t>Functionality Overview</a:t>
            </a:r>
            <a:endParaRPr lang="en-US" dirty="0"/>
          </a:p>
        </p:txBody>
      </p:sp>
      <p:sp>
        <p:nvSpPr>
          <p:cNvPr id="3" name="Content Placeholder 2"/>
          <p:cNvSpPr>
            <a:spLocks noGrp="1"/>
          </p:cNvSpPr>
          <p:nvPr>
            <p:ph idx="1"/>
          </p:nvPr>
        </p:nvSpPr>
        <p:spPr/>
        <p:txBody>
          <a:bodyPr/>
          <a:lstStyle/>
          <a:p>
            <a:pPr lvl="0"/>
            <a:r>
              <a:rPr lang="en-US" sz="2000" dirty="0"/>
              <a:t>General System encompasses the tools and capabilities needed to perform financial activities across the various modules in Momentum. Key aspects of the General System </a:t>
            </a:r>
            <a:r>
              <a:rPr lang="en-US" sz="2000" dirty="0" smtClean="0"/>
              <a:t>module:</a:t>
            </a:r>
            <a:endParaRPr lang="en-US" sz="2000" dirty="0"/>
          </a:p>
          <a:p>
            <a:pPr lvl="1"/>
            <a:r>
              <a:rPr lang="en-US" sz="1800" dirty="0"/>
              <a:t>Incorporates </a:t>
            </a:r>
            <a:r>
              <a:rPr lang="en-US" sz="1800" b="1" u="sng" dirty="0"/>
              <a:t>reference data</a:t>
            </a:r>
            <a:r>
              <a:rPr lang="en-US" sz="1800" dirty="0"/>
              <a:t> common to numerous transactions, such as accounting dimensions and vendor </a:t>
            </a:r>
            <a:r>
              <a:rPr lang="en-US" sz="1800" dirty="0" smtClean="0"/>
              <a:t>information.</a:t>
            </a:r>
            <a:endParaRPr lang="en-US" sz="1800" dirty="0"/>
          </a:p>
          <a:p>
            <a:pPr lvl="1"/>
            <a:r>
              <a:rPr lang="en-US" sz="1800" dirty="0"/>
              <a:t>Enables </a:t>
            </a:r>
            <a:r>
              <a:rPr lang="en-US" sz="1800" b="1" u="sng" dirty="0"/>
              <a:t>data entry on reference tables</a:t>
            </a:r>
            <a:r>
              <a:rPr lang="en-US" sz="1800" dirty="0"/>
              <a:t>, Standard Voucher transactions, and reference data </a:t>
            </a:r>
            <a:r>
              <a:rPr lang="en-US" sz="1800" dirty="0" smtClean="0"/>
              <a:t>transactions.</a:t>
            </a:r>
            <a:endParaRPr lang="en-US" sz="1800" dirty="0"/>
          </a:p>
          <a:p>
            <a:pPr lvl="1"/>
            <a:r>
              <a:rPr lang="en-US" sz="1800" dirty="0"/>
              <a:t>Defines and maintains </a:t>
            </a:r>
            <a:r>
              <a:rPr lang="en-US" sz="1800" b="1" u="sng" dirty="0"/>
              <a:t>transaction tracking </a:t>
            </a:r>
            <a:r>
              <a:rPr lang="en-US" sz="1800" dirty="0" smtClean="0"/>
              <a:t>features.</a:t>
            </a:r>
            <a:endParaRPr lang="en-US" sz="1800" dirty="0"/>
          </a:p>
          <a:p>
            <a:pPr lvl="1"/>
            <a:r>
              <a:rPr lang="en-US" sz="1800" dirty="0"/>
              <a:t>Performs </a:t>
            </a:r>
            <a:r>
              <a:rPr lang="en-US" sz="1800" b="1" u="sng" dirty="0"/>
              <a:t>system assurance processes</a:t>
            </a:r>
            <a:r>
              <a:rPr lang="en-US" sz="1800" dirty="0"/>
              <a:t> to ensure data is accurate and </a:t>
            </a:r>
            <a:r>
              <a:rPr lang="en-US" sz="1800" dirty="0" smtClean="0"/>
              <a:t>reliable.</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a:t>
            </a:fld>
            <a:endParaRPr lang="en-US" dirty="0"/>
          </a:p>
        </p:txBody>
      </p:sp>
    </p:spTree>
    <p:extLst>
      <p:ext uri="{BB962C8B-B14F-4D97-AF65-F5344CB8AC3E}">
        <p14:creationId xmlns:p14="http://schemas.microsoft.com/office/powerpoint/2010/main" val="41904764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Date</a:t>
            </a:r>
            <a:endParaRPr lang="en-US" dirty="0"/>
          </a:p>
        </p:txBody>
      </p:sp>
      <p:sp>
        <p:nvSpPr>
          <p:cNvPr id="3" name="Content Placeholder 2"/>
          <p:cNvSpPr>
            <a:spLocks noGrp="1"/>
          </p:cNvSpPr>
          <p:nvPr>
            <p:ph idx="1"/>
          </p:nvPr>
        </p:nvSpPr>
        <p:spPr>
          <a:xfrm>
            <a:off x="588634" y="1200953"/>
            <a:ext cx="8229600" cy="4525962"/>
          </a:xfrm>
        </p:spPr>
        <p:txBody>
          <a:bodyPr/>
          <a:lstStyle/>
          <a:p>
            <a:r>
              <a:rPr lang="en-US" sz="2000" dirty="0" smtClean="0"/>
              <a:t>Invoice &amp; Payment Log Date fields</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110</a:t>
            </a:fld>
            <a:endParaRPr lang="en-US" dirty="0"/>
          </a:p>
        </p:txBody>
      </p:sp>
      <p:pic>
        <p:nvPicPr>
          <p:cNvPr id="1447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59" y="1619910"/>
            <a:ext cx="8163482" cy="403575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7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700" y="3349743"/>
            <a:ext cx="6412676" cy="103705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79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649" y="4430398"/>
            <a:ext cx="5200650" cy="22288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728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10</a:t>
            </a:r>
            <a:r>
              <a:rPr lang="en-US" sz="3600" dirty="0" smtClean="0"/>
              <a:t>:</a:t>
            </a:r>
            <a:endParaRPr lang="en-US" sz="3600" dirty="0" smtClean="0"/>
          </a:p>
          <a:p>
            <a:pPr algn="ctr">
              <a:buNone/>
            </a:pPr>
            <a:r>
              <a:rPr lang="en-US" sz="3600" b="1" dirty="0" smtClean="0"/>
              <a:t>Automated Disbursements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111</a:t>
            </a:fld>
            <a:endParaRPr lang="en-US" dirty="0"/>
          </a:p>
        </p:txBody>
      </p:sp>
    </p:spTree>
    <p:extLst>
      <p:ext uri="{BB962C8B-B14F-4D97-AF65-F5344CB8AC3E}">
        <p14:creationId xmlns:p14="http://schemas.microsoft.com/office/powerpoint/2010/main" val="586775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Disbursements </a:t>
            </a:r>
            <a:br>
              <a:rPr lang="en-US" dirty="0" smtClean="0"/>
            </a:br>
            <a:r>
              <a:rPr lang="en-US" dirty="0" smtClean="0"/>
              <a:t>Functionality Overview</a:t>
            </a:r>
            <a:endParaRPr lang="en-US" dirty="0"/>
          </a:p>
        </p:txBody>
      </p:sp>
      <p:sp>
        <p:nvSpPr>
          <p:cNvPr id="3" name="Content Placeholder 2"/>
          <p:cNvSpPr>
            <a:spLocks noGrp="1"/>
          </p:cNvSpPr>
          <p:nvPr>
            <p:ph idx="1"/>
          </p:nvPr>
        </p:nvSpPr>
        <p:spPr>
          <a:xfrm>
            <a:off x="4857007" y="1523706"/>
            <a:ext cx="4034703" cy="4779682"/>
          </a:xfrm>
        </p:spPr>
        <p:txBody>
          <a:bodyPr/>
          <a:lstStyle/>
          <a:p>
            <a:r>
              <a:rPr lang="en-US" sz="1800" dirty="0" smtClean="0"/>
              <a:t>As </a:t>
            </a:r>
            <a:r>
              <a:rPr lang="en-US" sz="1800" dirty="0"/>
              <a:t>payment transactions </a:t>
            </a:r>
            <a:r>
              <a:rPr lang="en-US" sz="1800" dirty="0" smtClean="0"/>
              <a:t>are </a:t>
            </a:r>
            <a:r>
              <a:rPr lang="en-US" sz="1800" dirty="0"/>
              <a:t>processed, they are scheduled for disbursement based on prompt payment regulations, vendor payment terms, and offered discounts</a:t>
            </a:r>
            <a:r>
              <a:rPr lang="en-US" sz="1800" dirty="0" smtClean="0"/>
              <a:t>.</a:t>
            </a:r>
          </a:p>
          <a:p>
            <a:pPr lvl="1"/>
            <a:r>
              <a:rPr lang="en-US" sz="1600" dirty="0" smtClean="0"/>
              <a:t>Processed </a:t>
            </a:r>
            <a:r>
              <a:rPr lang="en-US" sz="1600" dirty="0"/>
              <a:t>payment transactions remain warehoused in the </a:t>
            </a:r>
            <a:r>
              <a:rPr lang="en-US" sz="1600" b="1" u="sng" dirty="0"/>
              <a:t>Undisbursed Payments </a:t>
            </a:r>
            <a:r>
              <a:rPr lang="en-US" sz="1600" b="1" u="sng" dirty="0" smtClean="0"/>
              <a:t>Query </a:t>
            </a:r>
            <a:r>
              <a:rPr lang="en-US" sz="1600" dirty="0"/>
              <a:t>until their assigned schedule date, at which point they are selected by the automated disbursements process. </a:t>
            </a:r>
            <a:endParaRPr lang="en-US" sz="1600" dirty="0" smtClean="0"/>
          </a:p>
          <a:p>
            <a:endParaRPr lang="en-US" sz="1800" dirty="0" smtClean="0"/>
          </a:p>
          <a:p>
            <a:pPr lvl="1"/>
            <a:endParaRPr lang="en-US" sz="1600" dirty="0"/>
          </a:p>
          <a:p>
            <a:pPr lvl="1"/>
            <a:endParaRPr lang="en-US" sz="1600" dirty="0" smtClean="0"/>
          </a:p>
          <a:p>
            <a:pPr lvl="1"/>
            <a:endParaRPr lang="en-US" sz="16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112</a:t>
            </a:fld>
            <a:endParaRPr lang="en-US" dirty="0"/>
          </a:p>
        </p:txBody>
      </p:sp>
      <p:pic>
        <p:nvPicPr>
          <p:cNvPr id="1461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91" y="1329953"/>
            <a:ext cx="4351316" cy="51671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0889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Disbursements </a:t>
            </a:r>
            <a:br>
              <a:rPr lang="en-US" dirty="0"/>
            </a:br>
            <a:r>
              <a:rPr lang="en-US" dirty="0"/>
              <a:t>Functionality Overview</a:t>
            </a:r>
          </a:p>
        </p:txBody>
      </p:sp>
      <p:sp>
        <p:nvSpPr>
          <p:cNvPr id="3" name="Content Placeholder 2"/>
          <p:cNvSpPr>
            <a:spLocks noGrp="1"/>
          </p:cNvSpPr>
          <p:nvPr>
            <p:ph idx="1"/>
          </p:nvPr>
        </p:nvSpPr>
        <p:spPr/>
        <p:txBody>
          <a:bodyPr/>
          <a:lstStyle/>
          <a:p>
            <a:r>
              <a:rPr lang="en-US" sz="1800" dirty="0"/>
              <a:t>The Automated Disbursements Module:</a:t>
            </a:r>
            <a:endParaRPr lang="en-US" sz="1600" dirty="0"/>
          </a:p>
          <a:p>
            <a:pPr marL="346075" lvl="1" indent="0">
              <a:buNone/>
            </a:pPr>
            <a:r>
              <a:rPr lang="en-US" sz="1600" b="1" u="sng" dirty="0"/>
              <a:t>Sends Payments to Treasury</a:t>
            </a:r>
          </a:p>
          <a:p>
            <a:pPr lvl="1"/>
            <a:r>
              <a:rPr lang="en-US" sz="1600" dirty="0"/>
              <a:t>Determines whether a payment is subject to </a:t>
            </a:r>
            <a:r>
              <a:rPr lang="en-US" sz="1600" u="sng" dirty="0"/>
              <a:t>Prompt Payment</a:t>
            </a:r>
            <a:r>
              <a:rPr lang="en-US" sz="1600" dirty="0"/>
              <a:t> based on options the user specifies for each document type, vendor type, and transaction definition.</a:t>
            </a:r>
          </a:p>
          <a:p>
            <a:pPr lvl="1"/>
            <a:r>
              <a:rPr lang="en-US" sz="1600" u="sng" dirty="0"/>
              <a:t>Groups eligible check and Electronic Funds Transfer (EFT) payments</a:t>
            </a:r>
            <a:r>
              <a:rPr lang="en-US" sz="1600" dirty="0"/>
              <a:t> using invoice and payment information.</a:t>
            </a:r>
          </a:p>
          <a:p>
            <a:pPr lvl="1"/>
            <a:r>
              <a:rPr lang="en-US" sz="1600" u="sng" dirty="0"/>
              <a:t>Calculates applicable interest or discounts</a:t>
            </a:r>
            <a:r>
              <a:rPr lang="en-US" sz="1600" dirty="0"/>
              <a:t> applied to the payment, including the interest amount, number of interest days.</a:t>
            </a:r>
          </a:p>
          <a:p>
            <a:pPr marL="346075" lvl="1" indent="0">
              <a:buNone/>
            </a:pPr>
            <a:r>
              <a:rPr lang="en-US" sz="1600" b="1" u="sng" dirty="0"/>
              <a:t>Records </a:t>
            </a:r>
            <a:r>
              <a:rPr lang="en-US" sz="1600" b="1" u="sng" dirty="0" smtClean="0"/>
              <a:t>Treasury Schedule Confirmation</a:t>
            </a:r>
            <a:endParaRPr lang="en-US" sz="1600" b="1" u="sng" dirty="0"/>
          </a:p>
          <a:p>
            <a:pPr lvl="1"/>
            <a:r>
              <a:rPr lang="en-US" sz="1600" dirty="0"/>
              <a:t>Enables users to record Treasury schedule confirmation details.</a:t>
            </a:r>
          </a:p>
          <a:p>
            <a:pPr lvl="1"/>
            <a:r>
              <a:rPr lang="en-US" sz="1600" dirty="0"/>
              <a:t>Records Treasury Check and EFT Numbers and payment details on the Check and EFT </a:t>
            </a:r>
            <a:r>
              <a:rPr lang="en-US" sz="1600" dirty="0" smtClean="0"/>
              <a:t>Queries.</a:t>
            </a:r>
            <a:endParaRPr lang="en-US" dirty="0" smtClean="0"/>
          </a:p>
          <a:p>
            <a:pPr marL="346075" lvl="1" indent="0">
              <a:buNone/>
            </a:pPr>
            <a:r>
              <a:rPr lang="en-US" sz="1600" b="1" u="sng" dirty="0" smtClean="0"/>
              <a:t>Manages any Cancellations</a:t>
            </a:r>
          </a:p>
          <a:p>
            <a:pPr lvl="1"/>
            <a:r>
              <a:rPr lang="en-US" sz="1600" dirty="0" smtClean="0"/>
              <a:t>Allows </a:t>
            </a:r>
            <a:r>
              <a:rPr lang="en-US" sz="1600" dirty="0"/>
              <a:t>users to record check and EFT payment </a:t>
            </a:r>
            <a:r>
              <a:rPr lang="en-US" sz="1600" dirty="0" smtClean="0"/>
              <a:t>cancellations.</a:t>
            </a:r>
            <a:endParaRPr lang="en-US" sz="1600" dirty="0"/>
          </a:p>
          <a:p>
            <a:pPr lvl="1"/>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113</a:t>
            </a:fld>
            <a:endParaRPr lang="en-US" dirty="0"/>
          </a:p>
        </p:txBody>
      </p:sp>
    </p:spTree>
    <p:extLst>
      <p:ext uri="{BB962C8B-B14F-4D97-AF65-F5344CB8AC3E}">
        <p14:creationId xmlns:p14="http://schemas.microsoft.com/office/powerpoint/2010/main" val="184509450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Disbursements </a:t>
            </a:r>
            <a:br>
              <a:rPr lang="en-US" dirty="0" smtClean="0"/>
            </a:br>
            <a:r>
              <a:rPr lang="en-US" dirty="0" smtClean="0"/>
              <a:t>Enhancements Overview</a:t>
            </a:r>
            <a:endParaRPr lang="en-US" dirty="0"/>
          </a:p>
        </p:txBody>
      </p:sp>
      <p:sp>
        <p:nvSpPr>
          <p:cNvPr id="3" name="Content Placeholder 2"/>
          <p:cNvSpPr>
            <a:spLocks noGrp="1"/>
          </p:cNvSpPr>
          <p:nvPr>
            <p:ph idx="1"/>
          </p:nvPr>
        </p:nvSpPr>
        <p:spPr>
          <a:xfrm>
            <a:off x="553300" y="1395487"/>
            <a:ext cx="8229600" cy="4525962"/>
          </a:xfrm>
        </p:spPr>
        <p:txBody>
          <a:bodyPr/>
          <a:lstStyle/>
          <a:p>
            <a:r>
              <a:rPr lang="en-US" sz="2200" dirty="0" smtClean="0"/>
              <a:t>Improved Querying of Disbursement Cancellation</a:t>
            </a:r>
          </a:p>
          <a:p>
            <a:r>
              <a:rPr lang="en-US" sz="2200" dirty="0" smtClean="0"/>
              <a:t>Support </a:t>
            </a:r>
            <a:r>
              <a:rPr lang="en-US" sz="2200" dirty="0" smtClean="0"/>
              <a:t>PAM 5.0.0 Format</a:t>
            </a:r>
          </a:p>
          <a:p>
            <a:r>
              <a:rPr lang="en-US" sz="2200" dirty="0" smtClean="0"/>
              <a:t>Additional PAM Enhancements</a:t>
            </a:r>
          </a:p>
          <a:p>
            <a:pPr lvl="1"/>
            <a:r>
              <a:rPr lang="en-US" sz="2000" dirty="0" smtClean="0"/>
              <a:t>Schedule Query updates</a:t>
            </a:r>
          </a:p>
          <a:p>
            <a:r>
              <a:rPr lang="en-US" sz="2200" dirty="0" smtClean="0"/>
              <a:t>Miscellaneous AP and Disbursement Enhancements</a:t>
            </a:r>
          </a:p>
          <a:p>
            <a:pPr lvl="1"/>
            <a:r>
              <a:rPr lang="en-US" sz="2000" dirty="0" smtClean="0"/>
              <a:t>Accounts Payable Transaction new fields</a:t>
            </a:r>
          </a:p>
          <a:p>
            <a:pPr lvl="1"/>
            <a:r>
              <a:rPr lang="en-US" sz="2000" dirty="0" smtClean="0"/>
              <a:t>Log Date edits</a:t>
            </a:r>
          </a:p>
          <a:p>
            <a:pPr lvl="2"/>
            <a:endParaRPr lang="en-US" sz="2000" dirty="0" smtClean="0"/>
          </a:p>
          <a:p>
            <a:pPr lvl="2"/>
            <a:endParaRPr lang="en-US" sz="2000" dirty="0"/>
          </a:p>
          <a:p>
            <a:pPr lvl="1"/>
            <a:endParaRPr lang="en-US" sz="2000" dirty="0" smtClean="0"/>
          </a:p>
          <a:p>
            <a:pPr lvl="1"/>
            <a:endParaRPr lang="en-US" sz="2000" dirty="0" smtClean="0"/>
          </a:p>
          <a:p>
            <a:pPr lvl="2"/>
            <a:endParaRPr lang="en-US" sz="2000" dirty="0" smtClean="0"/>
          </a:p>
          <a:p>
            <a:pPr lvl="1"/>
            <a:endParaRPr lang="en-US" sz="2000" dirty="0" smtClean="0"/>
          </a:p>
          <a:p>
            <a:pPr lvl="1"/>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114</a:t>
            </a:fld>
            <a:endParaRPr lang="en-US" dirty="0"/>
          </a:p>
        </p:txBody>
      </p:sp>
    </p:spTree>
    <p:extLst>
      <p:ext uri="{BB962C8B-B14F-4D97-AF65-F5344CB8AC3E}">
        <p14:creationId xmlns:p14="http://schemas.microsoft.com/office/powerpoint/2010/main" val="36513589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a:xfrm>
            <a:off x="147269" y="155235"/>
            <a:ext cx="8546147" cy="803910"/>
          </a:xfrm>
        </p:spPr>
        <p:txBody>
          <a:bodyPr/>
          <a:lstStyle/>
          <a:p>
            <a:pPr eaLnBrk="1" hangingPunct="1"/>
            <a:r>
              <a:rPr lang="en-US" sz="2400" dirty="0" smtClean="0"/>
              <a:t>Automated Disbursements – Improved </a:t>
            </a:r>
            <a:br>
              <a:rPr lang="en-US" sz="2400" dirty="0" smtClean="0"/>
            </a:br>
            <a:r>
              <a:rPr lang="en-US" sz="2400" dirty="0" smtClean="0"/>
              <a:t>Querying of Disbursement Cancellations</a:t>
            </a:r>
          </a:p>
        </p:txBody>
      </p:sp>
      <p:sp>
        <p:nvSpPr>
          <p:cNvPr id="27653" name="Rectangle 172"/>
          <p:cNvSpPr>
            <a:spLocks noGrp="1" noChangeArrowheads="1"/>
          </p:cNvSpPr>
          <p:nvPr>
            <p:ph type="body" idx="1"/>
          </p:nvPr>
        </p:nvSpPr>
        <p:spPr>
          <a:xfrm>
            <a:off x="403225" y="1216025"/>
            <a:ext cx="8740775" cy="4908550"/>
          </a:xfrm>
        </p:spPr>
        <p:txBody>
          <a:bodyPr/>
          <a:lstStyle/>
          <a:p>
            <a:pPr marL="52387" indent="0" eaLnBrk="1" hangingPunct="1">
              <a:buNone/>
              <a:defRPr/>
            </a:pPr>
            <a:endParaRPr lang="en-US" sz="2000" dirty="0" smtClean="0"/>
          </a:p>
          <a:p>
            <a:pPr marL="339725" indent="-287338" eaLnBrk="1" hangingPunct="1">
              <a:defRPr/>
            </a:pPr>
            <a:endParaRPr lang="en-US" sz="2000" dirty="0" smtClean="0"/>
          </a:p>
          <a:p>
            <a:pPr marL="339725" indent="-287338" eaLnBrk="1" hangingPunct="1">
              <a:defRPr/>
            </a:pPr>
            <a:endParaRPr lang="en-US" sz="2000" dirty="0" smtClean="0"/>
          </a:p>
          <a:p>
            <a:pPr marL="0" indent="0" eaLnBrk="1" hangingPunct="1">
              <a:defRPr/>
            </a:pPr>
            <a:endParaRPr lang="en-US" sz="20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3" name="Slide Number Placeholder 2"/>
          <p:cNvSpPr>
            <a:spLocks noGrp="1"/>
          </p:cNvSpPr>
          <p:nvPr>
            <p:ph type="sldNum" sz="quarter" idx="11"/>
          </p:nvPr>
        </p:nvSpPr>
        <p:spPr/>
        <p:txBody>
          <a:bodyPr/>
          <a:lstStyle/>
          <a:p>
            <a:pPr>
              <a:defRPr/>
            </a:pPr>
            <a:fld id="{D203D3E3-884D-4189-99B5-0502ABDE1DF7}" type="slidenum">
              <a:rPr lang="en-US" smtClean="0"/>
              <a:pPr>
                <a:defRPr/>
              </a:pPr>
              <a:t>115</a:t>
            </a:fld>
            <a:endParaRPr lang="en-US" dirty="0"/>
          </a:p>
        </p:txBody>
      </p:sp>
      <p:sp>
        <p:nvSpPr>
          <p:cNvPr id="8" name="Content Placeholder 2"/>
          <p:cNvSpPr txBox="1">
            <a:spLocks/>
          </p:cNvSpPr>
          <p:nvPr/>
        </p:nvSpPr>
        <p:spPr bwMode="auto">
          <a:xfrm>
            <a:off x="659626" y="1438017"/>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kern="0" dirty="0" smtClean="0"/>
              <a:t>Automated Disbursements Cancellation Business Process:</a:t>
            </a:r>
          </a:p>
          <a:p>
            <a:endParaRPr lang="en-US" sz="1800" dirty="0" smtClean="0"/>
          </a:p>
          <a:p>
            <a:r>
              <a:rPr lang="en-US" sz="1800" dirty="0" smtClean="0"/>
              <a:t>Payment </a:t>
            </a:r>
            <a:r>
              <a:rPr lang="en-US" sz="1800" dirty="0"/>
              <a:t>cancellations should be entered immediately into Pegasys by creating a </a:t>
            </a:r>
            <a:r>
              <a:rPr lang="en-US" sz="1800" b="1" u="sng" dirty="0"/>
              <a:t>Disbursement </a:t>
            </a:r>
            <a:r>
              <a:rPr lang="en-US" sz="1800" b="1" u="sng" dirty="0" smtClean="0"/>
              <a:t>Cancellation (CX)</a:t>
            </a:r>
            <a:r>
              <a:rPr lang="en-US" sz="1800" dirty="0" smtClean="0"/>
              <a:t> document.</a:t>
            </a:r>
            <a:endParaRPr lang="en-US" sz="1800" dirty="0"/>
          </a:p>
          <a:p>
            <a:pPr lvl="1"/>
            <a:r>
              <a:rPr lang="en-US" sz="1600" dirty="0" smtClean="0"/>
              <a:t>A Disbursement </a:t>
            </a:r>
            <a:r>
              <a:rPr lang="en-US" sz="1600" dirty="0"/>
              <a:t>Cancellation </a:t>
            </a:r>
            <a:r>
              <a:rPr lang="en-US" sz="1600" dirty="0" smtClean="0"/>
              <a:t>document enables cancellation of </a:t>
            </a:r>
            <a:r>
              <a:rPr lang="en-US" sz="1600" dirty="0"/>
              <a:t>a payment for a number of </a:t>
            </a:r>
            <a:r>
              <a:rPr lang="en-US" sz="1600" dirty="0" smtClean="0"/>
              <a:t>scenarios:</a:t>
            </a:r>
          </a:p>
          <a:p>
            <a:pPr lvl="2"/>
            <a:r>
              <a:rPr lang="en-US" sz="1600" dirty="0"/>
              <a:t>R</a:t>
            </a:r>
            <a:r>
              <a:rPr lang="en-US" sz="1600" dirty="0" smtClean="0"/>
              <a:t>eplace </a:t>
            </a:r>
            <a:r>
              <a:rPr lang="en-US" sz="1600" dirty="0"/>
              <a:t>a check if a payment was </a:t>
            </a:r>
            <a:r>
              <a:rPr lang="en-US" sz="1600" dirty="0" smtClean="0"/>
              <a:t>lost.</a:t>
            </a:r>
            <a:endParaRPr lang="en-US" sz="1600" dirty="0"/>
          </a:p>
          <a:p>
            <a:pPr lvl="2"/>
            <a:r>
              <a:rPr lang="en-US" sz="1600" dirty="0" smtClean="0"/>
              <a:t>Reissues a </a:t>
            </a:r>
            <a:r>
              <a:rPr lang="en-US" sz="1600" dirty="0"/>
              <a:t>payment and </a:t>
            </a:r>
            <a:r>
              <a:rPr lang="en-US" sz="1600" dirty="0" smtClean="0"/>
              <a:t>re-opens </a:t>
            </a:r>
            <a:r>
              <a:rPr lang="en-US" sz="1600" dirty="0"/>
              <a:t>the invoice so that it can be </a:t>
            </a:r>
            <a:r>
              <a:rPr lang="en-US" sz="1600" dirty="0" smtClean="0"/>
              <a:t>corrected. </a:t>
            </a:r>
          </a:p>
          <a:p>
            <a:pPr lvl="2"/>
            <a:r>
              <a:rPr lang="en-US" sz="1600" dirty="0" smtClean="0"/>
              <a:t>Deletes </a:t>
            </a:r>
            <a:r>
              <a:rPr lang="en-US" sz="1600" dirty="0"/>
              <a:t>a payment and </a:t>
            </a:r>
            <a:r>
              <a:rPr lang="en-US" sz="1600" dirty="0" smtClean="0"/>
              <a:t>closes </a:t>
            </a:r>
            <a:r>
              <a:rPr lang="en-US" sz="1600" dirty="0"/>
              <a:t>the chain if the invoice will never be </a:t>
            </a:r>
            <a:r>
              <a:rPr lang="en-US" sz="1600" dirty="0" smtClean="0"/>
              <a:t>paid. </a:t>
            </a:r>
          </a:p>
          <a:p>
            <a:pPr lvl="1"/>
            <a:endParaRPr lang="en-US" sz="1800" dirty="0"/>
          </a:p>
          <a:p>
            <a:pPr lvl="1"/>
            <a:endParaRPr lang="en-US" sz="1800" dirty="0"/>
          </a:p>
          <a:p>
            <a:endParaRPr lang="en-US" sz="1600" kern="0" dirty="0"/>
          </a:p>
        </p:txBody>
      </p:sp>
    </p:spTree>
    <p:extLst>
      <p:ext uri="{BB962C8B-B14F-4D97-AF65-F5344CB8AC3E}">
        <p14:creationId xmlns:p14="http://schemas.microsoft.com/office/powerpoint/2010/main" val="22527766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503" y="1124685"/>
            <a:ext cx="8229600" cy="4525962"/>
          </a:xfrm>
        </p:spPr>
        <p:txBody>
          <a:bodyPr/>
          <a:lstStyle/>
          <a:p>
            <a:r>
              <a:rPr lang="en-US" sz="2000" dirty="0" smtClean="0"/>
              <a:t>7.1.2 Enhancement Features:</a:t>
            </a:r>
          </a:p>
          <a:p>
            <a:pPr lvl="1"/>
            <a:r>
              <a:rPr lang="en-US" sz="1800" dirty="0" smtClean="0"/>
              <a:t>Allows </a:t>
            </a:r>
            <a:r>
              <a:rPr lang="en-US" sz="1800" dirty="0"/>
              <a:t>GSA to view the Disbursement Cancellation (CX) document in the </a:t>
            </a:r>
            <a:r>
              <a:rPr lang="en-US" sz="1800" b="1" u="sng" dirty="0" smtClean="0"/>
              <a:t>Reference Query</a:t>
            </a:r>
            <a:r>
              <a:rPr lang="en-US" sz="1800" b="1" dirty="0" smtClean="0"/>
              <a:t>.</a:t>
            </a:r>
            <a:r>
              <a:rPr lang="en-US" sz="1800" b="1" u="sng" dirty="0" smtClean="0"/>
              <a:t> </a:t>
            </a:r>
          </a:p>
          <a:p>
            <a:pPr lvl="2"/>
            <a:r>
              <a:rPr lang="en-US" sz="1600" dirty="0" smtClean="0"/>
              <a:t>Provides greater </a:t>
            </a:r>
            <a:r>
              <a:rPr lang="en-US" sz="1600" dirty="0"/>
              <a:t>visibility and auditability </a:t>
            </a:r>
            <a:r>
              <a:rPr lang="en-US" sz="1600" dirty="0" smtClean="0"/>
              <a:t>for cancelled </a:t>
            </a:r>
            <a:r>
              <a:rPr lang="en-US" sz="1600" dirty="0"/>
              <a:t>checks and EFT </a:t>
            </a:r>
            <a:r>
              <a:rPr lang="en-US" sz="1600" dirty="0" smtClean="0"/>
              <a:t>payments. </a:t>
            </a:r>
          </a:p>
          <a:p>
            <a:pPr lvl="3"/>
            <a:r>
              <a:rPr lang="en-US" sz="1400" dirty="0"/>
              <a:t>T</a:t>
            </a:r>
            <a:r>
              <a:rPr lang="en-US" sz="1400" dirty="0" smtClean="0"/>
              <a:t>he </a:t>
            </a:r>
            <a:r>
              <a:rPr lang="en-US" sz="1400" dirty="0"/>
              <a:t>CX directly references </a:t>
            </a:r>
            <a:r>
              <a:rPr lang="en-US" sz="1400" dirty="0" smtClean="0"/>
              <a:t>a check or EFT payment, </a:t>
            </a:r>
            <a:r>
              <a:rPr lang="en-US" sz="1400" dirty="0"/>
              <a:t>which itself may consist of multiple payment </a:t>
            </a:r>
            <a:r>
              <a:rPr lang="en-US" sz="1400" dirty="0" smtClean="0"/>
              <a:t>transactions.</a:t>
            </a:r>
          </a:p>
          <a:p>
            <a:pPr lvl="3"/>
            <a:endParaRPr lang="en-US" sz="1400" dirty="0"/>
          </a:p>
          <a:p>
            <a:pPr lvl="3"/>
            <a:endParaRPr lang="en-US" sz="1400" dirty="0" smtClean="0"/>
          </a:p>
          <a:p>
            <a:pPr lvl="3"/>
            <a:endParaRPr lang="en-US" sz="1400" dirty="0" smtClean="0"/>
          </a:p>
          <a:p>
            <a:pPr marL="1028700" lvl="3" indent="0">
              <a:buNone/>
            </a:pPr>
            <a:endParaRPr lang="en-US" sz="1400" dirty="0" smtClean="0"/>
          </a:p>
          <a:p>
            <a:pPr lvl="2"/>
            <a:r>
              <a:rPr lang="en-US" sz="1600" dirty="0" smtClean="0"/>
              <a:t>Displays a CX </a:t>
            </a:r>
            <a:r>
              <a:rPr lang="en-US" sz="1600" dirty="0"/>
              <a:t>in </a:t>
            </a:r>
            <a:r>
              <a:rPr lang="en-US" sz="1600" b="1" u="sng" dirty="0"/>
              <a:t>a payable document’s</a:t>
            </a:r>
            <a:r>
              <a:rPr lang="en-US" sz="1600" dirty="0"/>
              <a:t> Reference </a:t>
            </a:r>
            <a:r>
              <a:rPr lang="en-US" sz="1600" dirty="0" smtClean="0"/>
              <a:t>Tree.</a:t>
            </a:r>
          </a:p>
          <a:p>
            <a:pPr lvl="3"/>
            <a:r>
              <a:rPr lang="en-US" sz="1400" dirty="0" smtClean="0"/>
              <a:t>Easier to quickly </a:t>
            </a:r>
            <a:r>
              <a:rPr lang="en-US" sz="1400" dirty="0"/>
              <a:t>identify whether </a:t>
            </a:r>
            <a:r>
              <a:rPr lang="en-US" sz="1400" dirty="0" smtClean="0"/>
              <a:t>a </a:t>
            </a:r>
            <a:r>
              <a:rPr lang="en-US" sz="1400" dirty="0"/>
              <a:t>payable’s disbursement has been </a:t>
            </a:r>
            <a:r>
              <a:rPr lang="en-US" sz="1400" dirty="0" smtClean="0"/>
              <a:t>cancelled. </a:t>
            </a:r>
            <a:endParaRPr lang="en-US" sz="14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116</a:t>
            </a:fld>
            <a:endParaRPr lang="en-US" dirty="0"/>
          </a:p>
        </p:txBody>
      </p:sp>
      <p:sp>
        <p:nvSpPr>
          <p:cNvPr id="6" name="Rectangle 2"/>
          <p:cNvSpPr>
            <a:spLocks noGrp="1" noChangeArrowheads="1"/>
          </p:cNvSpPr>
          <p:nvPr>
            <p:ph type="title"/>
          </p:nvPr>
        </p:nvSpPr>
        <p:spPr>
          <a:xfrm>
            <a:off x="147269" y="155235"/>
            <a:ext cx="8546147" cy="803910"/>
          </a:xfrm>
        </p:spPr>
        <p:txBody>
          <a:bodyPr/>
          <a:lstStyle/>
          <a:p>
            <a:pPr eaLnBrk="1" hangingPunct="1"/>
            <a:r>
              <a:rPr lang="en-US" sz="2400" dirty="0" smtClean="0"/>
              <a:t>Automated Disbursements – Improved </a:t>
            </a:r>
            <a:br>
              <a:rPr lang="en-US" sz="2400" dirty="0" smtClean="0"/>
            </a:br>
            <a:r>
              <a:rPr lang="en-US" sz="2400" dirty="0" smtClean="0"/>
              <a:t>Querying of Disbursement Cancellations</a:t>
            </a:r>
          </a:p>
        </p:txBody>
      </p:sp>
      <p:pic>
        <p:nvPicPr>
          <p:cNvPr id="1441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195" y="4743386"/>
            <a:ext cx="6977541" cy="131412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17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568" y="3094075"/>
            <a:ext cx="6086469" cy="9936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367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769" y="1226142"/>
            <a:ext cx="8229600" cy="4525962"/>
          </a:xfrm>
        </p:spPr>
        <p:txBody>
          <a:bodyPr/>
          <a:lstStyle/>
          <a:p>
            <a:r>
              <a:rPr lang="en-US" sz="1800" dirty="0" smtClean="0"/>
              <a:t>Business Reason:</a:t>
            </a:r>
          </a:p>
          <a:p>
            <a:r>
              <a:rPr lang="en-US" sz="1800" dirty="0" smtClean="0"/>
              <a:t>Effective </a:t>
            </a:r>
            <a:r>
              <a:rPr lang="en-US" sz="1800" dirty="0"/>
              <a:t>October 1, 2014, all Federal Program Agencies using Treasury disbursing services </a:t>
            </a:r>
            <a:r>
              <a:rPr lang="en-US" sz="1800" dirty="0" smtClean="0"/>
              <a:t>are required </a:t>
            </a:r>
            <a:r>
              <a:rPr lang="en-US" sz="1800" dirty="0"/>
              <a:t>to submit payment data using the </a:t>
            </a:r>
            <a:r>
              <a:rPr lang="en-US" sz="1800" b="1" u="sng" dirty="0" smtClean="0"/>
              <a:t>Payment Automation Manager (PAM)</a:t>
            </a:r>
            <a:r>
              <a:rPr lang="en-US" sz="1800" dirty="0" smtClean="0"/>
              <a:t> </a:t>
            </a:r>
            <a:r>
              <a:rPr lang="en-US" sz="1800" dirty="0"/>
              <a:t>Standard Payment Request (SPR) </a:t>
            </a:r>
            <a:r>
              <a:rPr lang="en-US" sz="1800" dirty="0" smtClean="0"/>
              <a:t>format.</a:t>
            </a:r>
            <a:endParaRPr lang="en-US" sz="1800" dirty="0"/>
          </a:p>
          <a:p>
            <a:pPr lvl="1"/>
            <a:r>
              <a:rPr lang="x-none" sz="1600" smtClean="0"/>
              <a:t>GSA submit</a:t>
            </a:r>
            <a:r>
              <a:rPr lang="en-US" sz="1600" dirty="0" smtClean="0"/>
              <a:t>ted</a:t>
            </a:r>
            <a:r>
              <a:rPr lang="x-none" sz="1600" smtClean="0"/>
              <a:t> </a:t>
            </a:r>
            <a:r>
              <a:rPr lang="x-none" sz="1600"/>
              <a:t>disbursement files to Treasury using the Treasury Bulk File format. </a:t>
            </a:r>
            <a:r>
              <a:rPr lang="x-none" sz="1600" smtClean="0"/>
              <a:t>PAM consolidate</a:t>
            </a:r>
            <a:r>
              <a:rPr lang="en-US" sz="1600" dirty="0" smtClean="0"/>
              <a:t>s</a:t>
            </a:r>
            <a:r>
              <a:rPr lang="x-none" sz="1600" smtClean="0"/>
              <a:t> </a:t>
            </a:r>
            <a:r>
              <a:rPr lang="x-none" sz="1600"/>
              <a:t>more than 30 legacy applications into a single application that will process agency payment requests in a more efficient and cost effective manner. </a:t>
            </a:r>
            <a:endParaRPr lang="en-US" sz="1600" dirty="0" smtClean="0"/>
          </a:p>
          <a:p>
            <a:pPr lvl="1"/>
            <a:r>
              <a:rPr lang="x-none" sz="1600" smtClean="0"/>
              <a:t>The </a:t>
            </a:r>
            <a:r>
              <a:rPr lang="x-none" sz="1600"/>
              <a:t>PAM file format will also enable agencies to provide the </a:t>
            </a:r>
            <a:r>
              <a:rPr lang="x-none" sz="1600" b="1" u="sng"/>
              <a:t>Treasury Account Symbol (TSYM)</a:t>
            </a:r>
            <a:r>
              <a:rPr lang="x-none" sz="1600"/>
              <a:t> and </a:t>
            </a:r>
            <a:r>
              <a:rPr lang="x-none" sz="1600" b="1" u="sng"/>
              <a:t>Business Event Type Code (BETC)</a:t>
            </a:r>
            <a:r>
              <a:rPr lang="x-none" sz="1600"/>
              <a:t> that is required for agencies to become Central Accounting and Reporting System (CARS) reporters.</a:t>
            </a:r>
            <a:endParaRPr lang="en-US" sz="1600" dirty="0"/>
          </a:p>
          <a:p>
            <a:endParaRPr lang="en-US" sz="1800" dirty="0" smtClean="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117</a:t>
            </a:fld>
            <a:endParaRPr lang="en-US" dirty="0"/>
          </a:p>
        </p:txBody>
      </p:sp>
      <p:sp>
        <p:nvSpPr>
          <p:cNvPr id="6" name="Rectangle 2"/>
          <p:cNvSpPr>
            <a:spLocks noGrp="1" noChangeArrowheads="1"/>
          </p:cNvSpPr>
          <p:nvPr>
            <p:ph type="title"/>
          </p:nvPr>
        </p:nvSpPr>
        <p:spPr>
          <a:xfrm>
            <a:off x="359916" y="331788"/>
            <a:ext cx="7381875" cy="563562"/>
          </a:xfrm>
        </p:spPr>
        <p:txBody>
          <a:bodyPr/>
          <a:lstStyle/>
          <a:p>
            <a:pPr eaLnBrk="1" hangingPunct="1"/>
            <a:r>
              <a:rPr lang="en-US" dirty="0" smtClean="0"/>
              <a:t>Automated Disbursements: Support </a:t>
            </a:r>
            <a:br>
              <a:rPr lang="en-US" dirty="0" smtClean="0"/>
            </a:br>
            <a:r>
              <a:rPr lang="en-US" dirty="0" smtClean="0"/>
              <a:t>PAM File Format Version 5.0.0</a:t>
            </a:r>
          </a:p>
        </p:txBody>
      </p:sp>
      <p:pic>
        <p:nvPicPr>
          <p:cNvPr id="1433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004" y="4499011"/>
            <a:ext cx="3324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5952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871" y="1374221"/>
            <a:ext cx="8229600" cy="4525962"/>
          </a:xfrm>
        </p:spPr>
        <p:txBody>
          <a:bodyPr/>
          <a:lstStyle/>
          <a:p>
            <a:r>
              <a:rPr lang="en-US" sz="1800" dirty="0" smtClean="0"/>
              <a:t>7.1.2 Enhancement Features</a:t>
            </a:r>
          </a:p>
          <a:p>
            <a:r>
              <a:rPr lang="en-US" sz="1800" dirty="0" smtClean="0"/>
              <a:t>Updates the disbursement o</a:t>
            </a:r>
            <a:r>
              <a:rPr lang="x-none" sz="1800" smtClean="0"/>
              <a:t>utput </a:t>
            </a:r>
            <a:r>
              <a:rPr lang="x-none" sz="1800"/>
              <a:t>file </a:t>
            </a:r>
            <a:r>
              <a:rPr lang="en-US" sz="1800" dirty="0" smtClean="0"/>
              <a:t>into PAM </a:t>
            </a:r>
            <a:r>
              <a:rPr lang="en-US" sz="1800" dirty="0" smtClean="0"/>
              <a:t>format.</a:t>
            </a:r>
            <a:endParaRPr lang="en-US" sz="1800" dirty="0" smtClean="0"/>
          </a:p>
          <a:p>
            <a:pPr lvl="1"/>
            <a:r>
              <a:rPr lang="en-US" sz="1600" dirty="0" smtClean="0"/>
              <a:t>C</a:t>
            </a:r>
            <a:r>
              <a:rPr lang="x-none" sz="1600" smtClean="0"/>
              <a:t>ontains </a:t>
            </a:r>
            <a:r>
              <a:rPr lang="x-none" sz="1600"/>
              <a:t>most of the same fields that have already been stored on payment </a:t>
            </a:r>
            <a:r>
              <a:rPr lang="x-none" sz="1600" smtClean="0"/>
              <a:t>transactions</a:t>
            </a:r>
            <a:r>
              <a:rPr lang="en-US" sz="1600" dirty="0" smtClean="0"/>
              <a:t> output file record. </a:t>
            </a:r>
          </a:p>
          <a:p>
            <a:pPr lvl="1"/>
            <a:r>
              <a:rPr lang="en-US" sz="1600" dirty="0" smtClean="0"/>
              <a:t>Intended for GSA to submit one file with one or more schedules. </a:t>
            </a:r>
          </a:p>
          <a:p>
            <a:pPr lvl="1"/>
            <a:r>
              <a:rPr lang="en-US" sz="1600" dirty="0" smtClean="0"/>
              <a:t>Includes new record positioning capturing </a:t>
            </a:r>
            <a:r>
              <a:rPr lang="x-none" sz="1600" smtClean="0"/>
              <a:t>TSYM-BETC </a:t>
            </a:r>
            <a:r>
              <a:rPr lang="x-none" sz="1600"/>
              <a:t>information for ALCs as they become GWA </a:t>
            </a:r>
            <a:r>
              <a:rPr lang="x-none" sz="1600" smtClean="0"/>
              <a:t>reporters</a:t>
            </a:r>
            <a:r>
              <a:rPr lang="en-US" sz="1600" dirty="0" smtClean="0"/>
              <a:t>.</a:t>
            </a:r>
          </a:p>
          <a:p>
            <a:pPr marL="0" indent="0">
              <a:buNone/>
            </a:pPr>
            <a:endParaRPr lang="en-US" sz="18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118</a:t>
            </a:fld>
            <a:endParaRPr lang="en-US" dirty="0"/>
          </a:p>
        </p:txBody>
      </p:sp>
      <p:sp>
        <p:nvSpPr>
          <p:cNvPr id="6" name="Rectangle 2"/>
          <p:cNvSpPr>
            <a:spLocks noGrp="1" noChangeArrowheads="1"/>
          </p:cNvSpPr>
          <p:nvPr>
            <p:ph type="title"/>
          </p:nvPr>
        </p:nvSpPr>
        <p:spPr>
          <a:xfrm>
            <a:off x="328017" y="331788"/>
            <a:ext cx="7381875" cy="563562"/>
          </a:xfrm>
        </p:spPr>
        <p:txBody>
          <a:bodyPr/>
          <a:lstStyle/>
          <a:p>
            <a:pPr eaLnBrk="1" hangingPunct="1"/>
            <a:r>
              <a:rPr lang="en-US" dirty="0" smtClean="0"/>
              <a:t>Automated Disbursements: Support </a:t>
            </a:r>
            <a:br>
              <a:rPr lang="en-US" dirty="0" smtClean="0"/>
            </a:br>
            <a:r>
              <a:rPr lang="en-US" dirty="0" smtClean="0"/>
              <a:t>PAM File Format Version 5.0.0</a:t>
            </a:r>
          </a:p>
        </p:txBody>
      </p:sp>
      <p:pic>
        <p:nvPicPr>
          <p:cNvPr id="1445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75" y="3723293"/>
            <a:ext cx="7811778" cy="17765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7900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360" y="1501812"/>
            <a:ext cx="8229600" cy="4525962"/>
          </a:xfrm>
        </p:spPr>
        <p:txBody>
          <a:bodyPr/>
          <a:lstStyle/>
          <a:p>
            <a:r>
              <a:rPr lang="en-US" sz="2000" dirty="0" smtClean="0"/>
              <a:t>Schedule Query:</a:t>
            </a:r>
          </a:p>
          <a:p>
            <a:pPr lvl="1"/>
            <a:r>
              <a:rPr lang="en-US" sz="1800" dirty="0" smtClean="0"/>
              <a:t>Queries &gt; Automated Disbursements &gt; Schedule Query</a:t>
            </a:r>
          </a:p>
          <a:p>
            <a:pPr marL="346075" lvl="1" indent="0">
              <a:buNone/>
            </a:pPr>
            <a:endParaRPr lang="en-US" sz="800" dirty="0" smtClean="0"/>
          </a:p>
          <a:p>
            <a:pPr lvl="1"/>
            <a:r>
              <a:rPr lang="en-US" sz="1800" dirty="0" smtClean="0"/>
              <a:t>The schedule number generated from the NADSCHPOST batch process is placed on the Payment document.</a:t>
            </a:r>
          </a:p>
          <a:p>
            <a:pPr lvl="2"/>
            <a:r>
              <a:rPr lang="en-US" sz="1600" dirty="0" smtClean="0"/>
              <a:t>Users can then use the Schedule Number to identify payments associated to the schedule on the Schedule Query.</a:t>
            </a:r>
          </a:p>
          <a:p>
            <a:pPr marL="346075" lvl="1" indent="0">
              <a:buNone/>
            </a:pPr>
            <a:endParaRPr lang="en-US" sz="800" dirty="0" smtClean="0"/>
          </a:p>
          <a:p>
            <a:pPr lvl="1"/>
            <a:r>
              <a:rPr lang="en-US" sz="1800" dirty="0" smtClean="0"/>
              <a:t>Displays </a:t>
            </a:r>
            <a:r>
              <a:rPr lang="en-US" sz="1800" dirty="0"/>
              <a:t>summary schedule information for each generated schedule, such as date submitted, number of payments, and total voucher amount. </a:t>
            </a:r>
            <a:endParaRPr lang="en-US" sz="1800" dirty="0" smtClean="0"/>
          </a:p>
          <a:p>
            <a:pPr lvl="1"/>
            <a:endParaRPr lang="en-US" sz="800" dirty="0" smtClean="0"/>
          </a:p>
          <a:p>
            <a:pPr lvl="1"/>
            <a:r>
              <a:rPr lang="en-US" sz="1800" dirty="0"/>
              <a:t>R</a:t>
            </a:r>
            <a:r>
              <a:rPr lang="en-US" sz="1800" dirty="0" smtClean="0"/>
              <a:t>eflects </a:t>
            </a:r>
            <a:r>
              <a:rPr lang="en-US" sz="1800" dirty="0"/>
              <a:t>the most recent activity recorded for the </a:t>
            </a:r>
            <a:r>
              <a:rPr lang="en-US" sz="1800" dirty="0" smtClean="0"/>
              <a:t>schedule.</a:t>
            </a:r>
          </a:p>
          <a:p>
            <a:pPr lvl="2"/>
            <a:r>
              <a:rPr lang="en-US" sz="1600" dirty="0" smtClean="0"/>
              <a:t>For </a:t>
            </a:r>
            <a:r>
              <a:rPr lang="en-US" sz="1600" dirty="0"/>
              <a:t>example, when the user enters Treasury's confirmation or rejection of the schedule, the resulting schedule status, confirmed/rejected date, and confirmed/rejected amount are displayed on the query.</a:t>
            </a:r>
          </a:p>
          <a:p>
            <a:pPr lvl="1"/>
            <a:endParaRPr lang="en-US" sz="18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119</a:t>
            </a:fld>
            <a:endParaRPr lang="en-US" dirty="0"/>
          </a:p>
        </p:txBody>
      </p:sp>
      <p:sp>
        <p:nvSpPr>
          <p:cNvPr id="6" name="Rectangle 2"/>
          <p:cNvSpPr>
            <a:spLocks noGrp="1" noChangeArrowheads="1"/>
          </p:cNvSpPr>
          <p:nvPr>
            <p:ph type="title"/>
          </p:nvPr>
        </p:nvSpPr>
        <p:spPr>
          <a:xfrm>
            <a:off x="455613" y="91440"/>
            <a:ext cx="8546147" cy="803910"/>
          </a:xfrm>
        </p:spPr>
        <p:txBody>
          <a:bodyPr/>
          <a:lstStyle/>
          <a:p>
            <a:pPr eaLnBrk="1" hangingPunct="1"/>
            <a:r>
              <a:rPr lang="en-US" dirty="0" smtClean="0"/>
              <a:t>Automated Disbursements:  </a:t>
            </a:r>
            <a:r>
              <a:rPr lang="en-US" dirty="0"/>
              <a:t/>
            </a:r>
            <a:br>
              <a:rPr lang="en-US" dirty="0"/>
            </a:br>
            <a:r>
              <a:rPr lang="en-US" dirty="0" smtClean="0"/>
              <a:t>Additional PAM Enhancements</a:t>
            </a:r>
          </a:p>
        </p:txBody>
      </p:sp>
    </p:spTree>
    <p:extLst>
      <p:ext uri="{BB962C8B-B14F-4D97-AF65-F5344CB8AC3E}">
        <p14:creationId xmlns:p14="http://schemas.microsoft.com/office/powerpoint/2010/main" val="229868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Systems Enhancement</a:t>
            </a:r>
            <a:br>
              <a:rPr lang="en-US" dirty="0" smtClean="0"/>
            </a:br>
            <a:r>
              <a:rPr lang="en-US" dirty="0" smtClean="0"/>
              <a:t>Overview</a:t>
            </a:r>
            <a:endParaRPr lang="en-US" dirty="0"/>
          </a:p>
        </p:txBody>
      </p:sp>
      <p:sp>
        <p:nvSpPr>
          <p:cNvPr id="3" name="Content Placeholder 2"/>
          <p:cNvSpPr>
            <a:spLocks noGrp="1"/>
          </p:cNvSpPr>
          <p:nvPr>
            <p:ph idx="1"/>
          </p:nvPr>
        </p:nvSpPr>
        <p:spPr/>
        <p:txBody>
          <a:bodyPr/>
          <a:lstStyle/>
          <a:p>
            <a:r>
              <a:rPr lang="en-US" sz="2400" dirty="0"/>
              <a:t>Relationship Edits on Dimension and Vendor Reference </a:t>
            </a:r>
            <a:r>
              <a:rPr lang="en-US" sz="2400" dirty="0" smtClean="0"/>
              <a:t>Tables</a:t>
            </a:r>
          </a:p>
          <a:p>
            <a:r>
              <a:rPr lang="en-US" sz="2400" dirty="0" smtClean="0"/>
              <a:t>Add </a:t>
            </a:r>
            <a:r>
              <a:rPr lang="en-US" sz="2400" dirty="0"/>
              <a:t>Miscellaneous Reference Functionality to Standard Vouchers and Journal </a:t>
            </a:r>
            <a:r>
              <a:rPr lang="en-US" sz="2400" dirty="0" smtClean="0"/>
              <a:t>Vouchers</a:t>
            </a:r>
          </a:p>
          <a:p>
            <a:r>
              <a:rPr lang="en-US" sz="2400" dirty="0"/>
              <a:t>Fund and Cost Total on </a:t>
            </a:r>
            <a:r>
              <a:rPr lang="en-US" sz="2400" dirty="0" smtClean="0"/>
              <a:t>Lines</a:t>
            </a:r>
          </a:p>
          <a:p>
            <a:r>
              <a:rPr lang="en-US" sz="2400" dirty="0" smtClean="0"/>
              <a:t>Propagate Component TSYM</a:t>
            </a:r>
            <a:endParaRPr lang="en-US" sz="2400" dirty="0" smtClean="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a:t>
            </a:fld>
            <a:endParaRPr lang="en-US" dirty="0"/>
          </a:p>
        </p:txBody>
      </p:sp>
    </p:spTree>
    <p:extLst>
      <p:ext uri="{BB962C8B-B14F-4D97-AF65-F5344CB8AC3E}">
        <p14:creationId xmlns:p14="http://schemas.microsoft.com/office/powerpoint/2010/main" val="245597825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764" y="1460665"/>
            <a:ext cx="4108862" cy="4525962"/>
          </a:xfrm>
        </p:spPr>
        <p:txBody>
          <a:bodyPr/>
          <a:lstStyle/>
          <a:p>
            <a:r>
              <a:rPr lang="en-US" sz="2000" dirty="0" smtClean="0"/>
              <a:t>7.1.2 Enhancement</a:t>
            </a:r>
          </a:p>
          <a:p>
            <a:r>
              <a:rPr lang="en-US" sz="2000" dirty="0" smtClean="0"/>
              <a:t>Schedule Query Updates:</a:t>
            </a:r>
          </a:p>
          <a:p>
            <a:pPr lvl="1"/>
            <a:r>
              <a:rPr lang="en-US" sz="1800" dirty="0" smtClean="0"/>
              <a:t>Schedule </a:t>
            </a:r>
            <a:r>
              <a:rPr lang="en-US" sz="1800" dirty="0" smtClean="0"/>
              <a:t>Category of International ACH Transaction (IAT) Added.</a:t>
            </a:r>
          </a:p>
          <a:p>
            <a:pPr lvl="2"/>
            <a:r>
              <a:rPr lang="en-US" sz="1600" dirty="0" smtClean="0"/>
              <a:t>Distinguishes </a:t>
            </a:r>
            <a:r>
              <a:rPr lang="en-US" sz="1600" dirty="0"/>
              <a:t>EFT payments made to domestic </a:t>
            </a:r>
            <a:r>
              <a:rPr lang="en-US" sz="1600" dirty="0" smtClean="0"/>
              <a:t>banks </a:t>
            </a:r>
            <a:r>
              <a:rPr lang="en-US" sz="1600" dirty="0"/>
              <a:t>where the recipient has a foreign </a:t>
            </a:r>
            <a:r>
              <a:rPr lang="en-US" sz="1600" dirty="0" smtClean="0"/>
              <a:t>address.</a:t>
            </a:r>
          </a:p>
          <a:p>
            <a:pPr lvl="1"/>
            <a:r>
              <a:rPr lang="en-US" sz="1800" dirty="0" smtClean="0"/>
              <a:t>Schedule Number length is increased from 9 characters to 14 characters</a:t>
            </a:r>
            <a:r>
              <a:rPr lang="en-US" sz="1800" dirty="0" smtClean="0"/>
              <a:t>.</a:t>
            </a:r>
          </a:p>
          <a:p>
            <a:pPr lvl="1"/>
            <a:r>
              <a:rPr lang="en-US" sz="1800" dirty="0"/>
              <a:t>Agency Location Code added.</a:t>
            </a:r>
          </a:p>
          <a:p>
            <a:pPr marL="346075" lvl="1" indent="0">
              <a:buNone/>
            </a:pPr>
            <a:endParaRPr lang="en-US" sz="18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120</a:t>
            </a:fld>
            <a:endParaRPr lang="en-US" dirty="0"/>
          </a:p>
        </p:txBody>
      </p:sp>
      <p:sp>
        <p:nvSpPr>
          <p:cNvPr id="6" name="Rectangle 2"/>
          <p:cNvSpPr>
            <a:spLocks noGrp="1" noChangeArrowheads="1"/>
          </p:cNvSpPr>
          <p:nvPr>
            <p:ph type="title"/>
          </p:nvPr>
        </p:nvSpPr>
        <p:spPr>
          <a:xfrm>
            <a:off x="455613" y="91440"/>
            <a:ext cx="8546147" cy="803910"/>
          </a:xfrm>
        </p:spPr>
        <p:txBody>
          <a:bodyPr/>
          <a:lstStyle/>
          <a:p>
            <a:pPr eaLnBrk="1" hangingPunct="1"/>
            <a:r>
              <a:rPr lang="en-US" dirty="0" smtClean="0"/>
              <a:t>Automated Disbursements:  </a:t>
            </a:r>
            <a:r>
              <a:rPr lang="en-US" dirty="0"/>
              <a:t/>
            </a:r>
            <a:br>
              <a:rPr lang="en-US" dirty="0"/>
            </a:br>
            <a:r>
              <a:rPr lang="en-US" dirty="0" smtClean="0"/>
              <a:t>Additional PAM Enhancements</a:t>
            </a:r>
          </a:p>
        </p:txBody>
      </p:sp>
      <p:sp>
        <p:nvSpPr>
          <p:cNvPr id="8" name="Rectangle 3"/>
          <p:cNvSpPr>
            <a:spLocks noChangeArrowheads="1"/>
          </p:cNvSpPr>
          <p:nvPr/>
        </p:nvSpPr>
        <p:spPr bwMode="auto">
          <a:xfrm>
            <a:off x="5372986" y="3334931"/>
            <a:ext cx="2498652" cy="19507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Rectangle 3"/>
          <p:cNvSpPr>
            <a:spLocks noChangeArrowheads="1"/>
          </p:cNvSpPr>
          <p:nvPr/>
        </p:nvSpPr>
        <p:spPr bwMode="auto">
          <a:xfrm>
            <a:off x="5372986" y="2424075"/>
            <a:ext cx="3505200" cy="19507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3"/>
          <p:cNvSpPr>
            <a:spLocks noChangeArrowheads="1"/>
          </p:cNvSpPr>
          <p:nvPr/>
        </p:nvSpPr>
        <p:spPr bwMode="auto">
          <a:xfrm>
            <a:off x="5355265" y="3093928"/>
            <a:ext cx="2821171" cy="19507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446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320" y="1460665"/>
            <a:ext cx="4232233" cy="42914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85344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11" y="1412775"/>
            <a:ext cx="8229600" cy="4525962"/>
          </a:xfrm>
        </p:spPr>
        <p:txBody>
          <a:bodyPr/>
          <a:lstStyle/>
          <a:p>
            <a:pPr marL="339725" indent="-287338" eaLnBrk="1" hangingPunct="1">
              <a:defRPr/>
            </a:pPr>
            <a:r>
              <a:rPr lang="en-US" sz="2000" dirty="0" smtClean="0"/>
              <a:t>7.1.2 Enhancements</a:t>
            </a:r>
          </a:p>
          <a:p>
            <a:pPr marL="339725" indent="-287338" eaLnBrk="1" hangingPunct="1">
              <a:defRPr/>
            </a:pPr>
            <a:r>
              <a:rPr lang="en-US" sz="2000" dirty="0"/>
              <a:t>Schedule Query </a:t>
            </a:r>
            <a:r>
              <a:rPr lang="en-US" sz="2000" dirty="0" smtClean="0"/>
              <a:t>Updates</a:t>
            </a:r>
            <a:r>
              <a:rPr lang="en-US" sz="2000" dirty="0"/>
              <a:t> </a:t>
            </a:r>
            <a:r>
              <a:rPr lang="en-US" sz="2000" dirty="0" smtClean="0"/>
              <a:t>cont.:</a:t>
            </a:r>
          </a:p>
          <a:p>
            <a:pPr marL="339725" indent="-287338" eaLnBrk="1" hangingPunct="1">
              <a:defRPr/>
            </a:pPr>
            <a:r>
              <a:rPr lang="en-US" sz="2000" dirty="0" smtClean="0"/>
              <a:t>NADSCHPOST defaults schedules to No Action. Users must either</a:t>
            </a:r>
          </a:p>
          <a:p>
            <a:pPr marL="731837" lvl="1" indent="-342900" eaLnBrk="1" hangingPunct="1">
              <a:buFont typeface="+mj-lt"/>
              <a:buAutoNum type="arabicPeriod"/>
              <a:defRPr/>
            </a:pPr>
            <a:r>
              <a:rPr lang="en-US" sz="1800" dirty="0" smtClean="0"/>
              <a:t>Manually </a:t>
            </a:r>
            <a:r>
              <a:rPr lang="en-US" sz="1800" b="1" u="sng" dirty="0" smtClean="0"/>
              <a:t>Confirm</a:t>
            </a:r>
            <a:r>
              <a:rPr lang="en-US" sz="1800" dirty="0" smtClean="0"/>
              <a:t> schedule to update GL and make schedule eligible to be sent to Treasury. OR</a:t>
            </a:r>
          </a:p>
          <a:p>
            <a:pPr marL="731837" lvl="1" indent="-342900" eaLnBrk="1" hangingPunct="1">
              <a:buFont typeface="+mj-lt"/>
              <a:buAutoNum type="arabicPeriod"/>
              <a:defRPr/>
            </a:pPr>
            <a:r>
              <a:rPr lang="en-US" sz="1800" dirty="0" smtClean="0"/>
              <a:t>Manually </a:t>
            </a:r>
            <a:r>
              <a:rPr lang="en-US" sz="1800" b="1" u="sng" dirty="0" smtClean="0"/>
              <a:t>Reject</a:t>
            </a:r>
            <a:r>
              <a:rPr lang="en-US" sz="1800" dirty="0" smtClean="0"/>
              <a:t> schedule to reset and restart Disbursement Process.</a:t>
            </a:r>
            <a:endParaRPr lang="en-US" sz="2000" dirty="0" smtClean="0"/>
          </a:p>
          <a:p>
            <a:pPr marL="339725" indent="-287338" eaLnBrk="1" hangingPunct="1">
              <a:defRPr/>
            </a:pPr>
            <a:endParaRPr lang="en-US" sz="2000" dirty="0"/>
          </a:p>
          <a:p>
            <a:pPr marL="339725" indent="-287338" eaLnBrk="1" hangingPunct="1">
              <a:defRPr/>
            </a:pPr>
            <a:r>
              <a:rPr lang="en-US" sz="2000" dirty="0" smtClean="0"/>
              <a:t>Schedule </a:t>
            </a:r>
            <a:r>
              <a:rPr lang="en-US" sz="2000" dirty="0"/>
              <a:t>Query Schedule </a:t>
            </a:r>
            <a:r>
              <a:rPr lang="en-US" sz="2000" b="1" u="sng" dirty="0"/>
              <a:t>Rejection Confirmation message</a:t>
            </a:r>
            <a:r>
              <a:rPr lang="en-US" sz="2000" dirty="0"/>
              <a:t> </a:t>
            </a:r>
          </a:p>
          <a:p>
            <a:pPr marL="676275" lvl="1" indent="-287338" eaLnBrk="1" hangingPunct="1">
              <a:defRPr/>
            </a:pPr>
            <a:r>
              <a:rPr lang="x-none" sz="1800" smtClean="0"/>
              <a:t>Add</a:t>
            </a:r>
            <a:r>
              <a:rPr lang="en-US" sz="1800" dirty="0" smtClean="0"/>
              <a:t>s</a:t>
            </a:r>
            <a:r>
              <a:rPr lang="x-none" sz="1800" smtClean="0"/>
              <a:t> </a:t>
            </a:r>
            <a:r>
              <a:rPr lang="x-none" sz="1800"/>
              <a:t>a confirmation message which will be displayed to the user prior to completing a schedule </a:t>
            </a:r>
            <a:r>
              <a:rPr lang="x-none" sz="1800" smtClean="0"/>
              <a:t>rejection</a:t>
            </a:r>
            <a:r>
              <a:rPr lang="en-US" sz="1800" dirty="0" smtClean="0"/>
              <a:t>.</a:t>
            </a:r>
            <a:r>
              <a:rPr lang="x-none" sz="1800" smtClean="0"/>
              <a:t> </a:t>
            </a:r>
            <a:endParaRPr lang="en-US" sz="1800" dirty="0" smtClean="0"/>
          </a:p>
          <a:p>
            <a:pPr marL="1022350" lvl="2" indent="-287338" eaLnBrk="1" hangingPunct="1">
              <a:defRPr/>
            </a:pPr>
            <a:r>
              <a:rPr lang="en-US" sz="1800" dirty="0" smtClean="0"/>
              <a:t>L</a:t>
            </a:r>
            <a:r>
              <a:rPr lang="x-none" sz="1800" smtClean="0"/>
              <a:t>essen</a:t>
            </a:r>
            <a:r>
              <a:rPr lang="en-US" sz="1800" dirty="0" smtClean="0"/>
              <a:t>s</a:t>
            </a:r>
            <a:r>
              <a:rPr lang="x-none" sz="1800" smtClean="0"/>
              <a:t> </a:t>
            </a:r>
            <a:r>
              <a:rPr lang="x-none" sz="1800"/>
              <a:t>the chance that a schedule is inadvertently </a:t>
            </a:r>
            <a:r>
              <a:rPr lang="x-none" sz="1800" smtClean="0"/>
              <a:t>rejected</a:t>
            </a:r>
            <a:r>
              <a:rPr lang="en-US" sz="1800" dirty="0" smtClean="0"/>
              <a:t>.</a:t>
            </a:r>
            <a:endParaRPr lang="en-US" sz="1800" dirty="0"/>
          </a:p>
          <a:p>
            <a:pPr marL="676275" lvl="1" indent="-287338" eaLnBrk="1" hangingPunct="1">
              <a:defRPr/>
            </a:pPr>
            <a:endParaRPr lang="en-US" sz="22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121</a:t>
            </a:fld>
            <a:endParaRPr lang="en-US" dirty="0"/>
          </a:p>
        </p:txBody>
      </p:sp>
      <p:sp>
        <p:nvSpPr>
          <p:cNvPr id="6" name="Rectangle 2"/>
          <p:cNvSpPr>
            <a:spLocks noGrp="1" noChangeArrowheads="1"/>
          </p:cNvSpPr>
          <p:nvPr>
            <p:ph type="title"/>
          </p:nvPr>
        </p:nvSpPr>
        <p:spPr>
          <a:xfrm>
            <a:off x="498131" y="155236"/>
            <a:ext cx="8546147" cy="803910"/>
          </a:xfrm>
        </p:spPr>
        <p:txBody>
          <a:bodyPr/>
          <a:lstStyle/>
          <a:p>
            <a:pPr eaLnBrk="1" hangingPunct="1"/>
            <a:r>
              <a:rPr lang="en-US" dirty="0"/>
              <a:t>Automated Disbursements:  </a:t>
            </a:r>
            <a:br>
              <a:rPr lang="en-US" dirty="0"/>
            </a:br>
            <a:r>
              <a:rPr lang="en-US" dirty="0"/>
              <a:t>Additional PAM Enhancements</a:t>
            </a:r>
            <a:endParaRPr lang="en-US" sz="2400" dirty="0" smtClean="0"/>
          </a:p>
        </p:txBody>
      </p:sp>
      <p:pic>
        <p:nvPicPr>
          <p:cNvPr id="1432578"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360" y="5362066"/>
            <a:ext cx="3345476" cy="70208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8503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11:</a:t>
            </a:r>
          </a:p>
          <a:p>
            <a:pPr algn="ctr">
              <a:buNone/>
            </a:pPr>
            <a:r>
              <a:rPr lang="en-US" sz="3600" b="1" dirty="0" smtClean="0"/>
              <a:t>Vendor Customer Self Service (VCSS)</a:t>
            </a:r>
          </a:p>
          <a:p>
            <a:pPr algn="ctr">
              <a:buNone/>
            </a:pPr>
            <a:r>
              <a:rPr lang="en-US" sz="3600" b="1" dirty="0" smtClean="0"/>
              <a:t>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122</a:t>
            </a:fld>
            <a:endParaRPr lang="en-US" dirty="0"/>
          </a:p>
        </p:txBody>
      </p:sp>
    </p:spTree>
    <p:extLst>
      <p:ext uri="{BB962C8B-B14F-4D97-AF65-F5344CB8AC3E}">
        <p14:creationId xmlns:p14="http://schemas.microsoft.com/office/powerpoint/2010/main" val="7804546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VCSS </a:t>
            </a:r>
            <a:r>
              <a:rPr lang="en-US" dirty="0" smtClean="0"/>
              <a:t>Enhancement </a:t>
            </a:r>
            <a:r>
              <a:rPr lang="en-US" dirty="0" smtClean="0"/>
              <a:t>Overview</a:t>
            </a:r>
            <a:endParaRPr lang="en-US" dirty="0"/>
          </a:p>
        </p:txBody>
      </p:sp>
      <p:sp>
        <p:nvSpPr>
          <p:cNvPr id="3" name="Content Placeholder 2"/>
          <p:cNvSpPr>
            <a:spLocks noGrp="1"/>
          </p:cNvSpPr>
          <p:nvPr>
            <p:ph idx="1"/>
          </p:nvPr>
        </p:nvSpPr>
        <p:spPr/>
        <p:txBody>
          <a:bodyPr/>
          <a:lstStyle/>
          <a:p>
            <a:r>
              <a:rPr lang="en-US" sz="2400" dirty="0"/>
              <a:t>Allow for Input Files in </a:t>
            </a:r>
            <a:r>
              <a:rPr lang="en-US" sz="2400" dirty="0" smtClean="0"/>
              <a:t>VCSS</a:t>
            </a:r>
          </a:p>
          <a:p>
            <a:r>
              <a:rPr lang="en-US" sz="2400" dirty="0"/>
              <a:t>Transmit Itemized Order Corrections to VCSS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123</a:t>
            </a:fld>
            <a:endParaRPr lang="en-US" dirty="0"/>
          </a:p>
        </p:txBody>
      </p:sp>
    </p:spTree>
    <p:extLst>
      <p:ext uri="{BB962C8B-B14F-4D97-AF65-F5344CB8AC3E}">
        <p14:creationId xmlns:p14="http://schemas.microsoft.com/office/powerpoint/2010/main" val="10221484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55612" y="331788"/>
            <a:ext cx="8688387" cy="563562"/>
          </a:xfrm>
        </p:spPr>
        <p:txBody>
          <a:bodyPr/>
          <a:lstStyle/>
          <a:p>
            <a:r>
              <a:rPr lang="en-US" dirty="0" smtClean="0"/>
              <a:t>VCSS Functionality Overview</a:t>
            </a:r>
          </a:p>
        </p:txBody>
      </p:sp>
      <p:sp>
        <p:nvSpPr>
          <p:cNvPr id="8197" name="Slide Number Placeholder 4"/>
          <p:cNvSpPr>
            <a:spLocks noGrp="1"/>
          </p:cNvSpPr>
          <p:nvPr>
            <p:ph type="sldNum" sz="quarter" idx="11"/>
          </p:nvPr>
        </p:nvSpPr>
        <p:spPr>
          <a:noFill/>
        </p:spPr>
        <p:txBody>
          <a:bodyPr/>
          <a:lstStyle/>
          <a:p>
            <a:fld id="{45CA2CB0-A36A-4D72-9963-133BB11F8344}" type="slidenum">
              <a:rPr lang="en-US"/>
              <a:pPr/>
              <a:t>124</a:t>
            </a:fld>
            <a:endParaRPr lang="en-US" dirty="0"/>
          </a:p>
        </p:txBody>
      </p:sp>
      <p:sp>
        <p:nvSpPr>
          <p:cNvPr id="6" name="Footer Placeholder 3"/>
          <p:cNvSpPr txBox="1">
            <a:spLocks/>
          </p:cNvSpPr>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schemeClr val="tx1"/>
                </a:solidFill>
                <a:effectLst/>
                <a:uLnTx/>
                <a:uFillTx/>
                <a:latin typeface="Arial" pitchFamily="34" charset="0"/>
                <a:ea typeface="+mn-ea"/>
                <a:cs typeface="+mn-cs"/>
              </a:rPr>
              <a:t>Confidential</a:t>
            </a:r>
          </a:p>
        </p:txBody>
      </p:sp>
      <p:pic>
        <p:nvPicPr>
          <p:cNvPr id="7" name="Picture 3" descr="MCj04339530000[1]"/>
          <p:cNvPicPr>
            <a:picLocks noChangeAspect="1" noChangeArrowheads="1"/>
          </p:cNvPicPr>
          <p:nvPr/>
        </p:nvPicPr>
        <p:blipFill>
          <a:blip r:embed="rId3" cstate="print"/>
          <a:srcRect/>
          <a:stretch>
            <a:fillRect/>
          </a:stretch>
        </p:blipFill>
        <p:spPr bwMode="auto">
          <a:xfrm>
            <a:off x="4359275" y="2251075"/>
            <a:ext cx="844550" cy="844550"/>
          </a:xfrm>
          <a:prstGeom prst="rect">
            <a:avLst/>
          </a:prstGeom>
          <a:noFill/>
          <a:ln w="9525">
            <a:noFill/>
            <a:miter lim="800000"/>
            <a:headEnd/>
            <a:tailEnd/>
          </a:ln>
        </p:spPr>
      </p:pic>
      <p:sp>
        <p:nvSpPr>
          <p:cNvPr id="8" name="Text Box 4"/>
          <p:cNvSpPr txBox="1">
            <a:spLocks noChangeArrowheads="1"/>
          </p:cNvSpPr>
          <p:nvPr/>
        </p:nvSpPr>
        <p:spPr bwMode="auto">
          <a:xfrm>
            <a:off x="4481513" y="3063875"/>
            <a:ext cx="669927" cy="276999"/>
          </a:xfrm>
          <a:prstGeom prst="rect">
            <a:avLst/>
          </a:prstGeom>
          <a:noFill/>
          <a:ln w="9525">
            <a:noFill/>
            <a:miter lim="800000"/>
            <a:headEnd/>
            <a:tailEnd/>
          </a:ln>
        </p:spPr>
        <p:txBody>
          <a:bodyPr wrap="none">
            <a:spAutoFit/>
          </a:bodyPr>
          <a:lstStyle/>
          <a:p>
            <a:r>
              <a:rPr lang="en-US" sz="1200" dirty="0" smtClean="0"/>
              <a:t>Vendor</a:t>
            </a:r>
            <a:endParaRPr lang="en-US" sz="1200" dirty="0"/>
          </a:p>
        </p:txBody>
      </p:sp>
      <p:pic>
        <p:nvPicPr>
          <p:cNvPr id="9" name="Picture 5" descr="MCj04339420000[1]"/>
          <p:cNvPicPr>
            <a:picLocks noChangeAspect="1" noChangeArrowheads="1"/>
          </p:cNvPicPr>
          <p:nvPr/>
        </p:nvPicPr>
        <p:blipFill>
          <a:blip r:embed="rId4" cstate="print"/>
          <a:srcRect/>
          <a:stretch>
            <a:fillRect/>
          </a:stretch>
        </p:blipFill>
        <p:spPr bwMode="auto">
          <a:xfrm>
            <a:off x="4333875" y="5426075"/>
            <a:ext cx="893763" cy="893763"/>
          </a:xfrm>
          <a:prstGeom prst="rect">
            <a:avLst/>
          </a:prstGeom>
          <a:noFill/>
          <a:ln w="9525">
            <a:noFill/>
            <a:miter lim="800000"/>
            <a:headEnd/>
            <a:tailEnd/>
          </a:ln>
        </p:spPr>
      </p:pic>
      <p:sp>
        <p:nvSpPr>
          <p:cNvPr id="10" name="Text Box 6"/>
          <p:cNvSpPr txBox="1">
            <a:spLocks noChangeArrowheads="1"/>
          </p:cNvSpPr>
          <p:nvPr/>
        </p:nvSpPr>
        <p:spPr bwMode="auto">
          <a:xfrm>
            <a:off x="4325938" y="6294438"/>
            <a:ext cx="1335087" cy="276225"/>
          </a:xfrm>
          <a:prstGeom prst="rect">
            <a:avLst/>
          </a:prstGeom>
          <a:noFill/>
          <a:ln w="9525">
            <a:noFill/>
            <a:miter lim="800000"/>
            <a:headEnd/>
            <a:tailEnd/>
          </a:ln>
        </p:spPr>
        <p:txBody>
          <a:bodyPr wrap="none">
            <a:spAutoFit/>
          </a:bodyPr>
          <a:lstStyle/>
          <a:p>
            <a:r>
              <a:rPr lang="en-US" sz="1200" dirty="0"/>
              <a:t>Financial Analyst</a:t>
            </a:r>
          </a:p>
        </p:txBody>
      </p:sp>
      <p:sp>
        <p:nvSpPr>
          <p:cNvPr id="11" name="AutoShape 7"/>
          <p:cNvSpPr>
            <a:spLocks noChangeArrowheads="1"/>
          </p:cNvSpPr>
          <p:nvPr/>
        </p:nvSpPr>
        <p:spPr bwMode="auto">
          <a:xfrm>
            <a:off x="952500" y="5124713"/>
            <a:ext cx="2408238" cy="1046162"/>
          </a:xfrm>
          <a:prstGeom prst="wedgeRoundRectCallout">
            <a:avLst>
              <a:gd name="adj1" fmla="val 61378"/>
              <a:gd name="adj2" fmla="val -98354"/>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a:latin typeface="Arial" charset="0"/>
              </a:rPr>
              <a:t>Launch websites to external systems and pay statements online</a:t>
            </a:r>
          </a:p>
        </p:txBody>
      </p:sp>
      <p:sp>
        <p:nvSpPr>
          <p:cNvPr id="13" name="AutoShape 9"/>
          <p:cNvSpPr>
            <a:spLocks noChangeArrowheads="1"/>
          </p:cNvSpPr>
          <p:nvPr/>
        </p:nvSpPr>
        <p:spPr bwMode="auto">
          <a:xfrm>
            <a:off x="762000" y="2575425"/>
            <a:ext cx="2571750" cy="717550"/>
          </a:xfrm>
          <a:prstGeom prst="wedgeRoundRectCallout">
            <a:avLst>
              <a:gd name="adj1" fmla="val 69482"/>
              <a:gd name="adj2" fmla="val 3957"/>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smtClean="0">
                <a:latin typeface="Arial" charset="0"/>
              </a:rPr>
              <a:t>Submit invoices and view </a:t>
            </a:r>
            <a:r>
              <a:rPr lang="en-US" sz="1200" dirty="0" smtClean="0"/>
              <a:t>payment</a:t>
            </a:r>
            <a:r>
              <a:rPr lang="en-US" sz="1200" dirty="0" smtClean="0">
                <a:latin typeface="Arial" charset="0"/>
              </a:rPr>
              <a:t>s </a:t>
            </a:r>
            <a:endParaRPr lang="en-US" sz="1200" dirty="0">
              <a:latin typeface="Arial" charset="0"/>
            </a:endParaRPr>
          </a:p>
        </p:txBody>
      </p:sp>
      <p:sp>
        <p:nvSpPr>
          <p:cNvPr id="14" name="AutoShape 10"/>
          <p:cNvSpPr>
            <a:spLocks noChangeArrowheads="1"/>
          </p:cNvSpPr>
          <p:nvPr/>
        </p:nvSpPr>
        <p:spPr bwMode="auto">
          <a:xfrm flipH="1">
            <a:off x="6254750" y="2650311"/>
            <a:ext cx="2649538" cy="690563"/>
          </a:xfrm>
          <a:prstGeom prst="wedgeRoundRectCallout">
            <a:avLst>
              <a:gd name="adj1" fmla="val 66673"/>
              <a:gd name="adj2" fmla="val 356"/>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smtClean="0"/>
              <a:t>Download hard </a:t>
            </a:r>
            <a:r>
              <a:rPr lang="en-US" sz="1200" dirty="0" smtClean="0"/>
              <a:t>copy documents</a:t>
            </a:r>
            <a:endParaRPr lang="en-US" sz="1200" dirty="0"/>
          </a:p>
        </p:txBody>
      </p:sp>
      <p:grpSp>
        <p:nvGrpSpPr>
          <p:cNvPr id="16" name="Group 12"/>
          <p:cNvGrpSpPr>
            <a:grpSpLocks/>
          </p:cNvGrpSpPr>
          <p:nvPr/>
        </p:nvGrpSpPr>
        <p:grpSpPr bwMode="auto">
          <a:xfrm>
            <a:off x="3924308" y="3462170"/>
            <a:ext cx="1763713" cy="1920875"/>
            <a:chOff x="2414" y="2132"/>
            <a:chExt cx="1111" cy="1210"/>
          </a:xfrm>
        </p:grpSpPr>
        <p:sp>
          <p:nvSpPr>
            <p:cNvPr id="17" name="AutoShape 13"/>
            <p:cNvSpPr>
              <a:spLocks noChangeArrowheads="1"/>
            </p:cNvSpPr>
            <p:nvPr/>
          </p:nvSpPr>
          <p:spPr bwMode="auto">
            <a:xfrm>
              <a:off x="2414" y="2132"/>
              <a:ext cx="1111" cy="1210"/>
            </a:xfrm>
            <a:prstGeom prst="roundRect">
              <a:avLst>
                <a:gd name="adj" fmla="val 1745"/>
              </a:avLst>
            </a:prstGeom>
            <a:solidFill>
              <a:srgbClr val="CDCFD0">
                <a:alpha val="32941"/>
              </a:srgbClr>
            </a:solidFill>
            <a:ln w="19050" algn="ctr">
              <a:noFill/>
              <a:round/>
              <a:headEnd/>
              <a:tailEnd/>
            </a:ln>
          </p:spPr>
          <p:txBody>
            <a:bodyPr lIns="45720" rIns="45720" anchor="b"/>
            <a:lstStyle/>
            <a:p>
              <a:r>
                <a:rPr lang="en-US" sz="1200" b="1" dirty="0" smtClean="0"/>
                <a:t>VCSS</a:t>
              </a:r>
              <a:endParaRPr lang="en-US" sz="1200" b="1" dirty="0"/>
            </a:p>
          </p:txBody>
        </p:sp>
        <p:grpSp>
          <p:nvGrpSpPr>
            <p:cNvPr id="18" name="Group 17"/>
            <p:cNvGrpSpPr>
              <a:grpSpLocks/>
            </p:cNvGrpSpPr>
            <p:nvPr/>
          </p:nvGrpSpPr>
          <p:grpSpPr bwMode="auto">
            <a:xfrm>
              <a:off x="2545" y="2199"/>
              <a:ext cx="928" cy="944"/>
              <a:chOff x="2105" y="1621"/>
              <a:chExt cx="1229" cy="1151"/>
            </a:xfrm>
          </p:grpSpPr>
          <p:sp>
            <p:nvSpPr>
              <p:cNvPr id="19" name="Rectangle 15"/>
              <p:cNvSpPr>
                <a:spLocks noChangeArrowheads="1"/>
              </p:cNvSpPr>
              <p:nvPr/>
            </p:nvSpPr>
            <p:spPr bwMode="auto">
              <a:xfrm>
                <a:off x="2252" y="1621"/>
                <a:ext cx="830" cy="730"/>
              </a:xfrm>
              <a:prstGeom prst="rect">
                <a:avLst/>
              </a:prstGeom>
              <a:gradFill rotWithShape="1">
                <a:gsLst>
                  <a:gs pos="0">
                    <a:srgbClr val="A7A5A9"/>
                  </a:gs>
                  <a:gs pos="50000">
                    <a:srgbClr val="CAC8CB"/>
                  </a:gs>
                  <a:gs pos="100000">
                    <a:srgbClr val="A7A5A9"/>
                  </a:gs>
                </a:gsLst>
                <a:lin ang="18900000" scaled="1"/>
              </a:gradFill>
              <a:ln w="9525">
                <a:noFill/>
                <a:miter lim="800000"/>
                <a:headEnd/>
                <a:tailEnd/>
              </a:ln>
            </p:spPr>
            <p:txBody>
              <a:bodyPr/>
              <a:lstStyle/>
              <a:p>
                <a:endParaRPr lang="en-US" dirty="0"/>
              </a:p>
            </p:txBody>
          </p:sp>
          <p:sp>
            <p:nvSpPr>
              <p:cNvPr id="20" name="Freeform 16"/>
              <p:cNvSpPr>
                <a:spLocks/>
              </p:cNvSpPr>
              <p:nvPr/>
            </p:nvSpPr>
            <p:spPr bwMode="auto">
              <a:xfrm>
                <a:off x="2302" y="1668"/>
                <a:ext cx="727" cy="618"/>
              </a:xfrm>
              <a:custGeom>
                <a:avLst/>
                <a:gdLst>
                  <a:gd name="T0" fmla="*/ 2 w 927"/>
                  <a:gd name="T1" fmla="*/ 1 h 831"/>
                  <a:gd name="T2" fmla="*/ 2 w 927"/>
                  <a:gd name="T3" fmla="*/ 1 h 831"/>
                  <a:gd name="T4" fmla="*/ 2 w 927"/>
                  <a:gd name="T5" fmla="*/ 1 h 831"/>
                  <a:gd name="T6" fmla="*/ 2 w 927"/>
                  <a:gd name="T7" fmla="*/ 1 h 831"/>
                  <a:gd name="T8" fmla="*/ 2 w 927"/>
                  <a:gd name="T9" fmla="*/ 1 h 831"/>
                  <a:gd name="T10" fmla="*/ 2 w 927"/>
                  <a:gd name="T11" fmla="*/ 1 h 831"/>
                  <a:gd name="T12" fmla="*/ 2 w 927"/>
                  <a:gd name="T13" fmla="*/ 1 h 831"/>
                  <a:gd name="T14" fmla="*/ 2 w 927"/>
                  <a:gd name="T15" fmla="*/ 1 h 831"/>
                  <a:gd name="T16" fmla="*/ 2 w 927"/>
                  <a:gd name="T17" fmla="*/ 1 h 831"/>
                  <a:gd name="T18" fmla="*/ 2 w 927"/>
                  <a:gd name="T19" fmla="*/ 1 h 831"/>
                  <a:gd name="T20" fmla="*/ 2 w 927"/>
                  <a:gd name="T21" fmla="*/ 1 h 831"/>
                  <a:gd name="T22" fmla="*/ 2 w 927"/>
                  <a:gd name="T23" fmla="*/ 1 h 831"/>
                  <a:gd name="T24" fmla="*/ 2 w 927"/>
                  <a:gd name="T25" fmla="*/ 1 h 831"/>
                  <a:gd name="T26" fmla="*/ 2 w 927"/>
                  <a:gd name="T27" fmla="*/ 1 h 831"/>
                  <a:gd name="T28" fmla="*/ 2 w 927"/>
                  <a:gd name="T29" fmla="*/ 1 h 831"/>
                  <a:gd name="T30" fmla="*/ 2 w 927"/>
                  <a:gd name="T31" fmla="*/ 1 h 831"/>
                  <a:gd name="T32" fmla="*/ 2 w 927"/>
                  <a:gd name="T33" fmla="*/ 1 h 831"/>
                  <a:gd name="T34" fmla="*/ 2 w 927"/>
                  <a:gd name="T35" fmla="*/ 1 h 831"/>
                  <a:gd name="T36" fmla="*/ 2 w 927"/>
                  <a:gd name="T37" fmla="*/ 0 h 831"/>
                  <a:gd name="T38" fmla="*/ 2 w 927"/>
                  <a:gd name="T39" fmla="*/ 0 h 831"/>
                  <a:gd name="T40" fmla="*/ 2 w 927"/>
                  <a:gd name="T41" fmla="*/ 0 h 831"/>
                  <a:gd name="T42" fmla="*/ 2 w 927"/>
                  <a:gd name="T43" fmla="*/ 1 h 831"/>
                  <a:gd name="T44" fmla="*/ 2 w 927"/>
                  <a:gd name="T45" fmla="*/ 1 h 831"/>
                  <a:gd name="T46" fmla="*/ 2 w 927"/>
                  <a:gd name="T47" fmla="*/ 1 h 831"/>
                  <a:gd name="T48" fmla="*/ 2 w 927"/>
                  <a:gd name="T49" fmla="*/ 1 h 831"/>
                  <a:gd name="T50" fmla="*/ 2 w 927"/>
                  <a:gd name="T51" fmla="*/ 1 h 831"/>
                  <a:gd name="T52" fmla="*/ 2 w 927"/>
                  <a:gd name="T53" fmla="*/ 1 h 831"/>
                  <a:gd name="T54" fmla="*/ 2 w 927"/>
                  <a:gd name="T55" fmla="*/ 1 h 831"/>
                  <a:gd name="T56" fmla="*/ 0 w 927"/>
                  <a:gd name="T57" fmla="*/ 1 h 831"/>
                  <a:gd name="T58" fmla="*/ 0 w 927"/>
                  <a:gd name="T59" fmla="*/ 1 h 831"/>
                  <a:gd name="T60" fmla="*/ 2 w 927"/>
                  <a:gd name="T61" fmla="*/ 1 h 831"/>
                  <a:gd name="T62" fmla="*/ 2 w 927"/>
                  <a:gd name="T63" fmla="*/ 1 h 831"/>
                  <a:gd name="T64" fmla="*/ 2 w 927"/>
                  <a:gd name="T65" fmla="*/ 1 h 831"/>
                  <a:gd name="T66" fmla="*/ 2 w 927"/>
                  <a:gd name="T67" fmla="*/ 1 h 831"/>
                  <a:gd name="T68" fmla="*/ 2 w 927"/>
                  <a:gd name="T69" fmla="*/ 1 h 831"/>
                  <a:gd name="T70" fmla="*/ 2 w 927"/>
                  <a:gd name="T71" fmla="*/ 1 h 831"/>
                  <a:gd name="T72" fmla="*/ 2 w 927"/>
                  <a:gd name="T73" fmla="*/ 1 h 831"/>
                  <a:gd name="T74" fmla="*/ 2 w 927"/>
                  <a:gd name="T75" fmla="*/ 1 h 8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7"/>
                  <a:gd name="T115" fmla="*/ 0 h 831"/>
                  <a:gd name="T116" fmla="*/ 927 w 927"/>
                  <a:gd name="T117" fmla="*/ 831 h 83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7" h="831">
                    <a:moveTo>
                      <a:pt x="113" y="831"/>
                    </a:moveTo>
                    <a:lnTo>
                      <a:pt x="813" y="831"/>
                    </a:lnTo>
                    <a:lnTo>
                      <a:pt x="836" y="828"/>
                    </a:lnTo>
                    <a:lnTo>
                      <a:pt x="857" y="821"/>
                    </a:lnTo>
                    <a:lnTo>
                      <a:pt x="876" y="811"/>
                    </a:lnTo>
                    <a:lnTo>
                      <a:pt x="893" y="797"/>
                    </a:lnTo>
                    <a:lnTo>
                      <a:pt x="907" y="780"/>
                    </a:lnTo>
                    <a:lnTo>
                      <a:pt x="918" y="762"/>
                    </a:lnTo>
                    <a:lnTo>
                      <a:pt x="924" y="740"/>
                    </a:lnTo>
                    <a:lnTo>
                      <a:pt x="927" y="717"/>
                    </a:lnTo>
                    <a:lnTo>
                      <a:pt x="927" y="114"/>
                    </a:lnTo>
                    <a:lnTo>
                      <a:pt x="924" y="91"/>
                    </a:lnTo>
                    <a:lnTo>
                      <a:pt x="918" y="71"/>
                    </a:lnTo>
                    <a:lnTo>
                      <a:pt x="907" y="51"/>
                    </a:lnTo>
                    <a:lnTo>
                      <a:pt x="893" y="34"/>
                    </a:lnTo>
                    <a:lnTo>
                      <a:pt x="876" y="20"/>
                    </a:lnTo>
                    <a:lnTo>
                      <a:pt x="857" y="10"/>
                    </a:lnTo>
                    <a:lnTo>
                      <a:pt x="836" y="3"/>
                    </a:lnTo>
                    <a:lnTo>
                      <a:pt x="813" y="0"/>
                    </a:lnTo>
                    <a:lnTo>
                      <a:pt x="334" y="0"/>
                    </a:lnTo>
                    <a:lnTo>
                      <a:pt x="113" y="0"/>
                    </a:lnTo>
                    <a:lnTo>
                      <a:pt x="90" y="3"/>
                    </a:lnTo>
                    <a:lnTo>
                      <a:pt x="69" y="10"/>
                    </a:lnTo>
                    <a:lnTo>
                      <a:pt x="49" y="20"/>
                    </a:lnTo>
                    <a:lnTo>
                      <a:pt x="33" y="34"/>
                    </a:lnTo>
                    <a:lnTo>
                      <a:pt x="19" y="51"/>
                    </a:lnTo>
                    <a:lnTo>
                      <a:pt x="9" y="71"/>
                    </a:lnTo>
                    <a:lnTo>
                      <a:pt x="2" y="91"/>
                    </a:lnTo>
                    <a:lnTo>
                      <a:pt x="0" y="114"/>
                    </a:lnTo>
                    <a:lnTo>
                      <a:pt x="0" y="717"/>
                    </a:lnTo>
                    <a:lnTo>
                      <a:pt x="2" y="740"/>
                    </a:lnTo>
                    <a:lnTo>
                      <a:pt x="9" y="762"/>
                    </a:lnTo>
                    <a:lnTo>
                      <a:pt x="19" y="780"/>
                    </a:lnTo>
                    <a:lnTo>
                      <a:pt x="33" y="797"/>
                    </a:lnTo>
                    <a:lnTo>
                      <a:pt x="49" y="811"/>
                    </a:lnTo>
                    <a:lnTo>
                      <a:pt x="69" y="821"/>
                    </a:lnTo>
                    <a:lnTo>
                      <a:pt x="90" y="828"/>
                    </a:lnTo>
                    <a:lnTo>
                      <a:pt x="113" y="831"/>
                    </a:lnTo>
                    <a:close/>
                  </a:path>
                </a:pathLst>
              </a:custGeom>
              <a:solidFill>
                <a:srgbClr val="FFFFFF"/>
              </a:solidFill>
              <a:ln w="9525">
                <a:noFill/>
                <a:round/>
                <a:headEnd/>
                <a:tailEnd/>
              </a:ln>
            </p:spPr>
            <p:txBody>
              <a:bodyPr/>
              <a:lstStyle/>
              <a:p>
                <a:endParaRPr lang="en-US" dirty="0"/>
              </a:p>
            </p:txBody>
          </p:sp>
          <p:sp>
            <p:nvSpPr>
              <p:cNvPr id="21" name="Freeform 17"/>
              <p:cNvSpPr>
                <a:spLocks/>
              </p:cNvSpPr>
              <p:nvPr/>
            </p:nvSpPr>
            <p:spPr bwMode="auto">
              <a:xfrm>
                <a:off x="2364" y="1695"/>
                <a:ext cx="603" cy="574"/>
              </a:xfrm>
              <a:custGeom>
                <a:avLst/>
                <a:gdLst>
                  <a:gd name="T0" fmla="*/ 15 w 656"/>
                  <a:gd name="T1" fmla="*/ 4 h 656"/>
                  <a:gd name="T2" fmla="*/ 17 w 656"/>
                  <a:gd name="T3" fmla="*/ 4 h 656"/>
                  <a:gd name="T4" fmla="*/ 18 w 656"/>
                  <a:gd name="T5" fmla="*/ 4 h 656"/>
                  <a:gd name="T6" fmla="*/ 20 w 656"/>
                  <a:gd name="T7" fmla="*/ 1 h 656"/>
                  <a:gd name="T8" fmla="*/ 22 w 656"/>
                  <a:gd name="T9" fmla="*/ 0 h 656"/>
                  <a:gd name="T10" fmla="*/ 22 w 656"/>
                  <a:gd name="T11" fmla="*/ 0 h 656"/>
                  <a:gd name="T12" fmla="*/ 22 w 656"/>
                  <a:gd name="T13" fmla="*/ 0 h 656"/>
                  <a:gd name="T14" fmla="*/ 22 w 656"/>
                  <a:gd name="T15" fmla="*/ 0 h 656"/>
                  <a:gd name="T16" fmla="*/ 22 w 656"/>
                  <a:gd name="T17" fmla="*/ 0 h 656"/>
                  <a:gd name="T18" fmla="*/ 22 w 656"/>
                  <a:gd name="T19" fmla="*/ 0 h 656"/>
                  <a:gd name="T20" fmla="*/ 23 w 656"/>
                  <a:gd name="T21" fmla="*/ 0 h 656"/>
                  <a:gd name="T22" fmla="*/ 26 w 656"/>
                  <a:gd name="T23" fmla="*/ 3 h 656"/>
                  <a:gd name="T24" fmla="*/ 27 w 656"/>
                  <a:gd name="T25" fmla="*/ 4 h 656"/>
                  <a:gd name="T26" fmla="*/ 29 w 656"/>
                  <a:gd name="T27" fmla="*/ 4 h 656"/>
                  <a:gd name="T28" fmla="*/ 31 w 656"/>
                  <a:gd name="T29" fmla="*/ 4 h 656"/>
                  <a:gd name="T30" fmla="*/ 34 w 656"/>
                  <a:gd name="T31" fmla="*/ 4 h 656"/>
                  <a:gd name="T32" fmla="*/ 35 w 656"/>
                  <a:gd name="T33" fmla="*/ 4 h 656"/>
                  <a:gd name="T34" fmla="*/ 37 w 656"/>
                  <a:gd name="T35" fmla="*/ 4 h 656"/>
                  <a:gd name="T36" fmla="*/ 40 w 656"/>
                  <a:gd name="T37" fmla="*/ 4 h 656"/>
                  <a:gd name="T38" fmla="*/ 41 w 656"/>
                  <a:gd name="T39" fmla="*/ 4 h 656"/>
                  <a:gd name="T40" fmla="*/ 43 w 656"/>
                  <a:gd name="T41" fmla="*/ 4 h 656"/>
                  <a:gd name="T42" fmla="*/ 43 w 656"/>
                  <a:gd name="T43" fmla="*/ 4 h 656"/>
                  <a:gd name="T44" fmla="*/ 43 w 656"/>
                  <a:gd name="T45" fmla="*/ 4 h 656"/>
                  <a:gd name="T46" fmla="*/ 43 w 656"/>
                  <a:gd name="T47" fmla="*/ 6 h 656"/>
                  <a:gd name="T48" fmla="*/ 41 w 656"/>
                  <a:gd name="T49" fmla="*/ 7 h 656"/>
                  <a:gd name="T50" fmla="*/ 40 w 656"/>
                  <a:gd name="T51" fmla="*/ 7 h 656"/>
                  <a:gd name="T52" fmla="*/ 37 w 656"/>
                  <a:gd name="T53" fmla="*/ 8 h 656"/>
                  <a:gd name="T54" fmla="*/ 35 w 656"/>
                  <a:gd name="T55" fmla="*/ 8 h 656"/>
                  <a:gd name="T56" fmla="*/ 34 w 656"/>
                  <a:gd name="T57" fmla="*/ 8 h 656"/>
                  <a:gd name="T58" fmla="*/ 31 w 656"/>
                  <a:gd name="T59" fmla="*/ 9 h 656"/>
                  <a:gd name="T60" fmla="*/ 29 w 656"/>
                  <a:gd name="T61" fmla="*/ 9 h 656"/>
                  <a:gd name="T62" fmla="*/ 27 w 656"/>
                  <a:gd name="T63" fmla="*/ 9 h 656"/>
                  <a:gd name="T64" fmla="*/ 26 w 656"/>
                  <a:gd name="T65" fmla="*/ 9 h 656"/>
                  <a:gd name="T66" fmla="*/ 23 w 656"/>
                  <a:gd name="T67" fmla="*/ 9 h 656"/>
                  <a:gd name="T68" fmla="*/ 22 w 656"/>
                  <a:gd name="T69" fmla="*/ 9 h 656"/>
                  <a:gd name="T70" fmla="*/ 22 w 656"/>
                  <a:gd name="T71" fmla="*/ 9 h 656"/>
                  <a:gd name="T72" fmla="*/ 22 w 656"/>
                  <a:gd name="T73" fmla="*/ 9 h 656"/>
                  <a:gd name="T74" fmla="*/ 22 w 656"/>
                  <a:gd name="T75" fmla="*/ 9 h 656"/>
                  <a:gd name="T76" fmla="*/ 22 w 656"/>
                  <a:gd name="T77" fmla="*/ 9 h 656"/>
                  <a:gd name="T78" fmla="*/ 22 w 656"/>
                  <a:gd name="T79" fmla="*/ 9 h 656"/>
                  <a:gd name="T80" fmla="*/ 20 w 656"/>
                  <a:gd name="T81" fmla="*/ 9 h 656"/>
                  <a:gd name="T82" fmla="*/ 18 w 656"/>
                  <a:gd name="T83" fmla="*/ 9 h 656"/>
                  <a:gd name="T84" fmla="*/ 16 w 656"/>
                  <a:gd name="T85" fmla="*/ 9 h 656"/>
                  <a:gd name="T86" fmla="*/ 15 w 656"/>
                  <a:gd name="T87" fmla="*/ 9 h 656"/>
                  <a:gd name="T88" fmla="*/ 13 w 656"/>
                  <a:gd name="T89" fmla="*/ 9 h 656"/>
                  <a:gd name="T90" fmla="*/ 11 w 656"/>
                  <a:gd name="T91" fmla="*/ 8 h 656"/>
                  <a:gd name="T92" fmla="*/ 9 w 656"/>
                  <a:gd name="T93" fmla="*/ 8 h 656"/>
                  <a:gd name="T94" fmla="*/ 7 w 656"/>
                  <a:gd name="T95" fmla="*/ 8 h 656"/>
                  <a:gd name="T96" fmla="*/ 6 w 656"/>
                  <a:gd name="T97" fmla="*/ 7 h 656"/>
                  <a:gd name="T98" fmla="*/ 6 w 656"/>
                  <a:gd name="T99" fmla="*/ 7 h 656"/>
                  <a:gd name="T100" fmla="*/ 6 w 656"/>
                  <a:gd name="T101" fmla="*/ 6 h 656"/>
                  <a:gd name="T102" fmla="*/ 1 w 656"/>
                  <a:gd name="T103" fmla="*/ 4 h 656"/>
                  <a:gd name="T104" fmla="*/ 1 w 656"/>
                  <a:gd name="T105" fmla="*/ 4 h 656"/>
                  <a:gd name="T106" fmla="*/ 6 w 656"/>
                  <a:gd name="T107" fmla="*/ 4 h 656"/>
                  <a:gd name="T108" fmla="*/ 6 w 656"/>
                  <a:gd name="T109" fmla="*/ 4 h 656"/>
                  <a:gd name="T110" fmla="*/ 6 w 656"/>
                  <a:gd name="T111" fmla="*/ 4 h 656"/>
                  <a:gd name="T112" fmla="*/ 6 w 656"/>
                  <a:gd name="T113" fmla="*/ 4 h 656"/>
                  <a:gd name="T114" fmla="*/ 6 w 656"/>
                  <a:gd name="T115" fmla="*/ 4 h 656"/>
                  <a:gd name="T116" fmla="*/ 10 w 656"/>
                  <a:gd name="T117" fmla="*/ 4 h 656"/>
                  <a:gd name="T118" fmla="*/ 13 w 656"/>
                  <a:gd name="T119" fmla="*/ 4 h 6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6"/>
                  <a:gd name="T181" fmla="*/ 0 h 656"/>
                  <a:gd name="T182" fmla="*/ 656 w 656"/>
                  <a:gd name="T183" fmla="*/ 656 h 6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6" h="656">
                    <a:moveTo>
                      <a:pt x="205" y="24"/>
                    </a:moveTo>
                    <a:lnTo>
                      <a:pt x="218" y="18"/>
                    </a:lnTo>
                    <a:lnTo>
                      <a:pt x="233" y="14"/>
                    </a:lnTo>
                    <a:lnTo>
                      <a:pt x="247" y="10"/>
                    </a:lnTo>
                    <a:lnTo>
                      <a:pt x="262" y="7"/>
                    </a:lnTo>
                    <a:lnTo>
                      <a:pt x="277" y="5"/>
                    </a:lnTo>
                    <a:lnTo>
                      <a:pt x="293" y="2"/>
                    </a:lnTo>
                    <a:lnTo>
                      <a:pt x="308" y="1"/>
                    </a:lnTo>
                    <a:lnTo>
                      <a:pt x="324" y="0"/>
                    </a:lnTo>
                    <a:lnTo>
                      <a:pt x="326" y="0"/>
                    </a:lnTo>
                    <a:lnTo>
                      <a:pt x="327" y="0"/>
                    </a:lnTo>
                    <a:lnTo>
                      <a:pt x="328" y="0"/>
                    </a:lnTo>
                    <a:lnTo>
                      <a:pt x="344" y="0"/>
                    </a:lnTo>
                    <a:lnTo>
                      <a:pt x="360" y="1"/>
                    </a:lnTo>
                    <a:lnTo>
                      <a:pt x="376" y="3"/>
                    </a:lnTo>
                    <a:lnTo>
                      <a:pt x="392" y="7"/>
                    </a:lnTo>
                    <a:lnTo>
                      <a:pt x="408" y="10"/>
                    </a:lnTo>
                    <a:lnTo>
                      <a:pt x="423" y="14"/>
                    </a:lnTo>
                    <a:lnTo>
                      <a:pt x="438" y="20"/>
                    </a:lnTo>
                    <a:lnTo>
                      <a:pt x="453" y="25"/>
                    </a:lnTo>
                    <a:lnTo>
                      <a:pt x="468" y="31"/>
                    </a:lnTo>
                    <a:lnTo>
                      <a:pt x="482" y="39"/>
                    </a:lnTo>
                    <a:lnTo>
                      <a:pt x="497" y="47"/>
                    </a:lnTo>
                    <a:lnTo>
                      <a:pt x="510" y="55"/>
                    </a:lnTo>
                    <a:lnTo>
                      <a:pt x="524" y="64"/>
                    </a:lnTo>
                    <a:lnTo>
                      <a:pt x="536" y="75"/>
                    </a:lnTo>
                    <a:lnTo>
                      <a:pt x="549" y="85"/>
                    </a:lnTo>
                    <a:lnTo>
                      <a:pt x="560" y="97"/>
                    </a:lnTo>
                    <a:lnTo>
                      <a:pt x="582" y="121"/>
                    </a:lnTo>
                    <a:lnTo>
                      <a:pt x="602" y="146"/>
                    </a:lnTo>
                    <a:lnTo>
                      <a:pt x="618" y="174"/>
                    </a:lnTo>
                    <a:lnTo>
                      <a:pt x="632" y="203"/>
                    </a:lnTo>
                    <a:lnTo>
                      <a:pt x="642" y="233"/>
                    </a:lnTo>
                    <a:lnTo>
                      <a:pt x="650" y="264"/>
                    </a:lnTo>
                    <a:lnTo>
                      <a:pt x="655" y="296"/>
                    </a:lnTo>
                    <a:lnTo>
                      <a:pt x="656" y="328"/>
                    </a:lnTo>
                    <a:lnTo>
                      <a:pt x="655" y="360"/>
                    </a:lnTo>
                    <a:lnTo>
                      <a:pt x="650" y="393"/>
                    </a:lnTo>
                    <a:lnTo>
                      <a:pt x="642" y="424"/>
                    </a:lnTo>
                    <a:lnTo>
                      <a:pt x="632" y="454"/>
                    </a:lnTo>
                    <a:lnTo>
                      <a:pt x="618" y="483"/>
                    </a:lnTo>
                    <a:lnTo>
                      <a:pt x="602" y="510"/>
                    </a:lnTo>
                    <a:lnTo>
                      <a:pt x="582" y="537"/>
                    </a:lnTo>
                    <a:lnTo>
                      <a:pt x="560" y="561"/>
                    </a:lnTo>
                    <a:lnTo>
                      <a:pt x="549" y="572"/>
                    </a:lnTo>
                    <a:lnTo>
                      <a:pt x="536" y="583"/>
                    </a:lnTo>
                    <a:lnTo>
                      <a:pt x="524" y="593"/>
                    </a:lnTo>
                    <a:lnTo>
                      <a:pt x="510" y="602"/>
                    </a:lnTo>
                    <a:lnTo>
                      <a:pt x="497" y="610"/>
                    </a:lnTo>
                    <a:lnTo>
                      <a:pt x="482" y="618"/>
                    </a:lnTo>
                    <a:lnTo>
                      <a:pt x="468" y="625"/>
                    </a:lnTo>
                    <a:lnTo>
                      <a:pt x="453" y="632"/>
                    </a:lnTo>
                    <a:lnTo>
                      <a:pt x="438" y="638"/>
                    </a:lnTo>
                    <a:lnTo>
                      <a:pt x="423" y="643"/>
                    </a:lnTo>
                    <a:lnTo>
                      <a:pt x="408" y="647"/>
                    </a:lnTo>
                    <a:lnTo>
                      <a:pt x="392" y="651"/>
                    </a:lnTo>
                    <a:lnTo>
                      <a:pt x="376" y="653"/>
                    </a:lnTo>
                    <a:lnTo>
                      <a:pt x="360" y="655"/>
                    </a:lnTo>
                    <a:lnTo>
                      <a:pt x="344" y="656"/>
                    </a:lnTo>
                    <a:lnTo>
                      <a:pt x="328" y="656"/>
                    </a:lnTo>
                    <a:lnTo>
                      <a:pt x="327" y="656"/>
                    </a:lnTo>
                    <a:lnTo>
                      <a:pt x="324" y="656"/>
                    </a:lnTo>
                    <a:lnTo>
                      <a:pt x="321" y="656"/>
                    </a:lnTo>
                    <a:lnTo>
                      <a:pt x="319" y="656"/>
                    </a:lnTo>
                    <a:lnTo>
                      <a:pt x="315" y="656"/>
                    </a:lnTo>
                    <a:lnTo>
                      <a:pt x="300" y="655"/>
                    </a:lnTo>
                    <a:lnTo>
                      <a:pt x="284" y="654"/>
                    </a:lnTo>
                    <a:lnTo>
                      <a:pt x="269" y="652"/>
                    </a:lnTo>
                    <a:lnTo>
                      <a:pt x="254" y="648"/>
                    </a:lnTo>
                    <a:lnTo>
                      <a:pt x="239" y="645"/>
                    </a:lnTo>
                    <a:lnTo>
                      <a:pt x="225" y="640"/>
                    </a:lnTo>
                    <a:lnTo>
                      <a:pt x="210" y="635"/>
                    </a:lnTo>
                    <a:lnTo>
                      <a:pt x="197" y="629"/>
                    </a:lnTo>
                    <a:lnTo>
                      <a:pt x="183" y="623"/>
                    </a:lnTo>
                    <a:lnTo>
                      <a:pt x="169" y="616"/>
                    </a:lnTo>
                    <a:lnTo>
                      <a:pt x="156" y="608"/>
                    </a:lnTo>
                    <a:lnTo>
                      <a:pt x="144" y="600"/>
                    </a:lnTo>
                    <a:lnTo>
                      <a:pt x="131" y="591"/>
                    </a:lnTo>
                    <a:lnTo>
                      <a:pt x="118" y="582"/>
                    </a:lnTo>
                    <a:lnTo>
                      <a:pt x="107" y="571"/>
                    </a:lnTo>
                    <a:lnTo>
                      <a:pt x="95" y="561"/>
                    </a:lnTo>
                    <a:lnTo>
                      <a:pt x="73" y="537"/>
                    </a:lnTo>
                    <a:lnTo>
                      <a:pt x="54" y="510"/>
                    </a:lnTo>
                    <a:lnTo>
                      <a:pt x="38" y="483"/>
                    </a:lnTo>
                    <a:lnTo>
                      <a:pt x="24" y="454"/>
                    </a:lnTo>
                    <a:lnTo>
                      <a:pt x="13" y="424"/>
                    </a:lnTo>
                    <a:lnTo>
                      <a:pt x="5" y="393"/>
                    </a:lnTo>
                    <a:lnTo>
                      <a:pt x="1" y="360"/>
                    </a:lnTo>
                    <a:lnTo>
                      <a:pt x="0" y="328"/>
                    </a:lnTo>
                    <a:lnTo>
                      <a:pt x="1" y="303"/>
                    </a:lnTo>
                    <a:lnTo>
                      <a:pt x="3" y="278"/>
                    </a:lnTo>
                    <a:lnTo>
                      <a:pt x="8" y="253"/>
                    </a:lnTo>
                    <a:lnTo>
                      <a:pt x="15" y="230"/>
                    </a:lnTo>
                    <a:lnTo>
                      <a:pt x="23" y="207"/>
                    </a:lnTo>
                    <a:lnTo>
                      <a:pt x="33" y="185"/>
                    </a:lnTo>
                    <a:lnTo>
                      <a:pt x="43" y="164"/>
                    </a:lnTo>
                    <a:lnTo>
                      <a:pt x="57" y="143"/>
                    </a:lnTo>
                    <a:lnTo>
                      <a:pt x="71" y="124"/>
                    </a:lnTo>
                    <a:lnTo>
                      <a:pt x="87" y="106"/>
                    </a:lnTo>
                    <a:lnTo>
                      <a:pt x="103" y="89"/>
                    </a:lnTo>
                    <a:lnTo>
                      <a:pt x="122" y="74"/>
                    </a:lnTo>
                    <a:lnTo>
                      <a:pt x="141" y="59"/>
                    </a:lnTo>
                    <a:lnTo>
                      <a:pt x="161" y="46"/>
                    </a:lnTo>
                    <a:lnTo>
                      <a:pt x="183" y="35"/>
                    </a:lnTo>
                    <a:lnTo>
                      <a:pt x="205" y="24"/>
                    </a:lnTo>
                    <a:close/>
                  </a:path>
                </a:pathLst>
              </a:custGeom>
              <a:gradFill rotWithShape="1">
                <a:gsLst>
                  <a:gs pos="0">
                    <a:srgbClr val="5C0616"/>
                  </a:gs>
                  <a:gs pos="50000">
                    <a:srgbClr val="C60C30"/>
                  </a:gs>
                  <a:gs pos="100000">
                    <a:srgbClr val="5C0616"/>
                  </a:gs>
                </a:gsLst>
                <a:lin ang="2700000" scaled="1"/>
              </a:gradFill>
              <a:ln w="9525">
                <a:noFill/>
                <a:round/>
                <a:headEnd/>
                <a:tailEnd/>
              </a:ln>
            </p:spPr>
            <p:txBody>
              <a:bodyPr/>
              <a:lstStyle/>
              <a:p>
                <a:endParaRPr lang="en-US" dirty="0"/>
              </a:p>
            </p:txBody>
          </p:sp>
          <p:sp>
            <p:nvSpPr>
              <p:cNvPr id="22" name="Freeform 18"/>
              <p:cNvSpPr>
                <a:spLocks/>
              </p:cNvSpPr>
              <p:nvPr/>
            </p:nvSpPr>
            <p:spPr bwMode="auto">
              <a:xfrm>
                <a:off x="2783" y="1770"/>
                <a:ext cx="132" cy="184"/>
              </a:xfrm>
              <a:custGeom>
                <a:avLst/>
                <a:gdLst>
                  <a:gd name="T0" fmla="*/ 9 w 144"/>
                  <a:gd name="T1" fmla="*/ 4 h 210"/>
                  <a:gd name="T2" fmla="*/ 9 w 144"/>
                  <a:gd name="T3" fmla="*/ 4 h 210"/>
                  <a:gd name="T4" fmla="*/ 8 w 144"/>
                  <a:gd name="T5" fmla="*/ 4 h 210"/>
                  <a:gd name="T6" fmla="*/ 8 w 144"/>
                  <a:gd name="T7" fmla="*/ 4 h 210"/>
                  <a:gd name="T8" fmla="*/ 7 w 144"/>
                  <a:gd name="T9" fmla="*/ 4 h 210"/>
                  <a:gd name="T10" fmla="*/ 6 w 144"/>
                  <a:gd name="T11" fmla="*/ 4 h 210"/>
                  <a:gd name="T12" fmla="*/ 5 w 144"/>
                  <a:gd name="T13" fmla="*/ 4 h 210"/>
                  <a:gd name="T14" fmla="*/ 5 w 144"/>
                  <a:gd name="T15" fmla="*/ 4 h 210"/>
                  <a:gd name="T16" fmla="*/ 5 w 144"/>
                  <a:gd name="T17" fmla="*/ 4 h 210"/>
                  <a:gd name="T18" fmla="*/ 5 w 144"/>
                  <a:gd name="T19" fmla="*/ 4 h 210"/>
                  <a:gd name="T20" fmla="*/ 5 w 144"/>
                  <a:gd name="T21" fmla="*/ 4 h 210"/>
                  <a:gd name="T22" fmla="*/ 5 w 144"/>
                  <a:gd name="T23" fmla="*/ 4 h 210"/>
                  <a:gd name="T24" fmla="*/ 5 w 144"/>
                  <a:gd name="T25" fmla="*/ 4 h 210"/>
                  <a:gd name="T26" fmla="*/ 5 w 144"/>
                  <a:gd name="T27" fmla="*/ 4 h 210"/>
                  <a:gd name="T28" fmla="*/ 5 w 144"/>
                  <a:gd name="T29" fmla="*/ 4 h 210"/>
                  <a:gd name="T30" fmla="*/ 5 w 144"/>
                  <a:gd name="T31" fmla="*/ 4 h 210"/>
                  <a:gd name="T32" fmla="*/ 0 w 144"/>
                  <a:gd name="T33" fmla="*/ 0 h 210"/>
                  <a:gd name="T34" fmla="*/ 5 w 144"/>
                  <a:gd name="T35" fmla="*/ 4 h 210"/>
                  <a:gd name="T36" fmla="*/ 5 w 144"/>
                  <a:gd name="T37" fmla="*/ 4 h 210"/>
                  <a:gd name="T38" fmla="*/ 5 w 144"/>
                  <a:gd name="T39" fmla="*/ 4 h 210"/>
                  <a:gd name="T40" fmla="*/ 5 w 144"/>
                  <a:gd name="T41" fmla="*/ 4 h 210"/>
                  <a:gd name="T42" fmla="*/ 5 w 144"/>
                  <a:gd name="T43" fmla="*/ 4 h 210"/>
                  <a:gd name="T44" fmla="*/ 5 w 144"/>
                  <a:gd name="T45" fmla="*/ 4 h 210"/>
                  <a:gd name="T46" fmla="*/ 5 w 144"/>
                  <a:gd name="T47" fmla="*/ 4 h 210"/>
                  <a:gd name="T48" fmla="*/ 5 w 144"/>
                  <a:gd name="T49" fmla="*/ 4 h 210"/>
                  <a:gd name="T50" fmla="*/ 9 w 144"/>
                  <a:gd name="T51" fmla="*/ 4 h 2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4"/>
                  <a:gd name="T79" fmla="*/ 0 h 210"/>
                  <a:gd name="T80" fmla="*/ 144 w 144"/>
                  <a:gd name="T81" fmla="*/ 210 h 2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4" h="210">
                    <a:moveTo>
                      <a:pt x="144" y="210"/>
                    </a:moveTo>
                    <a:lnTo>
                      <a:pt x="140" y="187"/>
                    </a:lnTo>
                    <a:lnTo>
                      <a:pt x="134" y="165"/>
                    </a:lnTo>
                    <a:lnTo>
                      <a:pt x="127" y="143"/>
                    </a:lnTo>
                    <a:lnTo>
                      <a:pt x="118" y="122"/>
                    </a:lnTo>
                    <a:lnTo>
                      <a:pt x="108" y="103"/>
                    </a:lnTo>
                    <a:lnTo>
                      <a:pt x="95" y="83"/>
                    </a:lnTo>
                    <a:lnTo>
                      <a:pt x="81" y="66"/>
                    </a:lnTo>
                    <a:lnTo>
                      <a:pt x="65" y="49"/>
                    </a:lnTo>
                    <a:lnTo>
                      <a:pt x="58" y="42"/>
                    </a:lnTo>
                    <a:lnTo>
                      <a:pt x="50" y="35"/>
                    </a:lnTo>
                    <a:lnTo>
                      <a:pt x="42" y="28"/>
                    </a:lnTo>
                    <a:lnTo>
                      <a:pt x="34" y="22"/>
                    </a:lnTo>
                    <a:lnTo>
                      <a:pt x="26" y="16"/>
                    </a:lnTo>
                    <a:lnTo>
                      <a:pt x="17" y="11"/>
                    </a:lnTo>
                    <a:lnTo>
                      <a:pt x="9" y="5"/>
                    </a:lnTo>
                    <a:lnTo>
                      <a:pt x="0" y="0"/>
                    </a:lnTo>
                    <a:lnTo>
                      <a:pt x="11" y="21"/>
                    </a:lnTo>
                    <a:lnTo>
                      <a:pt x="23" y="44"/>
                    </a:lnTo>
                    <a:lnTo>
                      <a:pt x="32" y="69"/>
                    </a:lnTo>
                    <a:lnTo>
                      <a:pt x="40" y="95"/>
                    </a:lnTo>
                    <a:lnTo>
                      <a:pt x="47" y="122"/>
                    </a:lnTo>
                    <a:lnTo>
                      <a:pt x="53" y="150"/>
                    </a:lnTo>
                    <a:lnTo>
                      <a:pt x="57" y="180"/>
                    </a:lnTo>
                    <a:lnTo>
                      <a:pt x="60" y="210"/>
                    </a:lnTo>
                    <a:lnTo>
                      <a:pt x="144" y="210"/>
                    </a:lnTo>
                    <a:close/>
                  </a:path>
                </a:pathLst>
              </a:custGeom>
              <a:solidFill>
                <a:srgbClr val="FFFFFF"/>
              </a:solidFill>
              <a:ln w="9525">
                <a:noFill/>
                <a:round/>
                <a:headEnd/>
                <a:tailEnd/>
              </a:ln>
            </p:spPr>
            <p:txBody>
              <a:bodyPr/>
              <a:lstStyle/>
              <a:p>
                <a:endParaRPr lang="en-US" dirty="0"/>
              </a:p>
            </p:txBody>
          </p:sp>
          <p:sp>
            <p:nvSpPr>
              <p:cNvPr id="23" name="Freeform 19"/>
              <p:cNvSpPr>
                <a:spLocks/>
              </p:cNvSpPr>
              <p:nvPr/>
            </p:nvSpPr>
            <p:spPr bwMode="auto">
              <a:xfrm>
                <a:off x="2540" y="1749"/>
                <a:ext cx="98" cy="205"/>
              </a:xfrm>
              <a:custGeom>
                <a:avLst/>
                <a:gdLst>
                  <a:gd name="T0" fmla="*/ 9 w 106"/>
                  <a:gd name="T1" fmla="*/ 3 h 235"/>
                  <a:gd name="T2" fmla="*/ 9 w 106"/>
                  <a:gd name="T3" fmla="*/ 0 h 235"/>
                  <a:gd name="T4" fmla="*/ 8 w 106"/>
                  <a:gd name="T5" fmla="*/ 3 h 235"/>
                  <a:gd name="T6" fmla="*/ 7 w 106"/>
                  <a:gd name="T7" fmla="*/ 3 h 235"/>
                  <a:gd name="T8" fmla="*/ 6 w 106"/>
                  <a:gd name="T9" fmla="*/ 3 h 235"/>
                  <a:gd name="T10" fmla="*/ 6 w 106"/>
                  <a:gd name="T11" fmla="*/ 3 h 235"/>
                  <a:gd name="T12" fmla="*/ 6 w 106"/>
                  <a:gd name="T13" fmla="*/ 3 h 235"/>
                  <a:gd name="T14" fmla="*/ 6 w 106"/>
                  <a:gd name="T15" fmla="*/ 3 h 235"/>
                  <a:gd name="T16" fmla="*/ 6 w 106"/>
                  <a:gd name="T17" fmla="*/ 3 h 235"/>
                  <a:gd name="T18" fmla="*/ 6 w 106"/>
                  <a:gd name="T19" fmla="*/ 3 h 235"/>
                  <a:gd name="T20" fmla="*/ 6 w 106"/>
                  <a:gd name="T21" fmla="*/ 3 h 235"/>
                  <a:gd name="T22" fmla="*/ 6 w 106"/>
                  <a:gd name="T23" fmla="*/ 3 h 235"/>
                  <a:gd name="T24" fmla="*/ 3 w 106"/>
                  <a:gd name="T25" fmla="*/ 3 h 235"/>
                  <a:gd name="T26" fmla="*/ 0 w 106"/>
                  <a:gd name="T27" fmla="*/ 3 h 235"/>
                  <a:gd name="T28" fmla="*/ 9 w 106"/>
                  <a:gd name="T29" fmla="*/ 3 h 2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6"/>
                  <a:gd name="T46" fmla="*/ 0 h 235"/>
                  <a:gd name="T47" fmla="*/ 106 w 106"/>
                  <a:gd name="T48" fmla="*/ 235 h 2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6" h="235">
                    <a:moveTo>
                      <a:pt x="106" y="235"/>
                    </a:moveTo>
                    <a:lnTo>
                      <a:pt x="106" y="0"/>
                    </a:lnTo>
                    <a:lnTo>
                      <a:pt x="98" y="3"/>
                    </a:lnTo>
                    <a:lnTo>
                      <a:pt x="91" y="9"/>
                    </a:lnTo>
                    <a:lnTo>
                      <a:pt x="84" y="15"/>
                    </a:lnTo>
                    <a:lnTo>
                      <a:pt x="77" y="22"/>
                    </a:lnTo>
                    <a:lnTo>
                      <a:pt x="61" y="39"/>
                    </a:lnTo>
                    <a:lnTo>
                      <a:pt x="47" y="60"/>
                    </a:lnTo>
                    <a:lnTo>
                      <a:pt x="35" y="84"/>
                    </a:lnTo>
                    <a:lnTo>
                      <a:pt x="24" y="111"/>
                    </a:lnTo>
                    <a:lnTo>
                      <a:pt x="15" y="139"/>
                    </a:lnTo>
                    <a:lnTo>
                      <a:pt x="8" y="169"/>
                    </a:lnTo>
                    <a:lnTo>
                      <a:pt x="3" y="202"/>
                    </a:lnTo>
                    <a:lnTo>
                      <a:pt x="0" y="235"/>
                    </a:lnTo>
                    <a:lnTo>
                      <a:pt x="106" y="235"/>
                    </a:lnTo>
                    <a:close/>
                  </a:path>
                </a:pathLst>
              </a:custGeom>
              <a:solidFill>
                <a:srgbClr val="FFFFFF"/>
              </a:solidFill>
              <a:ln w="9525">
                <a:noFill/>
                <a:round/>
                <a:headEnd/>
                <a:tailEnd/>
              </a:ln>
            </p:spPr>
            <p:txBody>
              <a:bodyPr/>
              <a:lstStyle/>
              <a:p>
                <a:endParaRPr lang="en-US" dirty="0"/>
              </a:p>
            </p:txBody>
          </p:sp>
          <p:sp>
            <p:nvSpPr>
              <p:cNvPr id="24" name="Freeform 20"/>
              <p:cNvSpPr>
                <a:spLocks/>
              </p:cNvSpPr>
              <p:nvPr/>
            </p:nvSpPr>
            <p:spPr bwMode="auto">
              <a:xfrm>
                <a:off x="2540" y="2001"/>
                <a:ext cx="98" cy="215"/>
              </a:xfrm>
              <a:custGeom>
                <a:avLst/>
                <a:gdLst>
                  <a:gd name="T0" fmla="*/ 6 w 106"/>
                  <a:gd name="T1" fmla="*/ 4 h 245"/>
                  <a:gd name="T2" fmla="*/ 6 w 106"/>
                  <a:gd name="T3" fmla="*/ 4 h 245"/>
                  <a:gd name="T4" fmla="*/ 7 w 106"/>
                  <a:gd name="T5" fmla="*/ 4 h 245"/>
                  <a:gd name="T6" fmla="*/ 8 w 106"/>
                  <a:gd name="T7" fmla="*/ 4 h 245"/>
                  <a:gd name="T8" fmla="*/ 9 w 106"/>
                  <a:gd name="T9" fmla="*/ 4 h 245"/>
                  <a:gd name="T10" fmla="*/ 9 w 106"/>
                  <a:gd name="T11" fmla="*/ 0 h 245"/>
                  <a:gd name="T12" fmla="*/ 0 w 106"/>
                  <a:gd name="T13" fmla="*/ 0 h 245"/>
                  <a:gd name="T14" fmla="*/ 2 w 106"/>
                  <a:gd name="T15" fmla="*/ 4 h 245"/>
                  <a:gd name="T16" fmla="*/ 6 w 106"/>
                  <a:gd name="T17" fmla="*/ 4 h 245"/>
                  <a:gd name="T18" fmla="*/ 6 w 106"/>
                  <a:gd name="T19" fmla="*/ 4 h 245"/>
                  <a:gd name="T20" fmla="*/ 6 w 106"/>
                  <a:gd name="T21" fmla="*/ 4 h 245"/>
                  <a:gd name="T22" fmla="*/ 6 w 106"/>
                  <a:gd name="T23" fmla="*/ 4 h 245"/>
                  <a:gd name="T24" fmla="*/ 6 w 106"/>
                  <a:gd name="T25" fmla="*/ 4 h 245"/>
                  <a:gd name="T26" fmla="*/ 6 w 106"/>
                  <a:gd name="T27" fmla="*/ 4 h 245"/>
                  <a:gd name="T28" fmla="*/ 6 w 106"/>
                  <a:gd name="T29" fmla="*/ 4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6"/>
                  <a:gd name="T46" fmla="*/ 0 h 245"/>
                  <a:gd name="T47" fmla="*/ 106 w 106"/>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6" h="245">
                    <a:moveTo>
                      <a:pt x="77" y="225"/>
                    </a:moveTo>
                    <a:lnTo>
                      <a:pt x="84" y="232"/>
                    </a:lnTo>
                    <a:lnTo>
                      <a:pt x="91" y="236"/>
                    </a:lnTo>
                    <a:lnTo>
                      <a:pt x="98" y="242"/>
                    </a:lnTo>
                    <a:lnTo>
                      <a:pt x="106" y="245"/>
                    </a:lnTo>
                    <a:lnTo>
                      <a:pt x="106" y="0"/>
                    </a:lnTo>
                    <a:lnTo>
                      <a:pt x="0" y="0"/>
                    </a:lnTo>
                    <a:lnTo>
                      <a:pt x="2" y="36"/>
                    </a:lnTo>
                    <a:lnTo>
                      <a:pt x="7" y="69"/>
                    </a:lnTo>
                    <a:lnTo>
                      <a:pt x="14" y="101"/>
                    </a:lnTo>
                    <a:lnTo>
                      <a:pt x="23" y="131"/>
                    </a:lnTo>
                    <a:lnTo>
                      <a:pt x="33" y="159"/>
                    </a:lnTo>
                    <a:lnTo>
                      <a:pt x="47" y="184"/>
                    </a:lnTo>
                    <a:lnTo>
                      <a:pt x="61" y="206"/>
                    </a:lnTo>
                    <a:lnTo>
                      <a:pt x="77" y="225"/>
                    </a:lnTo>
                    <a:close/>
                  </a:path>
                </a:pathLst>
              </a:custGeom>
              <a:solidFill>
                <a:srgbClr val="FFFFFF"/>
              </a:solidFill>
              <a:ln w="9525">
                <a:noFill/>
                <a:round/>
                <a:headEnd/>
                <a:tailEnd/>
              </a:ln>
            </p:spPr>
            <p:txBody>
              <a:bodyPr/>
              <a:lstStyle/>
              <a:p>
                <a:endParaRPr lang="en-US" dirty="0"/>
              </a:p>
            </p:txBody>
          </p:sp>
          <p:sp>
            <p:nvSpPr>
              <p:cNvPr id="25" name="Freeform 21"/>
              <p:cNvSpPr>
                <a:spLocks/>
              </p:cNvSpPr>
              <p:nvPr/>
            </p:nvSpPr>
            <p:spPr bwMode="auto">
              <a:xfrm>
                <a:off x="2687" y="2001"/>
                <a:ext cx="101" cy="215"/>
              </a:xfrm>
              <a:custGeom>
                <a:avLst/>
                <a:gdLst>
                  <a:gd name="T0" fmla="*/ 10 w 109"/>
                  <a:gd name="T1" fmla="*/ 0 h 247"/>
                  <a:gd name="T2" fmla="*/ 0 w 109"/>
                  <a:gd name="T3" fmla="*/ 0 h 247"/>
                  <a:gd name="T4" fmla="*/ 0 w 109"/>
                  <a:gd name="T5" fmla="*/ 3 h 247"/>
                  <a:gd name="T6" fmla="*/ 6 w 109"/>
                  <a:gd name="T7" fmla="*/ 3 h 247"/>
                  <a:gd name="T8" fmla="*/ 6 w 109"/>
                  <a:gd name="T9" fmla="*/ 3 h 247"/>
                  <a:gd name="T10" fmla="*/ 6 w 109"/>
                  <a:gd name="T11" fmla="*/ 3 h 247"/>
                  <a:gd name="T12" fmla="*/ 6 w 109"/>
                  <a:gd name="T13" fmla="*/ 3 h 247"/>
                  <a:gd name="T14" fmla="*/ 7 w 109"/>
                  <a:gd name="T15" fmla="*/ 3 h 247"/>
                  <a:gd name="T16" fmla="*/ 8 w 109"/>
                  <a:gd name="T17" fmla="*/ 3 h 247"/>
                  <a:gd name="T18" fmla="*/ 9 w 109"/>
                  <a:gd name="T19" fmla="*/ 3 h 247"/>
                  <a:gd name="T20" fmla="*/ 10 w 109"/>
                  <a:gd name="T21" fmla="*/ 0 h 2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
                  <a:gd name="T34" fmla="*/ 0 h 247"/>
                  <a:gd name="T35" fmla="*/ 109 w 109"/>
                  <a:gd name="T36" fmla="*/ 247 h 2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 h="247">
                    <a:moveTo>
                      <a:pt x="109" y="0"/>
                    </a:moveTo>
                    <a:lnTo>
                      <a:pt x="0" y="0"/>
                    </a:lnTo>
                    <a:lnTo>
                      <a:pt x="0" y="247"/>
                    </a:lnTo>
                    <a:lnTo>
                      <a:pt x="20" y="235"/>
                    </a:lnTo>
                    <a:lnTo>
                      <a:pt x="39" y="218"/>
                    </a:lnTo>
                    <a:lnTo>
                      <a:pt x="56" y="194"/>
                    </a:lnTo>
                    <a:lnTo>
                      <a:pt x="73" y="165"/>
                    </a:lnTo>
                    <a:lnTo>
                      <a:pt x="86" y="130"/>
                    </a:lnTo>
                    <a:lnTo>
                      <a:pt x="98" y="91"/>
                    </a:lnTo>
                    <a:lnTo>
                      <a:pt x="105" y="47"/>
                    </a:lnTo>
                    <a:lnTo>
                      <a:pt x="109" y="0"/>
                    </a:lnTo>
                    <a:close/>
                  </a:path>
                </a:pathLst>
              </a:custGeom>
              <a:solidFill>
                <a:srgbClr val="FFFFFF"/>
              </a:solidFill>
              <a:ln w="9525">
                <a:noFill/>
                <a:round/>
                <a:headEnd/>
                <a:tailEnd/>
              </a:ln>
            </p:spPr>
            <p:txBody>
              <a:bodyPr/>
              <a:lstStyle/>
              <a:p>
                <a:endParaRPr lang="en-US" dirty="0"/>
              </a:p>
            </p:txBody>
          </p:sp>
          <p:sp>
            <p:nvSpPr>
              <p:cNvPr id="26" name="Freeform 22"/>
              <p:cNvSpPr>
                <a:spLocks/>
              </p:cNvSpPr>
              <p:nvPr/>
            </p:nvSpPr>
            <p:spPr bwMode="auto">
              <a:xfrm>
                <a:off x="2687" y="1747"/>
                <a:ext cx="100" cy="207"/>
              </a:xfrm>
              <a:custGeom>
                <a:avLst/>
                <a:gdLst>
                  <a:gd name="T0" fmla="*/ 6 w 108"/>
                  <a:gd name="T1" fmla="*/ 4 h 236"/>
                  <a:gd name="T2" fmla="*/ 6 w 108"/>
                  <a:gd name="T3" fmla="*/ 4 h 236"/>
                  <a:gd name="T4" fmla="*/ 6 w 108"/>
                  <a:gd name="T5" fmla="*/ 4 h 236"/>
                  <a:gd name="T6" fmla="*/ 6 w 108"/>
                  <a:gd name="T7" fmla="*/ 4 h 236"/>
                  <a:gd name="T8" fmla="*/ 0 w 108"/>
                  <a:gd name="T9" fmla="*/ 0 h 236"/>
                  <a:gd name="T10" fmla="*/ 0 w 108"/>
                  <a:gd name="T11" fmla="*/ 4 h 236"/>
                  <a:gd name="T12" fmla="*/ 10 w 108"/>
                  <a:gd name="T13" fmla="*/ 4 h 236"/>
                  <a:gd name="T14" fmla="*/ 9 w 108"/>
                  <a:gd name="T15" fmla="*/ 4 h 236"/>
                  <a:gd name="T16" fmla="*/ 9 w 108"/>
                  <a:gd name="T17" fmla="*/ 4 h 236"/>
                  <a:gd name="T18" fmla="*/ 8 w 108"/>
                  <a:gd name="T19" fmla="*/ 4 h 236"/>
                  <a:gd name="T20" fmla="*/ 6 w 108"/>
                  <a:gd name="T21" fmla="*/ 4 h 236"/>
                  <a:gd name="T22" fmla="*/ 6 w 108"/>
                  <a:gd name="T23" fmla="*/ 4 h 236"/>
                  <a:gd name="T24" fmla="*/ 6 w 108"/>
                  <a:gd name="T25" fmla="*/ 4 h 236"/>
                  <a:gd name="T26" fmla="*/ 6 w 108"/>
                  <a:gd name="T27" fmla="*/ 4 h 236"/>
                  <a:gd name="T28" fmla="*/ 6 w 108"/>
                  <a:gd name="T29" fmla="*/ 4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36"/>
                  <a:gd name="T47" fmla="*/ 108 w 108"/>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36">
                    <a:moveTo>
                      <a:pt x="32" y="23"/>
                    </a:moveTo>
                    <a:lnTo>
                      <a:pt x="24" y="16"/>
                    </a:lnTo>
                    <a:lnTo>
                      <a:pt x="16" y="9"/>
                    </a:lnTo>
                    <a:lnTo>
                      <a:pt x="8" y="4"/>
                    </a:lnTo>
                    <a:lnTo>
                      <a:pt x="0" y="0"/>
                    </a:lnTo>
                    <a:lnTo>
                      <a:pt x="0" y="236"/>
                    </a:lnTo>
                    <a:lnTo>
                      <a:pt x="108" y="236"/>
                    </a:lnTo>
                    <a:lnTo>
                      <a:pt x="105" y="203"/>
                    </a:lnTo>
                    <a:lnTo>
                      <a:pt x="100" y="170"/>
                    </a:lnTo>
                    <a:lnTo>
                      <a:pt x="93" y="140"/>
                    </a:lnTo>
                    <a:lnTo>
                      <a:pt x="84" y="112"/>
                    </a:lnTo>
                    <a:lnTo>
                      <a:pt x="74" y="85"/>
                    </a:lnTo>
                    <a:lnTo>
                      <a:pt x="61" y="61"/>
                    </a:lnTo>
                    <a:lnTo>
                      <a:pt x="47" y="40"/>
                    </a:lnTo>
                    <a:lnTo>
                      <a:pt x="32" y="23"/>
                    </a:lnTo>
                    <a:close/>
                  </a:path>
                </a:pathLst>
              </a:custGeom>
              <a:solidFill>
                <a:srgbClr val="FFFFFF"/>
              </a:solidFill>
              <a:ln w="9525">
                <a:noFill/>
                <a:round/>
                <a:headEnd/>
                <a:tailEnd/>
              </a:ln>
            </p:spPr>
            <p:txBody>
              <a:bodyPr/>
              <a:lstStyle/>
              <a:p>
                <a:endParaRPr lang="en-US" dirty="0"/>
              </a:p>
            </p:txBody>
          </p:sp>
          <p:sp>
            <p:nvSpPr>
              <p:cNvPr id="27" name="Freeform 23"/>
              <p:cNvSpPr>
                <a:spLocks/>
              </p:cNvSpPr>
              <p:nvPr/>
            </p:nvSpPr>
            <p:spPr bwMode="auto">
              <a:xfrm>
                <a:off x="2415" y="1772"/>
                <a:ext cx="129" cy="182"/>
              </a:xfrm>
              <a:custGeom>
                <a:avLst/>
                <a:gdLst>
                  <a:gd name="T0" fmla="*/ 9 w 141"/>
                  <a:gd name="T1" fmla="*/ 0 h 207"/>
                  <a:gd name="T2" fmla="*/ 8 w 141"/>
                  <a:gd name="T3" fmla="*/ 4 h 207"/>
                  <a:gd name="T4" fmla="*/ 7 w 141"/>
                  <a:gd name="T5" fmla="*/ 4 h 207"/>
                  <a:gd name="T6" fmla="*/ 6 w 141"/>
                  <a:gd name="T7" fmla="*/ 4 h 207"/>
                  <a:gd name="T8" fmla="*/ 6 w 141"/>
                  <a:gd name="T9" fmla="*/ 4 h 207"/>
                  <a:gd name="T10" fmla="*/ 5 w 141"/>
                  <a:gd name="T11" fmla="*/ 4 h 207"/>
                  <a:gd name="T12" fmla="*/ 5 w 141"/>
                  <a:gd name="T13" fmla="*/ 4 h 207"/>
                  <a:gd name="T14" fmla="*/ 5 w 141"/>
                  <a:gd name="T15" fmla="*/ 4 h 207"/>
                  <a:gd name="T16" fmla="*/ 5 w 141"/>
                  <a:gd name="T17" fmla="*/ 4 h 207"/>
                  <a:gd name="T18" fmla="*/ 5 w 141"/>
                  <a:gd name="T19" fmla="*/ 4 h 207"/>
                  <a:gd name="T20" fmla="*/ 5 w 141"/>
                  <a:gd name="T21" fmla="*/ 4 h 207"/>
                  <a:gd name="T22" fmla="*/ 5 w 141"/>
                  <a:gd name="T23" fmla="*/ 4 h 207"/>
                  <a:gd name="T24" fmla="*/ 5 w 141"/>
                  <a:gd name="T25" fmla="*/ 4 h 207"/>
                  <a:gd name="T26" fmla="*/ 5 w 141"/>
                  <a:gd name="T27" fmla="*/ 4 h 207"/>
                  <a:gd name="T28" fmla="*/ 5 w 141"/>
                  <a:gd name="T29" fmla="*/ 4 h 207"/>
                  <a:gd name="T30" fmla="*/ 4 w 141"/>
                  <a:gd name="T31" fmla="*/ 4 h 207"/>
                  <a:gd name="T32" fmla="*/ 0 w 141"/>
                  <a:gd name="T33" fmla="*/ 4 h 207"/>
                  <a:gd name="T34" fmla="*/ 5 w 141"/>
                  <a:gd name="T35" fmla="*/ 4 h 207"/>
                  <a:gd name="T36" fmla="*/ 5 w 141"/>
                  <a:gd name="T37" fmla="*/ 4 h 207"/>
                  <a:gd name="T38" fmla="*/ 5 w 141"/>
                  <a:gd name="T39" fmla="*/ 4 h 207"/>
                  <a:gd name="T40" fmla="*/ 5 w 141"/>
                  <a:gd name="T41" fmla="*/ 4 h 207"/>
                  <a:gd name="T42" fmla="*/ 5 w 141"/>
                  <a:gd name="T43" fmla="*/ 4 h 207"/>
                  <a:gd name="T44" fmla="*/ 6 w 141"/>
                  <a:gd name="T45" fmla="*/ 4 h 207"/>
                  <a:gd name="T46" fmla="*/ 7 w 141"/>
                  <a:gd name="T47" fmla="*/ 4 h 207"/>
                  <a:gd name="T48" fmla="*/ 8 w 141"/>
                  <a:gd name="T49" fmla="*/ 4 h 207"/>
                  <a:gd name="T50" fmla="*/ 9 w 141"/>
                  <a:gd name="T51" fmla="*/ 0 h 2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1"/>
                  <a:gd name="T79" fmla="*/ 0 h 207"/>
                  <a:gd name="T80" fmla="*/ 141 w 141"/>
                  <a:gd name="T81" fmla="*/ 207 h 20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1" h="207">
                    <a:moveTo>
                      <a:pt x="141" y="0"/>
                    </a:moveTo>
                    <a:lnTo>
                      <a:pt x="133" y="4"/>
                    </a:lnTo>
                    <a:lnTo>
                      <a:pt x="123" y="9"/>
                    </a:lnTo>
                    <a:lnTo>
                      <a:pt x="115" y="15"/>
                    </a:lnTo>
                    <a:lnTo>
                      <a:pt x="108" y="20"/>
                    </a:lnTo>
                    <a:lnTo>
                      <a:pt x="100" y="26"/>
                    </a:lnTo>
                    <a:lnTo>
                      <a:pt x="92" y="32"/>
                    </a:lnTo>
                    <a:lnTo>
                      <a:pt x="85" y="39"/>
                    </a:lnTo>
                    <a:lnTo>
                      <a:pt x="78" y="46"/>
                    </a:lnTo>
                    <a:lnTo>
                      <a:pt x="62" y="63"/>
                    </a:lnTo>
                    <a:lnTo>
                      <a:pt x="48" y="80"/>
                    </a:lnTo>
                    <a:lnTo>
                      <a:pt x="36" y="100"/>
                    </a:lnTo>
                    <a:lnTo>
                      <a:pt x="25" y="119"/>
                    </a:lnTo>
                    <a:lnTo>
                      <a:pt x="16" y="140"/>
                    </a:lnTo>
                    <a:lnTo>
                      <a:pt x="9" y="162"/>
                    </a:lnTo>
                    <a:lnTo>
                      <a:pt x="4" y="184"/>
                    </a:lnTo>
                    <a:lnTo>
                      <a:pt x="0" y="207"/>
                    </a:lnTo>
                    <a:lnTo>
                      <a:pt x="82" y="207"/>
                    </a:lnTo>
                    <a:lnTo>
                      <a:pt x="84" y="176"/>
                    </a:lnTo>
                    <a:lnTo>
                      <a:pt x="89" y="147"/>
                    </a:lnTo>
                    <a:lnTo>
                      <a:pt x="93" y="118"/>
                    </a:lnTo>
                    <a:lnTo>
                      <a:pt x="100" y="92"/>
                    </a:lnTo>
                    <a:lnTo>
                      <a:pt x="108" y="66"/>
                    </a:lnTo>
                    <a:lnTo>
                      <a:pt x="118" y="42"/>
                    </a:lnTo>
                    <a:lnTo>
                      <a:pt x="129" y="20"/>
                    </a:lnTo>
                    <a:lnTo>
                      <a:pt x="141" y="0"/>
                    </a:lnTo>
                    <a:close/>
                  </a:path>
                </a:pathLst>
              </a:custGeom>
              <a:solidFill>
                <a:srgbClr val="FFFFFF"/>
              </a:solidFill>
              <a:ln w="9525">
                <a:noFill/>
                <a:round/>
                <a:headEnd/>
                <a:tailEnd/>
              </a:ln>
            </p:spPr>
            <p:txBody>
              <a:bodyPr/>
              <a:lstStyle/>
              <a:p>
                <a:endParaRPr lang="en-US" dirty="0"/>
              </a:p>
            </p:txBody>
          </p:sp>
          <p:sp>
            <p:nvSpPr>
              <p:cNvPr id="28" name="Freeform 24"/>
              <p:cNvSpPr>
                <a:spLocks/>
              </p:cNvSpPr>
              <p:nvPr/>
            </p:nvSpPr>
            <p:spPr bwMode="auto">
              <a:xfrm>
                <a:off x="2414" y="2001"/>
                <a:ext cx="130" cy="191"/>
              </a:xfrm>
              <a:custGeom>
                <a:avLst/>
                <a:gdLst>
                  <a:gd name="T0" fmla="*/ 14 w 140"/>
                  <a:gd name="T1" fmla="*/ 3 h 219"/>
                  <a:gd name="T2" fmla="*/ 12 w 140"/>
                  <a:gd name="T3" fmla="*/ 3 h 219"/>
                  <a:gd name="T4" fmla="*/ 11 w 140"/>
                  <a:gd name="T5" fmla="*/ 3 h 219"/>
                  <a:gd name="T6" fmla="*/ 10 w 140"/>
                  <a:gd name="T7" fmla="*/ 3 h 219"/>
                  <a:gd name="T8" fmla="*/ 9 w 140"/>
                  <a:gd name="T9" fmla="*/ 3 h 219"/>
                  <a:gd name="T10" fmla="*/ 8 w 140"/>
                  <a:gd name="T11" fmla="*/ 3 h 219"/>
                  <a:gd name="T12" fmla="*/ 7 w 140"/>
                  <a:gd name="T13" fmla="*/ 3 h 219"/>
                  <a:gd name="T14" fmla="*/ 7 w 140"/>
                  <a:gd name="T15" fmla="*/ 3 h 219"/>
                  <a:gd name="T16" fmla="*/ 6 w 140"/>
                  <a:gd name="T17" fmla="*/ 0 h 219"/>
                  <a:gd name="T18" fmla="*/ 0 w 140"/>
                  <a:gd name="T19" fmla="*/ 0 h 219"/>
                  <a:gd name="T20" fmla="*/ 2 w 140"/>
                  <a:gd name="T21" fmla="*/ 3 h 219"/>
                  <a:gd name="T22" fmla="*/ 6 w 140"/>
                  <a:gd name="T23" fmla="*/ 3 h 219"/>
                  <a:gd name="T24" fmla="*/ 6 w 140"/>
                  <a:gd name="T25" fmla="*/ 3 h 219"/>
                  <a:gd name="T26" fmla="*/ 6 w 140"/>
                  <a:gd name="T27" fmla="*/ 3 h 219"/>
                  <a:gd name="T28" fmla="*/ 6 w 140"/>
                  <a:gd name="T29" fmla="*/ 3 h 219"/>
                  <a:gd name="T30" fmla="*/ 6 w 140"/>
                  <a:gd name="T31" fmla="*/ 3 h 219"/>
                  <a:gd name="T32" fmla="*/ 6 w 140"/>
                  <a:gd name="T33" fmla="*/ 3 h 219"/>
                  <a:gd name="T34" fmla="*/ 6 w 140"/>
                  <a:gd name="T35" fmla="*/ 3 h 219"/>
                  <a:gd name="T36" fmla="*/ 7 w 140"/>
                  <a:gd name="T37" fmla="*/ 3 h 219"/>
                  <a:gd name="T38" fmla="*/ 8 w 140"/>
                  <a:gd name="T39" fmla="*/ 3 h 219"/>
                  <a:gd name="T40" fmla="*/ 9 w 140"/>
                  <a:gd name="T41" fmla="*/ 3 h 219"/>
                  <a:gd name="T42" fmla="*/ 10 w 140"/>
                  <a:gd name="T43" fmla="*/ 3 h 219"/>
                  <a:gd name="T44" fmla="*/ 11 w 140"/>
                  <a:gd name="T45" fmla="*/ 3 h 219"/>
                  <a:gd name="T46" fmla="*/ 12 w 140"/>
                  <a:gd name="T47" fmla="*/ 3 h 219"/>
                  <a:gd name="T48" fmla="*/ 13 w 140"/>
                  <a:gd name="T49" fmla="*/ 3 h 219"/>
                  <a:gd name="T50" fmla="*/ 14 w 140"/>
                  <a:gd name="T51" fmla="*/ 3 h 2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0"/>
                  <a:gd name="T79" fmla="*/ 0 h 219"/>
                  <a:gd name="T80" fmla="*/ 140 w 140"/>
                  <a:gd name="T81" fmla="*/ 219 h 2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0" h="219">
                    <a:moveTo>
                      <a:pt x="140" y="219"/>
                    </a:moveTo>
                    <a:lnTo>
                      <a:pt x="129" y="197"/>
                    </a:lnTo>
                    <a:lnTo>
                      <a:pt x="117" y="173"/>
                    </a:lnTo>
                    <a:lnTo>
                      <a:pt x="108" y="147"/>
                    </a:lnTo>
                    <a:lnTo>
                      <a:pt x="100" y="120"/>
                    </a:lnTo>
                    <a:lnTo>
                      <a:pt x="93" y="91"/>
                    </a:lnTo>
                    <a:lnTo>
                      <a:pt x="87" y="62"/>
                    </a:lnTo>
                    <a:lnTo>
                      <a:pt x="84" y="31"/>
                    </a:lnTo>
                    <a:lnTo>
                      <a:pt x="82" y="0"/>
                    </a:lnTo>
                    <a:lnTo>
                      <a:pt x="0" y="0"/>
                    </a:lnTo>
                    <a:lnTo>
                      <a:pt x="2" y="24"/>
                    </a:lnTo>
                    <a:lnTo>
                      <a:pt x="8" y="48"/>
                    </a:lnTo>
                    <a:lnTo>
                      <a:pt x="15" y="71"/>
                    </a:lnTo>
                    <a:lnTo>
                      <a:pt x="24" y="93"/>
                    </a:lnTo>
                    <a:lnTo>
                      <a:pt x="34" y="114"/>
                    </a:lnTo>
                    <a:lnTo>
                      <a:pt x="47" y="135"/>
                    </a:lnTo>
                    <a:lnTo>
                      <a:pt x="62" y="153"/>
                    </a:lnTo>
                    <a:lnTo>
                      <a:pt x="79" y="172"/>
                    </a:lnTo>
                    <a:lnTo>
                      <a:pt x="86" y="179"/>
                    </a:lnTo>
                    <a:lnTo>
                      <a:pt x="93" y="185"/>
                    </a:lnTo>
                    <a:lnTo>
                      <a:pt x="101" y="192"/>
                    </a:lnTo>
                    <a:lnTo>
                      <a:pt x="108" y="198"/>
                    </a:lnTo>
                    <a:lnTo>
                      <a:pt x="116" y="204"/>
                    </a:lnTo>
                    <a:lnTo>
                      <a:pt x="124" y="209"/>
                    </a:lnTo>
                    <a:lnTo>
                      <a:pt x="132" y="214"/>
                    </a:lnTo>
                    <a:lnTo>
                      <a:pt x="140" y="219"/>
                    </a:lnTo>
                    <a:close/>
                  </a:path>
                </a:pathLst>
              </a:custGeom>
              <a:solidFill>
                <a:srgbClr val="FFFFFF"/>
              </a:solidFill>
              <a:ln w="9525">
                <a:noFill/>
                <a:round/>
                <a:headEnd/>
                <a:tailEnd/>
              </a:ln>
            </p:spPr>
            <p:txBody>
              <a:bodyPr/>
              <a:lstStyle/>
              <a:p>
                <a:endParaRPr lang="en-US" dirty="0"/>
              </a:p>
            </p:txBody>
          </p:sp>
          <p:sp>
            <p:nvSpPr>
              <p:cNvPr id="29" name="Freeform 25"/>
              <p:cNvSpPr>
                <a:spLocks/>
              </p:cNvSpPr>
              <p:nvPr/>
            </p:nvSpPr>
            <p:spPr bwMode="auto">
              <a:xfrm>
                <a:off x="2783" y="2001"/>
                <a:ext cx="132" cy="194"/>
              </a:xfrm>
              <a:custGeom>
                <a:avLst/>
                <a:gdLst>
                  <a:gd name="T0" fmla="*/ 0 w 145"/>
                  <a:gd name="T1" fmla="*/ 4 h 221"/>
                  <a:gd name="T2" fmla="*/ 5 w 145"/>
                  <a:gd name="T3" fmla="*/ 4 h 221"/>
                  <a:gd name="T4" fmla="*/ 5 w 145"/>
                  <a:gd name="T5" fmla="*/ 4 h 221"/>
                  <a:gd name="T6" fmla="*/ 5 w 145"/>
                  <a:gd name="T7" fmla="*/ 4 h 221"/>
                  <a:gd name="T8" fmla="*/ 5 w 145"/>
                  <a:gd name="T9" fmla="*/ 4 h 221"/>
                  <a:gd name="T10" fmla="*/ 5 w 145"/>
                  <a:gd name="T11" fmla="*/ 4 h 221"/>
                  <a:gd name="T12" fmla="*/ 6 w 145"/>
                  <a:gd name="T13" fmla="*/ 4 h 221"/>
                  <a:gd name="T14" fmla="*/ 7 w 145"/>
                  <a:gd name="T15" fmla="*/ 4 h 221"/>
                  <a:gd name="T16" fmla="*/ 7 w 145"/>
                  <a:gd name="T17" fmla="*/ 0 h 221"/>
                  <a:gd name="T18" fmla="*/ 5 w 145"/>
                  <a:gd name="T19" fmla="*/ 0 h 221"/>
                  <a:gd name="T20" fmla="*/ 5 w 145"/>
                  <a:gd name="T21" fmla="*/ 4 h 221"/>
                  <a:gd name="T22" fmla="*/ 5 w 145"/>
                  <a:gd name="T23" fmla="*/ 4 h 221"/>
                  <a:gd name="T24" fmla="*/ 5 w 145"/>
                  <a:gd name="T25" fmla="*/ 4 h 221"/>
                  <a:gd name="T26" fmla="*/ 5 w 145"/>
                  <a:gd name="T27" fmla="*/ 4 h 221"/>
                  <a:gd name="T28" fmla="*/ 5 w 145"/>
                  <a:gd name="T29" fmla="*/ 4 h 221"/>
                  <a:gd name="T30" fmla="*/ 5 w 145"/>
                  <a:gd name="T31" fmla="*/ 4 h 221"/>
                  <a:gd name="T32" fmla="*/ 5 w 145"/>
                  <a:gd name="T33" fmla="*/ 4 h 221"/>
                  <a:gd name="T34" fmla="*/ 0 w 145"/>
                  <a:gd name="T35" fmla="*/ 4 h 2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5"/>
                  <a:gd name="T55" fmla="*/ 0 h 221"/>
                  <a:gd name="T56" fmla="*/ 145 w 145"/>
                  <a:gd name="T57" fmla="*/ 221 h 2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5" h="221">
                    <a:moveTo>
                      <a:pt x="0" y="221"/>
                    </a:moveTo>
                    <a:lnTo>
                      <a:pt x="28" y="203"/>
                    </a:lnTo>
                    <a:lnTo>
                      <a:pt x="55" y="182"/>
                    </a:lnTo>
                    <a:lnTo>
                      <a:pt x="79" y="157"/>
                    </a:lnTo>
                    <a:lnTo>
                      <a:pt x="100" y="130"/>
                    </a:lnTo>
                    <a:lnTo>
                      <a:pt x="117" y="100"/>
                    </a:lnTo>
                    <a:lnTo>
                      <a:pt x="130" y="69"/>
                    </a:lnTo>
                    <a:lnTo>
                      <a:pt x="139" y="36"/>
                    </a:lnTo>
                    <a:lnTo>
                      <a:pt x="145" y="0"/>
                    </a:lnTo>
                    <a:lnTo>
                      <a:pt x="60" y="0"/>
                    </a:lnTo>
                    <a:lnTo>
                      <a:pt x="57" y="31"/>
                    </a:lnTo>
                    <a:lnTo>
                      <a:pt x="54" y="62"/>
                    </a:lnTo>
                    <a:lnTo>
                      <a:pt x="48" y="92"/>
                    </a:lnTo>
                    <a:lnTo>
                      <a:pt x="41" y="121"/>
                    </a:lnTo>
                    <a:lnTo>
                      <a:pt x="33" y="149"/>
                    </a:lnTo>
                    <a:lnTo>
                      <a:pt x="23" y="175"/>
                    </a:lnTo>
                    <a:lnTo>
                      <a:pt x="12" y="199"/>
                    </a:lnTo>
                    <a:lnTo>
                      <a:pt x="0" y="221"/>
                    </a:lnTo>
                    <a:close/>
                  </a:path>
                </a:pathLst>
              </a:custGeom>
              <a:solidFill>
                <a:srgbClr val="FFFFFF"/>
              </a:solidFill>
              <a:ln w="9525">
                <a:noFill/>
                <a:round/>
                <a:headEnd/>
                <a:tailEnd/>
              </a:ln>
            </p:spPr>
            <p:txBody>
              <a:bodyPr/>
              <a:lstStyle/>
              <a:p>
                <a:endParaRPr lang="en-US" dirty="0"/>
              </a:p>
            </p:txBody>
          </p:sp>
          <p:grpSp>
            <p:nvGrpSpPr>
              <p:cNvPr id="30" name="Group 26"/>
              <p:cNvGrpSpPr>
                <a:grpSpLocks/>
              </p:cNvGrpSpPr>
              <p:nvPr/>
            </p:nvGrpSpPr>
            <p:grpSpPr bwMode="auto">
              <a:xfrm>
                <a:off x="3159" y="2418"/>
                <a:ext cx="175" cy="354"/>
                <a:chOff x="1647" y="2197"/>
                <a:chExt cx="287" cy="476"/>
              </a:xfrm>
            </p:grpSpPr>
            <p:sp>
              <p:nvSpPr>
                <p:cNvPr id="34" name="Freeform 27"/>
                <p:cNvSpPr>
                  <a:spLocks/>
                </p:cNvSpPr>
                <p:nvPr/>
              </p:nvSpPr>
              <p:spPr bwMode="auto">
                <a:xfrm>
                  <a:off x="1750" y="2548"/>
                  <a:ext cx="184" cy="125"/>
                </a:xfrm>
                <a:custGeom>
                  <a:avLst/>
                  <a:gdLst>
                    <a:gd name="T0" fmla="*/ 1 w 367"/>
                    <a:gd name="T1" fmla="*/ 1 h 250"/>
                    <a:gd name="T2" fmla="*/ 1 w 367"/>
                    <a:gd name="T3" fmla="*/ 1 h 250"/>
                    <a:gd name="T4" fmla="*/ 1 w 367"/>
                    <a:gd name="T5" fmla="*/ 1 h 250"/>
                    <a:gd name="T6" fmla="*/ 1 w 367"/>
                    <a:gd name="T7" fmla="*/ 1 h 250"/>
                    <a:gd name="T8" fmla="*/ 1 w 367"/>
                    <a:gd name="T9" fmla="*/ 1 h 250"/>
                    <a:gd name="T10" fmla="*/ 1 w 367"/>
                    <a:gd name="T11" fmla="*/ 1 h 250"/>
                    <a:gd name="T12" fmla="*/ 1 w 367"/>
                    <a:gd name="T13" fmla="*/ 1 h 250"/>
                    <a:gd name="T14" fmla="*/ 1 w 367"/>
                    <a:gd name="T15" fmla="*/ 1 h 250"/>
                    <a:gd name="T16" fmla="*/ 1 w 367"/>
                    <a:gd name="T17" fmla="*/ 1 h 250"/>
                    <a:gd name="T18" fmla="*/ 1 w 367"/>
                    <a:gd name="T19" fmla="*/ 1 h 250"/>
                    <a:gd name="T20" fmla="*/ 1 w 367"/>
                    <a:gd name="T21" fmla="*/ 1 h 250"/>
                    <a:gd name="T22" fmla="*/ 1 w 367"/>
                    <a:gd name="T23" fmla="*/ 1 h 250"/>
                    <a:gd name="T24" fmla="*/ 1 w 367"/>
                    <a:gd name="T25" fmla="*/ 1 h 250"/>
                    <a:gd name="T26" fmla="*/ 1 w 367"/>
                    <a:gd name="T27" fmla="*/ 1 h 250"/>
                    <a:gd name="T28" fmla="*/ 1 w 367"/>
                    <a:gd name="T29" fmla="*/ 1 h 250"/>
                    <a:gd name="T30" fmla="*/ 1 w 367"/>
                    <a:gd name="T31" fmla="*/ 1 h 250"/>
                    <a:gd name="T32" fmla="*/ 1 w 367"/>
                    <a:gd name="T33" fmla="*/ 0 h 250"/>
                    <a:gd name="T34" fmla="*/ 0 w 367"/>
                    <a:gd name="T35" fmla="*/ 0 h 250"/>
                    <a:gd name="T36" fmla="*/ 1 w 367"/>
                    <a:gd name="T37" fmla="*/ 1 h 250"/>
                    <a:gd name="T38" fmla="*/ 1 w 367"/>
                    <a:gd name="T39" fmla="*/ 1 h 250"/>
                    <a:gd name="T40" fmla="*/ 1 w 367"/>
                    <a:gd name="T41" fmla="*/ 1 h 250"/>
                    <a:gd name="T42" fmla="*/ 1 w 367"/>
                    <a:gd name="T43" fmla="*/ 1 h 250"/>
                    <a:gd name="T44" fmla="*/ 1 w 367"/>
                    <a:gd name="T45" fmla="*/ 1 h 250"/>
                    <a:gd name="T46" fmla="*/ 1 w 367"/>
                    <a:gd name="T47" fmla="*/ 1 h 250"/>
                    <a:gd name="T48" fmla="*/ 1 w 367"/>
                    <a:gd name="T49" fmla="*/ 1 h 250"/>
                    <a:gd name="T50" fmla="*/ 1 w 367"/>
                    <a:gd name="T51" fmla="*/ 1 h 2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7"/>
                    <a:gd name="T79" fmla="*/ 0 h 250"/>
                    <a:gd name="T80" fmla="*/ 367 w 367"/>
                    <a:gd name="T81" fmla="*/ 250 h 2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7" h="250">
                      <a:moveTo>
                        <a:pt x="183" y="250"/>
                      </a:moveTo>
                      <a:lnTo>
                        <a:pt x="201" y="249"/>
                      </a:lnTo>
                      <a:lnTo>
                        <a:pt x="220" y="245"/>
                      </a:lnTo>
                      <a:lnTo>
                        <a:pt x="237" y="238"/>
                      </a:lnTo>
                      <a:lnTo>
                        <a:pt x="253" y="230"/>
                      </a:lnTo>
                      <a:lnTo>
                        <a:pt x="269" y="220"/>
                      </a:lnTo>
                      <a:lnTo>
                        <a:pt x="284" y="207"/>
                      </a:lnTo>
                      <a:lnTo>
                        <a:pt x="298" y="192"/>
                      </a:lnTo>
                      <a:lnTo>
                        <a:pt x="312" y="176"/>
                      </a:lnTo>
                      <a:lnTo>
                        <a:pt x="323" y="159"/>
                      </a:lnTo>
                      <a:lnTo>
                        <a:pt x="334" y="139"/>
                      </a:lnTo>
                      <a:lnTo>
                        <a:pt x="343" y="120"/>
                      </a:lnTo>
                      <a:lnTo>
                        <a:pt x="351" y="98"/>
                      </a:lnTo>
                      <a:lnTo>
                        <a:pt x="358" y="75"/>
                      </a:lnTo>
                      <a:lnTo>
                        <a:pt x="362" y="51"/>
                      </a:lnTo>
                      <a:lnTo>
                        <a:pt x="366" y="25"/>
                      </a:lnTo>
                      <a:lnTo>
                        <a:pt x="367" y="0"/>
                      </a:lnTo>
                      <a:lnTo>
                        <a:pt x="0" y="0"/>
                      </a:lnTo>
                      <a:lnTo>
                        <a:pt x="4" y="51"/>
                      </a:lnTo>
                      <a:lnTo>
                        <a:pt x="16" y="98"/>
                      </a:lnTo>
                      <a:lnTo>
                        <a:pt x="33" y="139"/>
                      </a:lnTo>
                      <a:lnTo>
                        <a:pt x="55" y="176"/>
                      </a:lnTo>
                      <a:lnTo>
                        <a:pt x="83" y="207"/>
                      </a:lnTo>
                      <a:lnTo>
                        <a:pt x="113" y="230"/>
                      </a:lnTo>
                      <a:lnTo>
                        <a:pt x="147" y="245"/>
                      </a:lnTo>
                      <a:lnTo>
                        <a:pt x="183" y="250"/>
                      </a:lnTo>
                      <a:close/>
                    </a:path>
                  </a:pathLst>
                </a:custGeom>
                <a:gradFill rotWithShape="1">
                  <a:gsLst>
                    <a:gs pos="0">
                      <a:srgbClr val="5C0616"/>
                    </a:gs>
                    <a:gs pos="50000">
                      <a:srgbClr val="C60C30"/>
                    </a:gs>
                    <a:gs pos="100000">
                      <a:srgbClr val="5C0616"/>
                    </a:gs>
                  </a:gsLst>
                  <a:lin ang="2700000" scaled="1"/>
                </a:gradFill>
                <a:ln w="9525" cap="flat" cmpd="sng">
                  <a:noFill/>
                  <a:prstDash val="solid"/>
                  <a:round/>
                  <a:headEnd type="none" w="med" len="med"/>
                  <a:tailEnd type="none" w="med" len="med"/>
                </a:ln>
              </p:spPr>
              <p:txBody>
                <a:bodyPr/>
                <a:lstStyle/>
                <a:p>
                  <a:endParaRPr lang="en-US" dirty="0"/>
                </a:p>
              </p:txBody>
            </p:sp>
            <p:sp>
              <p:nvSpPr>
                <p:cNvPr id="35" name="Freeform 28"/>
                <p:cNvSpPr>
                  <a:spLocks/>
                </p:cNvSpPr>
                <p:nvPr/>
              </p:nvSpPr>
              <p:spPr bwMode="auto">
                <a:xfrm>
                  <a:off x="1747" y="2334"/>
                  <a:ext cx="185" cy="182"/>
                </a:xfrm>
                <a:custGeom>
                  <a:avLst/>
                  <a:gdLst>
                    <a:gd name="T0" fmla="*/ 1 w 369"/>
                    <a:gd name="T1" fmla="*/ 1 h 364"/>
                    <a:gd name="T2" fmla="*/ 1 w 369"/>
                    <a:gd name="T3" fmla="*/ 1 h 364"/>
                    <a:gd name="T4" fmla="*/ 1 w 369"/>
                    <a:gd name="T5" fmla="*/ 1 h 364"/>
                    <a:gd name="T6" fmla="*/ 1 w 369"/>
                    <a:gd name="T7" fmla="*/ 1 h 364"/>
                    <a:gd name="T8" fmla="*/ 1 w 369"/>
                    <a:gd name="T9" fmla="*/ 1 h 364"/>
                    <a:gd name="T10" fmla="*/ 1 w 369"/>
                    <a:gd name="T11" fmla="*/ 1 h 364"/>
                    <a:gd name="T12" fmla="*/ 1 w 369"/>
                    <a:gd name="T13" fmla="*/ 1 h 364"/>
                    <a:gd name="T14" fmla="*/ 1 w 369"/>
                    <a:gd name="T15" fmla="*/ 1 h 364"/>
                    <a:gd name="T16" fmla="*/ 1 w 369"/>
                    <a:gd name="T17" fmla="*/ 0 h 364"/>
                    <a:gd name="T18" fmla="*/ 1 w 369"/>
                    <a:gd name="T19" fmla="*/ 1 h 364"/>
                    <a:gd name="T20" fmla="*/ 1 w 369"/>
                    <a:gd name="T21" fmla="*/ 1 h 364"/>
                    <a:gd name="T22" fmla="*/ 1 w 369"/>
                    <a:gd name="T23" fmla="*/ 1 h 364"/>
                    <a:gd name="T24" fmla="*/ 1 w 369"/>
                    <a:gd name="T25" fmla="*/ 1 h 364"/>
                    <a:gd name="T26" fmla="*/ 1 w 369"/>
                    <a:gd name="T27" fmla="*/ 1 h 364"/>
                    <a:gd name="T28" fmla="*/ 1 w 369"/>
                    <a:gd name="T29" fmla="*/ 1 h 364"/>
                    <a:gd name="T30" fmla="*/ 1 w 369"/>
                    <a:gd name="T31" fmla="*/ 1 h 364"/>
                    <a:gd name="T32" fmla="*/ 1 w 369"/>
                    <a:gd name="T33" fmla="*/ 1 h 364"/>
                    <a:gd name="T34" fmla="*/ 1 w 369"/>
                    <a:gd name="T35" fmla="*/ 1 h 364"/>
                    <a:gd name="T36" fmla="*/ 1 w 369"/>
                    <a:gd name="T37" fmla="*/ 1 h 364"/>
                    <a:gd name="T38" fmla="*/ 1 w 369"/>
                    <a:gd name="T39" fmla="*/ 1 h 364"/>
                    <a:gd name="T40" fmla="*/ 1 w 369"/>
                    <a:gd name="T41" fmla="*/ 1 h 364"/>
                    <a:gd name="T42" fmla="*/ 1 w 369"/>
                    <a:gd name="T43" fmla="*/ 1 h 364"/>
                    <a:gd name="T44" fmla="*/ 1 w 369"/>
                    <a:gd name="T45" fmla="*/ 1 h 364"/>
                    <a:gd name="T46" fmla="*/ 1 w 369"/>
                    <a:gd name="T47" fmla="*/ 1 h 364"/>
                    <a:gd name="T48" fmla="*/ 1 w 369"/>
                    <a:gd name="T49" fmla="*/ 1 h 364"/>
                    <a:gd name="T50" fmla="*/ 1 w 369"/>
                    <a:gd name="T51" fmla="*/ 1 h 364"/>
                    <a:gd name="T52" fmla="*/ 1 w 369"/>
                    <a:gd name="T53" fmla="*/ 1 h 364"/>
                    <a:gd name="T54" fmla="*/ 1 w 369"/>
                    <a:gd name="T55" fmla="*/ 1 h 364"/>
                    <a:gd name="T56" fmla="*/ 1 w 369"/>
                    <a:gd name="T57" fmla="*/ 1 h 364"/>
                    <a:gd name="T58" fmla="*/ 1 w 369"/>
                    <a:gd name="T59" fmla="*/ 1 h 364"/>
                    <a:gd name="T60" fmla="*/ 1 w 369"/>
                    <a:gd name="T61" fmla="*/ 1 h 364"/>
                    <a:gd name="T62" fmla="*/ 1 w 369"/>
                    <a:gd name="T63" fmla="*/ 1 h 364"/>
                    <a:gd name="T64" fmla="*/ 1 w 369"/>
                    <a:gd name="T65" fmla="*/ 1 h 364"/>
                    <a:gd name="T66" fmla="*/ 1 w 369"/>
                    <a:gd name="T67" fmla="*/ 1 h 364"/>
                    <a:gd name="T68" fmla="*/ 1 w 369"/>
                    <a:gd name="T69" fmla="*/ 1 h 364"/>
                    <a:gd name="T70" fmla="*/ 1 w 369"/>
                    <a:gd name="T71" fmla="*/ 1 h 364"/>
                    <a:gd name="T72" fmla="*/ 0 w 369"/>
                    <a:gd name="T73" fmla="*/ 1 h 364"/>
                    <a:gd name="T74" fmla="*/ 1 w 369"/>
                    <a:gd name="T75" fmla="*/ 1 h 364"/>
                    <a:gd name="T76" fmla="*/ 1 w 369"/>
                    <a:gd name="T77" fmla="*/ 1 h 364"/>
                    <a:gd name="T78" fmla="*/ 1 w 369"/>
                    <a:gd name="T79" fmla="*/ 1 h 364"/>
                    <a:gd name="T80" fmla="*/ 1 w 369"/>
                    <a:gd name="T81" fmla="*/ 1 h 364"/>
                    <a:gd name="T82" fmla="*/ 1 w 369"/>
                    <a:gd name="T83" fmla="*/ 1 h 364"/>
                    <a:gd name="T84" fmla="*/ 1 w 369"/>
                    <a:gd name="T85" fmla="*/ 1 h 364"/>
                    <a:gd name="T86" fmla="*/ 1 w 369"/>
                    <a:gd name="T87" fmla="*/ 1 h 364"/>
                    <a:gd name="T88" fmla="*/ 1 w 369"/>
                    <a:gd name="T89" fmla="*/ 1 h 364"/>
                    <a:gd name="T90" fmla="*/ 1 w 369"/>
                    <a:gd name="T91" fmla="*/ 1 h 3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9"/>
                    <a:gd name="T139" fmla="*/ 0 h 364"/>
                    <a:gd name="T140" fmla="*/ 369 w 369"/>
                    <a:gd name="T141" fmla="*/ 364 h 3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9" h="364">
                      <a:moveTo>
                        <a:pt x="225" y="171"/>
                      </a:moveTo>
                      <a:lnTo>
                        <a:pt x="222" y="144"/>
                      </a:lnTo>
                      <a:lnTo>
                        <a:pt x="217" y="118"/>
                      </a:lnTo>
                      <a:lnTo>
                        <a:pt x="212" y="94"/>
                      </a:lnTo>
                      <a:lnTo>
                        <a:pt x="207" y="73"/>
                      </a:lnTo>
                      <a:lnTo>
                        <a:pt x="200" y="53"/>
                      </a:lnTo>
                      <a:lnTo>
                        <a:pt x="193" y="34"/>
                      </a:lnTo>
                      <a:lnTo>
                        <a:pt x="185" y="17"/>
                      </a:lnTo>
                      <a:lnTo>
                        <a:pt x="177" y="0"/>
                      </a:lnTo>
                      <a:lnTo>
                        <a:pt x="170" y="2"/>
                      </a:lnTo>
                      <a:lnTo>
                        <a:pt x="163" y="4"/>
                      </a:lnTo>
                      <a:lnTo>
                        <a:pt x="156" y="7"/>
                      </a:lnTo>
                      <a:lnTo>
                        <a:pt x="148" y="9"/>
                      </a:lnTo>
                      <a:lnTo>
                        <a:pt x="141" y="11"/>
                      </a:lnTo>
                      <a:lnTo>
                        <a:pt x="134" y="15"/>
                      </a:lnTo>
                      <a:lnTo>
                        <a:pt x="126" y="17"/>
                      </a:lnTo>
                      <a:lnTo>
                        <a:pt x="120" y="19"/>
                      </a:lnTo>
                      <a:lnTo>
                        <a:pt x="118" y="19"/>
                      </a:lnTo>
                      <a:lnTo>
                        <a:pt x="117" y="19"/>
                      </a:lnTo>
                      <a:lnTo>
                        <a:pt x="116" y="20"/>
                      </a:lnTo>
                      <a:lnTo>
                        <a:pt x="115" y="20"/>
                      </a:lnTo>
                      <a:lnTo>
                        <a:pt x="122" y="35"/>
                      </a:lnTo>
                      <a:lnTo>
                        <a:pt x="129" y="50"/>
                      </a:lnTo>
                      <a:lnTo>
                        <a:pt x="134" y="65"/>
                      </a:lnTo>
                      <a:lnTo>
                        <a:pt x="140" y="83"/>
                      </a:lnTo>
                      <a:lnTo>
                        <a:pt x="145" y="101"/>
                      </a:lnTo>
                      <a:lnTo>
                        <a:pt x="149" y="121"/>
                      </a:lnTo>
                      <a:lnTo>
                        <a:pt x="153" y="143"/>
                      </a:lnTo>
                      <a:lnTo>
                        <a:pt x="156" y="167"/>
                      </a:lnTo>
                      <a:lnTo>
                        <a:pt x="128" y="176"/>
                      </a:lnTo>
                      <a:lnTo>
                        <a:pt x="100" y="191"/>
                      </a:lnTo>
                      <a:lnTo>
                        <a:pt x="76" y="209"/>
                      </a:lnTo>
                      <a:lnTo>
                        <a:pt x="54" y="234"/>
                      </a:lnTo>
                      <a:lnTo>
                        <a:pt x="35" y="261"/>
                      </a:lnTo>
                      <a:lnTo>
                        <a:pt x="20" y="292"/>
                      </a:lnTo>
                      <a:lnTo>
                        <a:pt x="8" y="327"/>
                      </a:lnTo>
                      <a:lnTo>
                        <a:pt x="0" y="364"/>
                      </a:lnTo>
                      <a:lnTo>
                        <a:pt x="369" y="364"/>
                      </a:lnTo>
                      <a:lnTo>
                        <a:pt x="362" y="329"/>
                      </a:lnTo>
                      <a:lnTo>
                        <a:pt x="353" y="297"/>
                      </a:lnTo>
                      <a:lnTo>
                        <a:pt x="342" y="266"/>
                      </a:lnTo>
                      <a:lnTo>
                        <a:pt x="326" y="239"/>
                      </a:lnTo>
                      <a:lnTo>
                        <a:pt x="307" y="215"/>
                      </a:lnTo>
                      <a:lnTo>
                        <a:pt x="284" y="196"/>
                      </a:lnTo>
                      <a:lnTo>
                        <a:pt x="258" y="181"/>
                      </a:lnTo>
                      <a:lnTo>
                        <a:pt x="225" y="171"/>
                      </a:lnTo>
                      <a:close/>
                    </a:path>
                  </a:pathLst>
                </a:custGeom>
                <a:gradFill rotWithShape="1">
                  <a:gsLst>
                    <a:gs pos="0">
                      <a:srgbClr val="5C0616"/>
                    </a:gs>
                    <a:gs pos="50000">
                      <a:srgbClr val="C60C30"/>
                    </a:gs>
                    <a:gs pos="100000">
                      <a:srgbClr val="5C0616"/>
                    </a:gs>
                  </a:gsLst>
                  <a:lin ang="2700000" scaled="1"/>
                </a:gradFill>
                <a:ln w="9525" cap="flat" cmpd="sng">
                  <a:noFill/>
                  <a:prstDash val="solid"/>
                  <a:round/>
                  <a:headEnd type="none" w="med" len="med"/>
                  <a:tailEnd type="none" w="med" len="med"/>
                </a:ln>
              </p:spPr>
              <p:txBody>
                <a:bodyPr/>
                <a:lstStyle/>
                <a:p>
                  <a:endParaRPr lang="en-US" dirty="0"/>
                </a:p>
              </p:txBody>
            </p:sp>
            <p:sp>
              <p:nvSpPr>
                <p:cNvPr id="36" name="Freeform 29"/>
                <p:cNvSpPr>
                  <a:spLocks/>
                </p:cNvSpPr>
                <p:nvPr/>
              </p:nvSpPr>
              <p:spPr bwMode="auto">
                <a:xfrm>
                  <a:off x="1647" y="2197"/>
                  <a:ext cx="218" cy="239"/>
                </a:xfrm>
                <a:custGeom>
                  <a:avLst/>
                  <a:gdLst>
                    <a:gd name="T0" fmla="*/ 0 w 438"/>
                    <a:gd name="T1" fmla="*/ 1 h 477"/>
                    <a:gd name="T2" fmla="*/ 0 w 438"/>
                    <a:gd name="T3" fmla="*/ 1 h 477"/>
                    <a:gd name="T4" fmla="*/ 0 w 438"/>
                    <a:gd name="T5" fmla="*/ 1 h 477"/>
                    <a:gd name="T6" fmla="*/ 0 w 438"/>
                    <a:gd name="T7" fmla="*/ 1 h 477"/>
                    <a:gd name="T8" fmla="*/ 0 w 438"/>
                    <a:gd name="T9" fmla="*/ 1 h 477"/>
                    <a:gd name="T10" fmla="*/ 0 w 438"/>
                    <a:gd name="T11" fmla="*/ 1 h 477"/>
                    <a:gd name="T12" fmla="*/ 0 w 438"/>
                    <a:gd name="T13" fmla="*/ 1 h 477"/>
                    <a:gd name="T14" fmla="*/ 0 w 438"/>
                    <a:gd name="T15" fmla="*/ 1 h 477"/>
                    <a:gd name="T16" fmla="*/ 0 w 438"/>
                    <a:gd name="T17" fmla="*/ 1 h 477"/>
                    <a:gd name="T18" fmla="*/ 0 w 438"/>
                    <a:gd name="T19" fmla="*/ 1 h 477"/>
                    <a:gd name="T20" fmla="*/ 0 w 438"/>
                    <a:gd name="T21" fmla="*/ 1 h 477"/>
                    <a:gd name="T22" fmla="*/ 0 w 438"/>
                    <a:gd name="T23" fmla="*/ 1 h 477"/>
                    <a:gd name="T24" fmla="*/ 0 w 438"/>
                    <a:gd name="T25" fmla="*/ 1 h 477"/>
                    <a:gd name="T26" fmla="*/ 0 w 438"/>
                    <a:gd name="T27" fmla="*/ 1 h 477"/>
                    <a:gd name="T28" fmla="*/ 0 w 438"/>
                    <a:gd name="T29" fmla="*/ 1 h 477"/>
                    <a:gd name="T30" fmla="*/ 0 w 438"/>
                    <a:gd name="T31" fmla="*/ 1 h 477"/>
                    <a:gd name="T32" fmla="*/ 0 w 438"/>
                    <a:gd name="T33" fmla="*/ 1 h 477"/>
                    <a:gd name="T34" fmla="*/ 0 w 438"/>
                    <a:gd name="T35" fmla="*/ 1 h 477"/>
                    <a:gd name="T36" fmla="*/ 0 w 438"/>
                    <a:gd name="T37" fmla="*/ 1 h 477"/>
                    <a:gd name="T38" fmla="*/ 0 w 438"/>
                    <a:gd name="T39" fmla="*/ 1 h 477"/>
                    <a:gd name="T40" fmla="*/ 0 w 438"/>
                    <a:gd name="T41" fmla="*/ 1 h 477"/>
                    <a:gd name="T42" fmla="*/ 0 w 438"/>
                    <a:gd name="T43" fmla="*/ 1 h 477"/>
                    <a:gd name="T44" fmla="*/ 0 w 438"/>
                    <a:gd name="T45" fmla="*/ 1 h 477"/>
                    <a:gd name="T46" fmla="*/ 0 w 438"/>
                    <a:gd name="T47" fmla="*/ 1 h 477"/>
                    <a:gd name="T48" fmla="*/ 0 w 438"/>
                    <a:gd name="T49" fmla="*/ 1 h 477"/>
                    <a:gd name="T50" fmla="*/ 0 w 438"/>
                    <a:gd name="T51" fmla="*/ 1 h 477"/>
                    <a:gd name="T52" fmla="*/ 0 w 438"/>
                    <a:gd name="T53" fmla="*/ 1 h 477"/>
                    <a:gd name="T54" fmla="*/ 0 w 438"/>
                    <a:gd name="T55" fmla="*/ 1 h 477"/>
                    <a:gd name="T56" fmla="*/ 0 w 438"/>
                    <a:gd name="T57" fmla="*/ 1 h 477"/>
                    <a:gd name="T58" fmla="*/ 0 w 438"/>
                    <a:gd name="T59" fmla="*/ 1 h 477"/>
                    <a:gd name="T60" fmla="*/ 0 w 438"/>
                    <a:gd name="T61" fmla="*/ 1 h 477"/>
                    <a:gd name="T62" fmla="*/ 0 w 438"/>
                    <a:gd name="T63" fmla="*/ 1 h 477"/>
                    <a:gd name="T64" fmla="*/ 0 w 438"/>
                    <a:gd name="T65" fmla="*/ 1 h 477"/>
                    <a:gd name="T66" fmla="*/ 0 w 438"/>
                    <a:gd name="T67" fmla="*/ 1 h 477"/>
                    <a:gd name="T68" fmla="*/ 0 w 438"/>
                    <a:gd name="T69" fmla="*/ 0 h 477"/>
                    <a:gd name="T70" fmla="*/ 0 w 438"/>
                    <a:gd name="T71" fmla="*/ 1 h 4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8"/>
                    <a:gd name="T109" fmla="*/ 0 h 477"/>
                    <a:gd name="T110" fmla="*/ 438 w 438"/>
                    <a:gd name="T111" fmla="*/ 477 h 4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8" h="477">
                      <a:moveTo>
                        <a:pt x="0" y="72"/>
                      </a:moveTo>
                      <a:lnTo>
                        <a:pt x="0" y="72"/>
                      </a:lnTo>
                      <a:lnTo>
                        <a:pt x="6" y="74"/>
                      </a:lnTo>
                      <a:lnTo>
                        <a:pt x="18" y="75"/>
                      </a:lnTo>
                      <a:lnTo>
                        <a:pt x="35" y="78"/>
                      </a:lnTo>
                      <a:lnTo>
                        <a:pt x="57" y="83"/>
                      </a:lnTo>
                      <a:lnTo>
                        <a:pt x="82" y="91"/>
                      </a:lnTo>
                      <a:lnTo>
                        <a:pt x="110" y="102"/>
                      </a:lnTo>
                      <a:lnTo>
                        <a:pt x="140" y="116"/>
                      </a:lnTo>
                      <a:lnTo>
                        <a:pt x="171" y="135"/>
                      </a:lnTo>
                      <a:lnTo>
                        <a:pt x="203" y="156"/>
                      </a:lnTo>
                      <a:lnTo>
                        <a:pt x="234" y="184"/>
                      </a:lnTo>
                      <a:lnTo>
                        <a:pt x="264" y="216"/>
                      </a:lnTo>
                      <a:lnTo>
                        <a:pt x="292" y="255"/>
                      </a:lnTo>
                      <a:lnTo>
                        <a:pt x="317" y="300"/>
                      </a:lnTo>
                      <a:lnTo>
                        <a:pt x="338" y="351"/>
                      </a:lnTo>
                      <a:lnTo>
                        <a:pt x="354" y="410"/>
                      </a:lnTo>
                      <a:lnTo>
                        <a:pt x="365" y="477"/>
                      </a:lnTo>
                      <a:lnTo>
                        <a:pt x="438" y="469"/>
                      </a:lnTo>
                      <a:lnTo>
                        <a:pt x="424" y="391"/>
                      </a:lnTo>
                      <a:lnTo>
                        <a:pt x="405" y="323"/>
                      </a:lnTo>
                      <a:lnTo>
                        <a:pt x="379" y="264"/>
                      </a:lnTo>
                      <a:lnTo>
                        <a:pt x="349" y="212"/>
                      </a:lnTo>
                      <a:lnTo>
                        <a:pt x="315" y="167"/>
                      </a:lnTo>
                      <a:lnTo>
                        <a:pt x="279" y="129"/>
                      </a:lnTo>
                      <a:lnTo>
                        <a:pt x="241" y="97"/>
                      </a:lnTo>
                      <a:lnTo>
                        <a:pt x="203" y="71"/>
                      </a:lnTo>
                      <a:lnTo>
                        <a:pt x="166" y="50"/>
                      </a:lnTo>
                      <a:lnTo>
                        <a:pt x="129" y="33"/>
                      </a:lnTo>
                      <a:lnTo>
                        <a:pt x="96" y="22"/>
                      </a:lnTo>
                      <a:lnTo>
                        <a:pt x="67" y="12"/>
                      </a:lnTo>
                      <a:lnTo>
                        <a:pt x="42" y="6"/>
                      </a:lnTo>
                      <a:lnTo>
                        <a:pt x="22" y="2"/>
                      </a:lnTo>
                      <a:lnTo>
                        <a:pt x="10" y="1"/>
                      </a:lnTo>
                      <a:lnTo>
                        <a:pt x="5" y="0"/>
                      </a:lnTo>
                      <a:lnTo>
                        <a:pt x="0" y="72"/>
                      </a:lnTo>
                      <a:close/>
                    </a:path>
                  </a:pathLst>
                </a:custGeom>
                <a:gradFill rotWithShape="1">
                  <a:gsLst>
                    <a:gs pos="0">
                      <a:srgbClr val="5C0616"/>
                    </a:gs>
                    <a:gs pos="50000">
                      <a:srgbClr val="C60C30"/>
                    </a:gs>
                    <a:gs pos="100000">
                      <a:srgbClr val="5C0616"/>
                    </a:gs>
                  </a:gsLst>
                  <a:lin ang="2700000" scaled="1"/>
                </a:gradFill>
                <a:ln w="9525" cap="flat" cmpd="sng">
                  <a:noFill/>
                  <a:prstDash val="solid"/>
                  <a:round/>
                  <a:headEnd type="none" w="med" len="med"/>
                  <a:tailEnd type="none" w="med" len="med"/>
                </a:ln>
              </p:spPr>
              <p:txBody>
                <a:bodyPr/>
                <a:lstStyle/>
                <a:p>
                  <a:endParaRPr lang="en-US" dirty="0"/>
                </a:p>
              </p:txBody>
            </p:sp>
          </p:grpSp>
          <p:grpSp>
            <p:nvGrpSpPr>
              <p:cNvPr id="31" name="Group 30"/>
              <p:cNvGrpSpPr>
                <a:grpSpLocks/>
              </p:cNvGrpSpPr>
              <p:nvPr/>
            </p:nvGrpSpPr>
            <p:grpSpPr bwMode="auto">
              <a:xfrm>
                <a:off x="2105" y="2374"/>
                <a:ext cx="1117" cy="161"/>
                <a:chOff x="836" y="2154"/>
                <a:chExt cx="820" cy="218"/>
              </a:xfrm>
            </p:grpSpPr>
            <p:sp>
              <p:nvSpPr>
                <p:cNvPr id="32" name="Freeform 31"/>
                <p:cNvSpPr>
                  <a:spLocks/>
                </p:cNvSpPr>
                <p:nvPr/>
              </p:nvSpPr>
              <p:spPr bwMode="auto">
                <a:xfrm>
                  <a:off x="836" y="2154"/>
                  <a:ext cx="820" cy="218"/>
                </a:xfrm>
                <a:custGeom>
                  <a:avLst/>
                  <a:gdLst>
                    <a:gd name="T0" fmla="*/ 1 w 1640"/>
                    <a:gd name="T1" fmla="*/ 0 h 437"/>
                    <a:gd name="T2" fmla="*/ 0 w 1640"/>
                    <a:gd name="T3" fmla="*/ 0 h 437"/>
                    <a:gd name="T4" fmla="*/ 0 w 1640"/>
                    <a:gd name="T5" fmla="*/ 0 h 437"/>
                    <a:gd name="T6" fmla="*/ 1 w 1640"/>
                    <a:gd name="T7" fmla="*/ 0 h 437"/>
                    <a:gd name="T8" fmla="*/ 1 w 1640"/>
                    <a:gd name="T9" fmla="*/ 0 h 437"/>
                    <a:gd name="T10" fmla="*/ 1 w 1640"/>
                    <a:gd name="T11" fmla="*/ 0 h 437"/>
                    <a:gd name="T12" fmla="*/ 1 w 1640"/>
                    <a:gd name="T13" fmla="*/ 0 h 437"/>
                    <a:gd name="T14" fmla="*/ 1 w 1640"/>
                    <a:gd name="T15" fmla="*/ 0 h 437"/>
                    <a:gd name="T16" fmla="*/ 1 w 1640"/>
                    <a:gd name="T17" fmla="*/ 0 h 437"/>
                    <a:gd name="T18" fmla="*/ 1 w 1640"/>
                    <a:gd name="T19" fmla="*/ 0 h 437"/>
                    <a:gd name="T20" fmla="*/ 1 w 1640"/>
                    <a:gd name="T21" fmla="*/ 0 h 437"/>
                    <a:gd name="T22" fmla="*/ 1 w 1640"/>
                    <a:gd name="T23" fmla="*/ 0 h 437"/>
                    <a:gd name="T24" fmla="*/ 1 w 1640"/>
                    <a:gd name="T25" fmla="*/ 0 h 437"/>
                    <a:gd name="T26" fmla="*/ 1 w 1640"/>
                    <a:gd name="T27" fmla="*/ 0 h 437"/>
                    <a:gd name="T28" fmla="*/ 1 w 1640"/>
                    <a:gd name="T29" fmla="*/ 0 h 437"/>
                    <a:gd name="T30" fmla="*/ 1 w 1640"/>
                    <a:gd name="T31" fmla="*/ 0 h 437"/>
                    <a:gd name="T32" fmla="*/ 1 w 1640"/>
                    <a:gd name="T33" fmla="*/ 0 h 437"/>
                    <a:gd name="T34" fmla="*/ 1 w 1640"/>
                    <a:gd name="T35" fmla="*/ 0 h 437"/>
                    <a:gd name="T36" fmla="*/ 1 w 1640"/>
                    <a:gd name="T37" fmla="*/ 0 h 437"/>
                    <a:gd name="T38" fmla="*/ 1 w 1640"/>
                    <a:gd name="T39" fmla="*/ 0 h 437"/>
                    <a:gd name="T40" fmla="*/ 1 w 1640"/>
                    <a:gd name="T41" fmla="*/ 0 h 4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40"/>
                    <a:gd name="T64" fmla="*/ 0 h 437"/>
                    <a:gd name="T65" fmla="*/ 1640 w 1640"/>
                    <a:gd name="T66" fmla="*/ 437 h 4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40" h="437">
                      <a:moveTo>
                        <a:pt x="1640" y="0"/>
                      </a:moveTo>
                      <a:lnTo>
                        <a:pt x="0" y="0"/>
                      </a:lnTo>
                      <a:lnTo>
                        <a:pt x="0" y="437"/>
                      </a:lnTo>
                      <a:lnTo>
                        <a:pt x="1178" y="437"/>
                      </a:lnTo>
                      <a:lnTo>
                        <a:pt x="1196" y="263"/>
                      </a:lnTo>
                      <a:lnTo>
                        <a:pt x="1095" y="263"/>
                      </a:lnTo>
                      <a:lnTo>
                        <a:pt x="1095" y="225"/>
                      </a:lnTo>
                      <a:lnTo>
                        <a:pt x="899" y="225"/>
                      </a:lnTo>
                      <a:lnTo>
                        <a:pt x="899" y="170"/>
                      </a:lnTo>
                      <a:lnTo>
                        <a:pt x="1095" y="170"/>
                      </a:lnTo>
                      <a:lnTo>
                        <a:pt x="1095" y="132"/>
                      </a:lnTo>
                      <a:lnTo>
                        <a:pt x="1226" y="132"/>
                      </a:lnTo>
                      <a:lnTo>
                        <a:pt x="1226" y="170"/>
                      </a:lnTo>
                      <a:lnTo>
                        <a:pt x="1422" y="170"/>
                      </a:lnTo>
                      <a:lnTo>
                        <a:pt x="1422" y="225"/>
                      </a:lnTo>
                      <a:lnTo>
                        <a:pt x="1226" y="225"/>
                      </a:lnTo>
                      <a:lnTo>
                        <a:pt x="1226" y="263"/>
                      </a:lnTo>
                      <a:lnTo>
                        <a:pt x="1202" y="263"/>
                      </a:lnTo>
                      <a:lnTo>
                        <a:pt x="1196" y="437"/>
                      </a:lnTo>
                      <a:lnTo>
                        <a:pt x="1640" y="437"/>
                      </a:lnTo>
                      <a:lnTo>
                        <a:pt x="1640" y="0"/>
                      </a:lnTo>
                      <a:close/>
                    </a:path>
                  </a:pathLst>
                </a:custGeom>
                <a:gradFill rotWithShape="1">
                  <a:gsLst>
                    <a:gs pos="0">
                      <a:srgbClr val="A7A5A9"/>
                    </a:gs>
                    <a:gs pos="50000">
                      <a:srgbClr val="CAC8CB"/>
                    </a:gs>
                    <a:gs pos="100000">
                      <a:srgbClr val="A7A5A9"/>
                    </a:gs>
                  </a:gsLst>
                  <a:lin ang="18900000" scaled="1"/>
                </a:gradFill>
                <a:ln w="9525" cap="flat" cmpd="sng">
                  <a:noFill/>
                  <a:prstDash val="solid"/>
                  <a:round/>
                  <a:headEnd/>
                  <a:tailEnd/>
                </a:ln>
              </p:spPr>
              <p:txBody>
                <a:bodyPr/>
                <a:lstStyle/>
                <a:p>
                  <a:endParaRPr lang="en-US" dirty="0"/>
                </a:p>
              </p:txBody>
            </p:sp>
            <p:sp>
              <p:nvSpPr>
                <p:cNvPr id="33" name="Freeform 32"/>
                <p:cNvSpPr>
                  <a:spLocks/>
                </p:cNvSpPr>
                <p:nvPr/>
              </p:nvSpPr>
              <p:spPr bwMode="auto">
                <a:xfrm>
                  <a:off x="1425" y="2285"/>
                  <a:ext cx="12" cy="87"/>
                </a:xfrm>
                <a:custGeom>
                  <a:avLst/>
                  <a:gdLst>
                    <a:gd name="T0" fmla="*/ 1 w 24"/>
                    <a:gd name="T1" fmla="*/ 0 h 174"/>
                    <a:gd name="T2" fmla="*/ 0 w 24"/>
                    <a:gd name="T3" fmla="*/ 1 h 174"/>
                    <a:gd name="T4" fmla="*/ 1 w 24"/>
                    <a:gd name="T5" fmla="*/ 1 h 174"/>
                    <a:gd name="T6" fmla="*/ 1 w 24"/>
                    <a:gd name="T7" fmla="*/ 0 h 174"/>
                    <a:gd name="T8" fmla="*/ 1 w 24"/>
                    <a:gd name="T9" fmla="*/ 0 h 174"/>
                    <a:gd name="T10" fmla="*/ 0 60000 65536"/>
                    <a:gd name="T11" fmla="*/ 0 60000 65536"/>
                    <a:gd name="T12" fmla="*/ 0 60000 65536"/>
                    <a:gd name="T13" fmla="*/ 0 60000 65536"/>
                    <a:gd name="T14" fmla="*/ 0 60000 65536"/>
                    <a:gd name="T15" fmla="*/ 0 w 24"/>
                    <a:gd name="T16" fmla="*/ 0 h 174"/>
                    <a:gd name="T17" fmla="*/ 24 w 24"/>
                    <a:gd name="T18" fmla="*/ 174 h 174"/>
                  </a:gdLst>
                  <a:ahLst/>
                  <a:cxnLst>
                    <a:cxn ang="T10">
                      <a:pos x="T0" y="T1"/>
                    </a:cxn>
                    <a:cxn ang="T11">
                      <a:pos x="T2" y="T3"/>
                    </a:cxn>
                    <a:cxn ang="T12">
                      <a:pos x="T4" y="T5"/>
                    </a:cxn>
                    <a:cxn ang="T13">
                      <a:pos x="T6" y="T7"/>
                    </a:cxn>
                    <a:cxn ang="T14">
                      <a:pos x="T8" y="T9"/>
                    </a:cxn>
                  </a:cxnLst>
                  <a:rect l="T15" t="T16" r="T17" b="T18"/>
                  <a:pathLst>
                    <a:path w="24" h="174">
                      <a:moveTo>
                        <a:pt x="18" y="0"/>
                      </a:moveTo>
                      <a:lnTo>
                        <a:pt x="0" y="174"/>
                      </a:lnTo>
                      <a:lnTo>
                        <a:pt x="18" y="174"/>
                      </a:lnTo>
                      <a:lnTo>
                        <a:pt x="24" y="0"/>
                      </a:lnTo>
                      <a:lnTo>
                        <a:pt x="18" y="0"/>
                      </a:lnTo>
                      <a:close/>
                    </a:path>
                  </a:pathLst>
                </a:custGeom>
                <a:gradFill rotWithShape="1">
                  <a:gsLst>
                    <a:gs pos="0">
                      <a:srgbClr val="A7A5A9"/>
                    </a:gs>
                    <a:gs pos="50000">
                      <a:srgbClr val="CAC8CB"/>
                    </a:gs>
                    <a:gs pos="100000">
                      <a:srgbClr val="A7A5A9"/>
                    </a:gs>
                  </a:gsLst>
                  <a:lin ang="18900000" scaled="1"/>
                </a:gradFill>
                <a:ln w="9525" cap="flat" cmpd="sng">
                  <a:noFill/>
                  <a:prstDash val="solid"/>
                  <a:round/>
                  <a:headEnd/>
                  <a:tailEnd/>
                </a:ln>
              </p:spPr>
              <p:txBody>
                <a:bodyPr/>
                <a:lstStyle/>
                <a:p>
                  <a:endParaRPr lang="en-US" dirty="0"/>
                </a:p>
              </p:txBody>
            </p:sp>
          </p:grpSp>
        </p:grpSp>
      </p:grpSp>
      <p:sp>
        <p:nvSpPr>
          <p:cNvPr id="37" name="Rectangle 33"/>
          <p:cNvSpPr>
            <a:spLocks noChangeArrowheads="1"/>
          </p:cNvSpPr>
          <p:nvPr/>
        </p:nvSpPr>
        <p:spPr bwMode="auto">
          <a:xfrm>
            <a:off x="525463" y="1230313"/>
            <a:ext cx="8378825" cy="790575"/>
          </a:xfrm>
          <a:prstGeom prst="rect">
            <a:avLst/>
          </a:prstGeom>
          <a:gradFill rotWithShape="1">
            <a:gsLst>
              <a:gs pos="0">
                <a:srgbClr val="C60C30">
                  <a:gamma/>
                  <a:shade val="78824"/>
                  <a:invGamma/>
                </a:srgbClr>
              </a:gs>
              <a:gs pos="50000">
                <a:srgbClr val="C60C30"/>
              </a:gs>
              <a:gs pos="100000">
                <a:srgbClr val="C60C30">
                  <a:gamma/>
                  <a:shade val="78824"/>
                  <a:invGamma/>
                </a:srgbClr>
              </a:gs>
            </a:gsLst>
            <a:lin ang="5400000" scaled="1"/>
          </a:gradFill>
          <a:ln w="9525">
            <a:noFill/>
            <a:miter lim="800000"/>
            <a:headEnd/>
            <a:tailEnd/>
          </a:ln>
          <a:effectLst>
            <a:outerShdw blurRad="50800" dist="38100" dir="2700000" algn="tl" rotWithShape="0">
              <a:prstClr val="black">
                <a:alpha val="40000"/>
              </a:prstClr>
            </a:outerShdw>
          </a:effectLst>
        </p:spPr>
        <p:txBody>
          <a:bodyPr lIns="182880" anchor="ctr"/>
          <a:lstStyle/>
          <a:p>
            <a:pPr algn="ctr">
              <a:lnSpc>
                <a:spcPct val="90000"/>
              </a:lnSpc>
              <a:spcBef>
                <a:spcPct val="20000"/>
              </a:spcBef>
              <a:buClr>
                <a:srgbClr val="AF242B"/>
              </a:buClr>
              <a:buSzPct val="75000"/>
              <a:buFont typeface="Wingdings" pitchFamily="2" charset="2"/>
              <a:buNone/>
              <a:defRPr/>
            </a:pPr>
            <a:r>
              <a:rPr lang="en-US" sz="2000" b="1" dirty="0">
                <a:solidFill>
                  <a:schemeClr val="bg1"/>
                </a:solidFill>
                <a:latin typeface="Arial" charset="0"/>
              </a:rPr>
              <a:t>Provides a single location for </a:t>
            </a:r>
            <a:r>
              <a:rPr lang="en-US" sz="2000" b="1" dirty="0" smtClean="0">
                <a:solidFill>
                  <a:schemeClr val="bg1"/>
                </a:solidFill>
                <a:latin typeface="Arial" charset="0"/>
              </a:rPr>
              <a:t>vendors </a:t>
            </a:r>
            <a:r>
              <a:rPr lang="en-US" sz="2000" b="1" dirty="0">
                <a:solidFill>
                  <a:schemeClr val="bg1"/>
                </a:solidFill>
                <a:latin typeface="Arial" charset="0"/>
              </a:rPr>
              <a:t>and financial analysts to </a:t>
            </a:r>
            <a:r>
              <a:rPr lang="en-US" sz="2000" b="1" dirty="0" smtClean="0">
                <a:solidFill>
                  <a:schemeClr val="bg1"/>
                </a:solidFill>
                <a:latin typeface="Arial" charset="0"/>
              </a:rPr>
              <a:t>access invoice and payment </a:t>
            </a:r>
            <a:r>
              <a:rPr lang="en-US" sz="2000" b="1" dirty="0" smtClean="0">
                <a:solidFill>
                  <a:schemeClr val="bg1"/>
                </a:solidFill>
                <a:latin typeface="Arial" charset="0"/>
              </a:rPr>
              <a:t>information</a:t>
            </a:r>
            <a:endParaRPr lang="en-US" sz="2000" b="1" dirty="0">
              <a:solidFill>
                <a:schemeClr val="bg1"/>
              </a:solidFill>
              <a:latin typeface="Arial" charset="0"/>
            </a:endParaRPr>
          </a:p>
        </p:txBody>
      </p:sp>
      <p:sp>
        <p:nvSpPr>
          <p:cNvPr id="38" name="AutoShape 8"/>
          <p:cNvSpPr>
            <a:spLocks noChangeArrowheads="1"/>
          </p:cNvSpPr>
          <p:nvPr/>
        </p:nvSpPr>
        <p:spPr bwMode="auto">
          <a:xfrm>
            <a:off x="659482" y="3829717"/>
            <a:ext cx="2443163" cy="609600"/>
          </a:xfrm>
          <a:prstGeom prst="wedgeRoundRectCallout">
            <a:avLst>
              <a:gd name="adj1" fmla="val 77461"/>
              <a:gd name="adj2" fmla="val -62813"/>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a:latin typeface="Arial" charset="0"/>
              </a:rPr>
              <a:t>Review account status and balances</a:t>
            </a:r>
          </a:p>
        </p:txBody>
      </p:sp>
      <p:sp>
        <p:nvSpPr>
          <p:cNvPr id="39" name="AutoShape 11"/>
          <p:cNvSpPr>
            <a:spLocks noChangeArrowheads="1"/>
          </p:cNvSpPr>
          <p:nvPr/>
        </p:nvSpPr>
        <p:spPr bwMode="auto">
          <a:xfrm flipH="1">
            <a:off x="6357937" y="5270735"/>
            <a:ext cx="2133600" cy="609600"/>
          </a:xfrm>
          <a:prstGeom prst="wedgeRoundRectCallout">
            <a:avLst>
              <a:gd name="adj1" fmla="val 71078"/>
              <a:gd name="adj2" fmla="val -117509"/>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a:latin typeface="Arial" charset="0"/>
              </a:rPr>
              <a:t>Export information to Excel</a:t>
            </a:r>
          </a:p>
        </p:txBody>
      </p:sp>
      <p:sp>
        <p:nvSpPr>
          <p:cNvPr id="40" name="AutoShape 8"/>
          <p:cNvSpPr>
            <a:spLocks noChangeArrowheads="1"/>
          </p:cNvSpPr>
          <p:nvPr/>
        </p:nvSpPr>
        <p:spPr bwMode="auto">
          <a:xfrm>
            <a:off x="6357937" y="3939338"/>
            <a:ext cx="2443163" cy="609600"/>
          </a:xfrm>
          <a:prstGeom prst="wedgeRoundRectCallout">
            <a:avLst>
              <a:gd name="adj1" fmla="val -66414"/>
              <a:gd name="adj2" fmla="val -56969"/>
              <a:gd name="adj3" fmla="val 16667"/>
            </a:avLst>
          </a:prstGeom>
          <a:gradFill rotWithShape="1">
            <a:gsLst>
              <a:gs pos="0">
                <a:srgbClr val="96C0DC">
                  <a:gamma/>
                  <a:tint val="36471"/>
                  <a:invGamma/>
                </a:srgbClr>
              </a:gs>
              <a:gs pos="100000">
                <a:srgbClr val="96C0DC"/>
              </a:gs>
            </a:gsLst>
            <a:path path="rect">
              <a:fillToRect l="50000" t="50000" r="50000" b="50000"/>
            </a:path>
          </a:gradFill>
          <a:ln w="9525" algn="ctr">
            <a:noFill/>
            <a:miter lim="800000"/>
            <a:headEnd/>
            <a:tailEnd/>
          </a:ln>
          <a:effectLst>
            <a:outerShdw blurRad="50800" dist="38100" dir="2700000" algn="tl" rotWithShape="0">
              <a:prstClr val="black">
                <a:alpha val="40000"/>
              </a:prstClr>
            </a:outerShdw>
          </a:effectLst>
        </p:spPr>
        <p:txBody>
          <a:bodyPr lIns="0" tIns="0" rIns="0" bIns="0" anchor="ctr" anchorCtr="1"/>
          <a:lstStyle/>
          <a:p>
            <a:pPr algn="ctr">
              <a:defRPr/>
            </a:pPr>
            <a:r>
              <a:rPr lang="en-US" sz="1200" dirty="0" smtClean="0"/>
              <a:t>Send/review electronic communication</a:t>
            </a:r>
            <a:endParaRPr lang="en-US" sz="1200" dirty="0"/>
          </a:p>
        </p:txBody>
      </p:sp>
      <p:sp>
        <p:nvSpPr>
          <p:cNvPr id="41" name="Rectangle 3"/>
          <p:cNvSpPr>
            <a:spLocks noChangeArrowheads="1"/>
          </p:cNvSpPr>
          <p:nvPr/>
        </p:nvSpPr>
        <p:spPr bwMode="auto">
          <a:xfrm>
            <a:off x="3924308" y="2179966"/>
            <a:ext cx="1820430" cy="121547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849144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8" y="331788"/>
            <a:ext cx="7381875" cy="563562"/>
          </a:xfrm>
        </p:spPr>
        <p:txBody>
          <a:bodyPr/>
          <a:lstStyle/>
          <a:p>
            <a:r>
              <a:rPr lang="en-US" dirty="0"/>
              <a:t>Transmit Itemized Order </a:t>
            </a:r>
            <a:r>
              <a:rPr lang="en-US" dirty="0" smtClean="0"/>
              <a:t>Corrections</a:t>
            </a:r>
            <a:br>
              <a:rPr lang="en-US" dirty="0" smtClean="0"/>
            </a:br>
            <a:r>
              <a:rPr lang="en-US" dirty="0" smtClean="0"/>
              <a:t>to VCSS – Business Process</a:t>
            </a:r>
            <a:endParaRPr lang="en-US" dirty="0"/>
          </a:p>
        </p:txBody>
      </p:sp>
      <p:sp>
        <p:nvSpPr>
          <p:cNvPr id="3" name="Content Placeholder 2"/>
          <p:cNvSpPr>
            <a:spLocks noGrp="1"/>
          </p:cNvSpPr>
          <p:nvPr>
            <p:ph idx="1"/>
          </p:nvPr>
        </p:nvSpPr>
        <p:spPr>
          <a:xfrm>
            <a:off x="553300" y="1182836"/>
            <a:ext cx="8229600" cy="4525962"/>
          </a:xfrm>
        </p:spPr>
        <p:txBody>
          <a:bodyPr/>
          <a:lstStyle/>
          <a:p>
            <a:pPr lvl="0"/>
            <a:r>
              <a:rPr lang="en-US" sz="1800" dirty="0" smtClean="0"/>
              <a:t>Orders: </a:t>
            </a:r>
          </a:p>
          <a:p>
            <a:pPr lvl="1"/>
            <a:r>
              <a:rPr lang="en-US" sz="1600" dirty="0"/>
              <a:t>P</a:t>
            </a:r>
            <a:r>
              <a:rPr lang="en-US" sz="1600" dirty="0" smtClean="0"/>
              <a:t>laced </a:t>
            </a:r>
            <a:r>
              <a:rPr lang="en-US" sz="1600" dirty="0"/>
              <a:t>when an agency is ready to purchase a specific item from a vendor for an agreed-upon </a:t>
            </a:r>
            <a:r>
              <a:rPr lang="en-US" sz="1600" dirty="0" smtClean="0"/>
              <a:t>price.</a:t>
            </a:r>
          </a:p>
          <a:p>
            <a:pPr lvl="1"/>
            <a:r>
              <a:rPr lang="en-US" sz="1600" dirty="0"/>
              <a:t>C</a:t>
            </a:r>
            <a:r>
              <a:rPr lang="en-US" sz="1600" dirty="0" smtClean="0"/>
              <a:t>an </a:t>
            </a:r>
            <a:r>
              <a:rPr lang="en-US" sz="1600" dirty="0"/>
              <a:t>also be associated with previously entered reservations and requests and can later be referenced by invoices, receipts, and </a:t>
            </a:r>
            <a:r>
              <a:rPr lang="en-US" sz="1600" dirty="0" smtClean="0"/>
              <a:t>payments.</a:t>
            </a:r>
          </a:p>
          <a:p>
            <a:pPr lvl="1"/>
            <a:r>
              <a:rPr lang="en-US" sz="1600" dirty="0" smtClean="0"/>
              <a:t>Purchasing chain:</a:t>
            </a:r>
            <a:endParaRPr lang="en-US" sz="1600" dirty="0"/>
          </a:p>
          <a:p>
            <a:pPr lvl="1"/>
            <a:endParaRPr lang="en-US" sz="1600" dirty="0" smtClean="0"/>
          </a:p>
          <a:p>
            <a:pPr lvl="1"/>
            <a:endParaRPr lang="en-US" sz="1600" dirty="0"/>
          </a:p>
          <a:p>
            <a:pPr lvl="1"/>
            <a:endParaRPr lang="en-US" sz="2200" dirty="0"/>
          </a:p>
          <a:p>
            <a:pPr lvl="0"/>
            <a:endParaRPr lang="en-US" sz="1800" dirty="0" smtClean="0"/>
          </a:p>
          <a:p>
            <a:pPr lvl="0"/>
            <a:r>
              <a:rPr lang="en-US" sz="1800" dirty="0" smtClean="0"/>
              <a:t>Orders in Pegasys &amp; VCSS</a:t>
            </a:r>
          </a:p>
          <a:p>
            <a:pPr lvl="1"/>
            <a:r>
              <a:rPr lang="en-US" sz="1600" dirty="0" smtClean="0"/>
              <a:t>Itemized Order (IO) document category.</a:t>
            </a:r>
          </a:p>
          <a:p>
            <a:pPr lvl="1"/>
            <a:r>
              <a:rPr lang="en-US" sz="1600" dirty="0" smtClean="0"/>
              <a:t>Can be created Manually or using Copy Forward Functionality.</a:t>
            </a:r>
            <a:endParaRPr lang="en-US" sz="1600" dirty="0"/>
          </a:p>
          <a:p>
            <a:pPr lvl="2"/>
            <a:r>
              <a:rPr lang="en-US" sz="1600" dirty="0" smtClean="0"/>
              <a:t>Lines </a:t>
            </a:r>
            <a:r>
              <a:rPr lang="en-US" sz="1600" dirty="0"/>
              <a:t>can be copied forward on the Header Accounting lines, the Itemized lines, or </a:t>
            </a:r>
            <a:r>
              <a:rPr lang="en-US" sz="1600" dirty="0" smtClean="0"/>
              <a:t>both.</a:t>
            </a:r>
            <a:endParaRPr lang="en-US" sz="2200" dirty="0"/>
          </a:p>
          <a:p>
            <a:pPr lvl="1"/>
            <a:r>
              <a:rPr lang="en-US" sz="1600" dirty="0" smtClean="0"/>
              <a:t>In Pegasys 6.5 new </a:t>
            </a:r>
            <a:r>
              <a:rPr lang="en-US" sz="1600" dirty="0"/>
              <a:t>and amended orders are posted to VCSS, but order corrections are not </a:t>
            </a:r>
            <a:r>
              <a:rPr lang="en-US" sz="1600" dirty="0" smtClean="0"/>
              <a:t>posted.</a:t>
            </a:r>
            <a:endParaRPr lang="en-US" sz="22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125</a:t>
            </a:fld>
            <a:endParaRPr lang="en-US" dirty="0"/>
          </a:p>
        </p:txBody>
      </p:sp>
      <p:pic>
        <p:nvPicPr>
          <p:cNvPr id="1446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534" y="2931189"/>
            <a:ext cx="54387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23844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8" y="331788"/>
            <a:ext cx="7381875" cy="563562"/>
          </a:xfrm>
        </p:spPr>
        <p:txBody>
          <a:bodyPr/>
          <a:lstStyle/>
          <a:p>
            <a:r>
              <a:rPr lang="en-US" dirty="0"/>
              <a:t>Transmit Itemized Order Corrections</a:t>
            </a:r>
            <a:br>
              <a:rPr lang="en-US" dirty="0"/>
            </a:br>
            <a:r>
              <a:rPr lang="en-US" dirty="0"/>
              <a:t>to VCSS</a:t>
            </a:r>
          </a:p>
        </p:txBody>
      </p:sp>
      <p:sp>
        <p:nvSpPr>
          <p:cNvPr id="3" name="Content Placeholder 2"/>
          <p:cNvSpPr>
            <a:spLocks noGrp="1"/>
          </p:cNvSpPr>
          <p:nvPr>
            <p:ph idx="1"/>
          </p:nvPr>
        </p:nvSpPr>
        <p:spPr>
          <a:xfrm>
            <a:off x="627728" y="1374222"/>
            <a:ext cx="8229600" cy="4525962"/>
          </a:xfrm>
        </p:spPr>
        <p:txBody>
          <a:bodyPr/>
          <a:lstStyle/>
          <a:p>
            <a:r>
              <a:rPr lang="en-US" sz="1800" dirty="0" smtClean="0"/>
              <a:t>7.1.2 Enhancement</a:t>
            </a:r>
          </a:p>
          <a:p>
            <a:pPr lvl="1"/>
            <a:r>
              <a:rPr lang="en-US" sz="1800" dirty="0" smtClean="0"/>
              <a:t>O</a:t>
            </a:r>
            <a:r>
              <a:rPr lang="x-none" sz="1800" smtClean="0"/>
              <a:t>rder corrections</a:t>
            </a:r>
            <a:r>
              <a:rPr lang="en-US" sz="1800" dirty="0" smtClean="0"/>
              <a:t> will also be posted to VCSS upon Processing.</a:t>
            </a:r>
          </a:p>
          <a:p>
            <a:pPr lvl="2"/>
            <a:r>
              <a:rPr lang="en-US" sz="1600" dirty="0" smtClean="0"/>
              <a:t>E</a:t>
            </a:r>
            <a:r>
              <a:rPr lang="x-none" sz="1600" smtClean="0"/>
              <a:t>nsure</a:t>
            </a:r>
            <a:r>
              <a:rPr lang="en-US" sz="1600" dirty="0" smtClean="0"/>
              <a:t>s</a:t>
            </a:r>
            <a:r>
              <a:rPr lang="x-none" sz="1600" smtClean="0"/>
              <a:t> </a:t>
            </a:r>
            <a:r>
              <a:rPr lang="en-US" sz="1600" dirty="0" smtClean="0"/>
              <a:t>customers</a:t>
            </a:r>
            <a:r>
              <a:rPr lang="x-none" sz="1600" smtClean="0"/>
              <a:t> </a:t>
            </a:r>
            <a:r>
              <a:rPr lang="x-none" sz="1600"/>
              <a:t>are presented with the most current order information, which will facilitate the submission of more accurate </a:t>
            </a:r>
            <a:r>
              <a:rPr lang="x-none" sz="1600" smtClean="0"/>
              <a:t>invoices</a:t>
            </a:r>
            <a:r>
              <a:rPr lang="en-US" sz="1600" dirty="0" smtClean="0"/>
              <a:t>.</a:t>
            </a:r>
            <a:r>
              <a:rPr lang="x-none" sz="1600" smtClean="0"/>
              <a:t> </a:t>
            </a:r>
            <a:endParaRPr lang="en-US" sz="1600" dirty="0" smtClean="0"/>
          </a:p>
          <a:p>
            <a:pPr lvl="1"/>
            <a:r>
              <a:rPr lang="en-US" sz="1800" dirty="0" smtClean="0"/>
              <a:t>Configured customers will receive </a:t>
            </a:r>
            <a:r>
              <a:rPr lang="x-none" sz="1800" smtClean="0"/>
              <a:t>emails </a:t>
            </a:r>
            <a:r>
              <a:rPr lang="x-none" sz="1800"/>
              <a:t>from VCSS </a:t>
            </a:r>
            <a:r>
              <a:rPr lang="x-none" sz="1800" smtClean="0"/>
              <a:t>when </a:t>
            </a:r>
            <a:r>
              <a:rPr lang="x-none" sz="1800"/>
              <a:t>the order correction is posted to </a:t>
            </a:r>
            <a:r>
              <a:rPr lang="en-US" sz="1800" dirty="0" smtClean="0"/>
              <a:t>for</a:t>
            </a:r>
            <a:r>
              <a:rPr lang="x-none" sz="1800" smtClean="0"/>
              <a:t> </a:t>
            </a:r>
            <a:r>
              <a:rPr lang="x-none" sz="1800"/>
              <a:t>fields that are displayed in the VCSS user </a:t>
            </a:r>
            <a:r>
              <a:rPr lang="x-none" sz="1800" smtClean="0"/>
              <a:t>interface</a:t>
            </a:r>
            <a:r>
              <a:rPr lang="en-US" sz="1800" dirty="0" smtClean="0"/>
              <a:t>.</a:t>
            </a:r>
            <a:endParaRPr lang="en-US" sz="1800" dirty="0"/>
          </a:p>
          <a:p>
            <a:pPr lvl="1"/>
            <a:r>
              <a:rPr lang="en-US" sz="1800" dirty="0"/>
              <a:t>A</a:t>
            </a:r>
            <a:r>
              <a:rPr lang="x-none" sz="1800" smtClean="0"/>
              <a:t>ttachments </a:t>
            </a:r>
            <a:r>
              <a:rPr lang="x-none" sz="1800"/>
              <a:t>associated </a:t>
            </a:r>
            <a:r>
              <a:rPr lang="x-none" sz="1800" smtClean="0"/>
              <a:t>with </a:t>
            </a:r>
            <a:r>
              <a:rPr lang="x-none" sz="1800"/>
              <a:t>order corrections will also be available for </a:t>
            </a:r>
            <a:r>
              <a:rPr lang="x-none" sz="1800" smtClean="0"/>
              <a:t>viewing</a:t>
            </a:r>
            <a:r>
              <a:rPr lang="en-US" sz="1800" dirty="0" smtClean="0"/>
              <a:t>.</a:t>
            </a:r>
            <a:endParaRPr lang="x-none" sz="1800"/>
          </a:p>
          <a:p>
            <a:pPr marL="346075" lvl="1" indent="0">
              <a:buNone/>
            </a:pP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126</a:t>
            </a:fld>
            <a:endParaRPr lang="en-US" dirty="0"/>
          </a:p>
        </p:txBody>
      </p:sp>
    </p:spTree>
    <p:extLst>
      <p:ext uri="{BB962C8B-B14F-4D97-AF65-F5344CB8AC3E}">
        <p14:creationId xmlns:p14="http://schemas.microsoft.com/office/powerpoint/2010/main" val="41268907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13" y="331788"/>
            <a:ext cx="7381875" cy="563562"/>
          </a:xfrm>
        </p:spPr>
        <p:txBody>
          <a:bodyPr/>
          <a:lstStyle/>
          <a:p>
            <a:r>
              <a:rPr lang="en-US" dirty="0"/>
              <a:t>Transmit Itemized Order Corrections</a:t>
            </a:r>
            <a:br>
              <a:rPr lang="en-US" dirty="0"/>
            </a:br>
            <a:r>
              <a:rPr lang="en-US" dirty="0"/>
              <a:t>to VCSS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127</a:t>
            </a:fld>
            <a:endParaRPr lang="en-US" dirty="0"/>
          </a:p>
        </p:txBody>
      </p:sp>
      <p:pic>
        <p:nvPicPr>
          <p:cNvPr id="143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89" y="1719035"/>
            <a:ext cx="8438138" cy="406806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9996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for Input Files in </a:t>
            </a:r>
            <a:r>
              <a:rPr lang="en-US" dirty="0" smtClean="0"/>
              <a:t>VCSS – </a:t>
            </a:r>
            <a:br>
              <a:rPr lang="en-US" dirty="0" smtClean="0"/>
            </a:br>
            <a:r>
              <a:rPr lang="en-US" dirty="0" smtClean="0"/>
              <a:t>Functionality Overview</a:t>
            </a:r>
            <a:endParaRPr lang="en-US" dirty="0"/>
          </a:p>
        </p:txBody>
      </p:sp>
      <p:sp>
        <p:nvSpPr>
          <p:cNvPr id="3" name="Content Placeholder 2"/>
          <p:cNvSpPr>
            <a:spLocks noGrp="1"/>
          </p:cNvSpPr>
          <p:nvPr>
            <p:ph idx="1"/>
          </p:nvPr>
        </p:nvSpPr>
        <p:spPr/>
        <p:txBody>
          <a:bodyPr/>
          <a:lstStyle/>
          <a:p>
            <a:pPr lvl="0"/>
            <a:r>
              <a:rPr lang="en-US" sz="2000" dirty="0"/>
              <a:t>VCSS Input file Functionality Overview</a:t>
            </a:r>
            <a:endParaRPr lang="en-US" sz="2800" dirty="0"/>
          </a:p>
          <a:p>
            <a:pPr lvl="1"/>
            <a:r>
              <a:rPr lang="en-US" sz="1800" dirty="0"/>
              <a:t>Allows for Input files in VCSS enhancement provides a mechanism to allow </a:t>
            </a:r>
            <a:r>
              <a:rPr lang="en-US" sz="1800" dirty="0" smtClean="0"/>
              <a:t>vendors </a:t>
            </a:r>
            <a:r>
              <a:rPr lang="en-US" sz="1800" dirty="0"/>
              <a:t>to upload invoices into VCSS in an attempt to reduce the data entry required with entering multiple invoices into </a:t>
            </a:r>
            <a:r>
              <a:rPr lang="en-US" sz="1800" dirty="0" smtClean="0"/>
              <a:t>VCSS.</a:t>
            </a:r>
          </a:p>
          <a:p>
            <a:pPr lvl="1"/>
            <a:endParaRPr lang="en-US" dirty="0"/>
          </a:p>
          <a:p>
            <a:pPr lvl="0"/>
            <a:r>
              <a:rPr lang="en-US" sz="2000" dirty="0" smtClean="0"/>
              <a:t>7.1.2 Enhancement</a:t>
            </a:r>
          </a:p>
          <a:p>
            <a:pPr lvl="1"/>
            <a:r>
              <a:rPr lang="en-US" sz="1800" dirty="0" smtClean="0"/>
              <a:t>Will </a:t>
            </a:r>
            <a:r>
              <a:rPr lang="en-US" sz="1800" dirty="0"/>
              <a:t>not replace the existing process for </a:t>
            </a:r>
            <a:r>
              <a:rPr lang="en-US" sz="1800" b="1" u="sng" dirty="0" smtClean="0"/>
              <a:t>creating invoices</a:t>
            </a:r>
            <a:r>
              <a:rPr lang="en-US" sz="1800" dirty="0" smtClean="0"/>
              <a:t> </a:t>
            </a:r>
            <a:r>
              <a:rPr lang="en-US" sz="1800" dirty="0"/>
              <a:t>in VCSS, but will complement the existing functionality by providing an alternative method to </a:t>
            </a:r>
            <a:r>
              <a:rPr lang="en-US" sz="1800" dirty="0" smtClean="0"/>
              <a:t>vendors </a:t>
            </a:r>
            <a:r>
              <a:rPr lang="en-US" sz="1800" dirty="0"/>
              <a:t>for entering multiple invoices in VCSS through a </a:t>
            </a:r>
            <a:r>
              <a:rPr lang="en-US" sz="1800" b="1" u="sng" dirty="0"/>
              <a:t>file upload process</a:t>
            </a:r>
            <a:r>
              <a:rPr lang="en-US" sz="1800" dirty="0"/>
              <a:t> using comma-separated value (CSV) formatted </a:t>
            </a:r>
            <a:r>
              <a:rPr lang="en-US" sz="1800" dirty="0" smtClean="0"/>
              <a:t>spreadsheets.</a:t>
            </a:r>
          </a:p>
          <a:p>
            <a:pPr lvl="2"/>
            <a:r>
              <a:rPr lang="en-US" sz="1800" dirty="0" smtClean="0"/>
              <a:t>User receives email upon successful and unsuccessful </a:t>
            </a:r>
            <a:r>
              <a:rPr lang="en-US" sz="1800" dirty="0" smtClean="0"/>
              <a:t>input.</a:t>
            </a:r>
            <a:endParaRPr lang="en-US" sz="1800" dirty="0"/>
          </a:p>
          <a:p>
            <a:pPr marL="682625" lvl="2" indent="0">
              <a:buNone/>
            </a:pP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128</a:t>
            </a:fld>
            <a:endParaRPr lang="en-US" dirty="0"/>
          </a:p>
        </p:txBody>
      </p:sp>
    </p:spTree>
    <p:extLst>
      <p:ext uri="{BB962C8B-B14F-4D97-AF65-F5344CB8AC3E}">
        <p14:creationId xmlns:p14="http://schemas.microsoft.com/office/powerpoint/2010/main" val="9338183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for Input Files in </a:t>
            </a:r>
            <a:r>
              <a:rPr lang="en-US" dirty="0" smtClean="0"/>
              <a:t>VCSS</a:t>
            </a:r>
            <a:endParaRPr lang="en-US" dirty="0"/>
          </a:p>
        </p:txBody>
      </p:sp>
      <p:sp>
        <p:nvSpPr>
          <p:cNvPr id="3" name="Content Placeholder 2"/>
          <p:cNvSpPr>
            <a:spLocks noGrp="1"/>
          </p:cNvSpPr>
          <p:nvPr>
            <p:ph idx="1"/>
          </p:nvPr>
        </p:nvSpPr>
        <p:spPr>
          <a:xfrm>
            <a:off x="457605" y="1236003"/>
            <a:ext cx="8590701" cy="5324291"/>
          </a:xfrm>
        </p:spPr>
        <p:txBody>
          <a:bodyPr/>
          <a:lstStyle/>
          <a:p>
            <a:r>
              <a:rPr lang="en-US" sz="1600" dirty="0" smtClean="0"/>
              <a:t>7.1.2 Enhancement Overview</a:t>
            </a:r>
          </a:p>
          <a:p>
            <a:pPr lvl="1"/>
            <a:r>
              <a:rPr lang="en-US" sz="1400" b="1" u="sng" dirty="0" smtClean="0"/>
              <a:t>Menu Structure Updates:</a:t>
            </a:r>
          </a:p>
          <a:p>
            <a:pPr lvl="2"/>
            <a:r>
              <a:rPr lang="en-US" sz="1400" dirty="0" smtClean="0"/>
              <a:t>Electronic </a:t>
            </a:r>
            <a:r>
              <a:rPr lang="en-US" sz="1400" dirty="0"/>
              <a:t>Invoicing menu structure to provide a new option for uploading invoices into </a:t>
            </a:r>
            <a:r>
              <a:rPr lang="en-US" sz="1400" dirty="0" smtClean="0"/>
              <a:t>VCSS.</a:t>
            </a:r>
            <a:endParaRPr lang="en-US" sz="1800" dirty="0"/>
          </a:p>
          <a:p>
            <a:pPr lvl="2"/>
            <a:r>
              <a:rPr lang="en-US" sz="1400" dirty="0" smtClean="0"/>
              <a:t>System </a:t>
            </a:r>
            <a:r>
              <a:rPr lang="en-US" sz="1400" dirty="0"/>
              <a:t>Administration menu structure to provide a new option for reviewing the status of the invoice upload batch process </a:t>
            </a:r>
            <a:r>
              <a:rPr lang="en-US" sz="1400" dirty="0" smtClean="0"/>
              <a:t>executions.</a:t>
            </a:r>
            <a:endParaRPr lang="en-US" sz="1800" dirty="0"/>
          </a:p>
          <a:p>
            <a:pPr lvl="1"/>
            <a:r>
              <a:rPr lang="en-US" sz="1400" b="1" u="sng" dirty="0" smtClean="0"/>
              <a:t>Invoice Search Page new search criteria &amp; item collection:</a:t>
            </a:r>
          </a:p>
          <a:p>
            <a:pPr lvl="2"/>
            <a:r>
              <a:rPr lang="en-US" sz="1400" dirty="0" smtClean="0"/>
              <a:t>Invoice Upload </a:t>
            </a:r>
            <a:r>
              <a:rPr lang="en-US" sz="1400" dirty="0"/>
              <a:t>Confirmation </a:t>
            </a:r>
            <a:r>
              <a:rPr lang="en-US" sz="1400" dirty="0" smtClean="0"/>
              <a:t>Number </a:t>
            </a:r>
          </a:p>
          <a:p>
            <a:pPr lvl="2"/>
            <a:r>
              <a:rPr lang="en-US" sz="1400" dirty="0" smtClean="0"/>
              <a:t>Invoice </a:t>
            </a:r>
            <a:r>
              <a:rPr lang="en-US" sz="1400" dirty="0"/>
              <a:t>Upload File </a:t>
            </a:r>
            <a:r>
              <a:rPr lang="en-US" sz="1400" dirty="0" smtClean="0"/>
              <a:t>Name</a:t>
            </a:r>
          </a:p>
          <a:p>
            <a:pPr lvl="2"/>
            <a:r>
              <a:rPr lang="en-US" sz="1400" dirty="0" smtClean="0"/>
              <a:t>Invoice </a:t>
            </a:r>
            <a:r>
              <a:rPr lang="en-US" sz="1400" dirty="0"/>
              <a:t>Upload </a:t>
            </a:r>
            <a:r>
              <a:rPr lang="en-US" sz="1400" dirty="0" smtClean="0"/>
              <a:t>Date/Time</a:t>
            </a:r>
          </a:p>
          <a:p>
            <a:pPr lvl="1"/>
            <a:r>
              <a:rPr lang="en-US" sz="1400" b="1" u="sng" dirty="0" smtClean="0"/>
              <a:t>New Invoice View fields:</a:t>
            </a:r>
            <a:r>
              <a:rPr lang="en-US" sz="1400" dirty="0" smtClean="0"/>
              <a:t> – read only and populated by system by invoice upload batch process:</a:t>
            </a:r>
          </a:p>
          <a:p>
            <a:pPr lvl="2"/>
            <a:r>
              <a:rPr lang="en-US" sz="1400" dirty="0" smtClean="0"/>
              <a:t>Batch Number</a:t>
            </a:r>
          </a:p>
          <a:p>
            <a:pPr lvl="2"/>
            <a:r>
              <a:rPr lang="en-US" sz="1400" dirty="0" smtClean="0"/>
              <a:t>Invoice File </a:t>
            </a:r>
          </a:p>
          <a:p>
            <a:pPr lvl="1"/>
            <a:r>
              <a:rPr lang="en-US" sz="1400" b="1" u="sng" dirty="0" smtClean="0"/>
              <a:t>New Optional fields</a:t>
            </a:r>
            <a:r>
              <a:rPr lang="en-US" sz="1400" b="1" dirty="0" smtClean="0"/>
              <a:t>: </a:t>
            </a:r>
            <a:r>
              <a:rPr lang="en-US" sz="1400" dirty="0" smtClean="0"/>
              <a:t>– fields no longer required:</a:t>
            </a:r>
          </a:p>
          <a:p>
            <a:pPr lvl="2"/>
            <a:r>
              <a:rPr lang="en-US" sz="1400" dirty="0" smtClean="0"/>
              <a:t>Invoice </a:t>
            </a:r>
            <a:r>
              <a:rPr lang="en-US" sz="1400" dirty="0"/>
              <a:t>Office </a:t>
            </a:r>
            <a:r>
              <a:rPr lang="en-US" sz="1400" dirty="0" smtClean="0"/>
              <a:t>Code</a:t>
            </a:r>
          </a:p>
          <a:p>
            <a:pPr lvl="2"/>
            <a:r>
              <a:rPr lang="en-US" sz="1400" dirty="0" smtClean="0"/>
              <a:t>Invoice </a:t>
            </a:r>
            <a:r>
              <a:rPr lang="en-US" sz="1400" dirty="0"/>
              <a:t>Office Address Code </a:t>
            </a:r>
            <a:endParaRPr lang="en-US" sz="1400" dirty="0" smtClean="0"/>
          </a:p>
          <a:p>
            <a:pPr lvl="1"/>
            <a:r>
              <a:rPr lang="en-US" sz="1400" b="1" u="sng" dirty="0" smtClean="0"/>
              <a:t>Invoice Upload Execution Query Security Updates</a:t>
            </a:r>
            <a:r>
              <a:rPr lang="en-US" sz="1400" dirty="0" smtClean="0"/>
              <a:t>:</a:t>
            </a:r>
          </a:p>
          <a:p>
            <a:pPr lvl="2"/>
            <a:r>
              <a:rPr lang="en-US" sz="1400" dirty="0" smtClean="0"/>
              <a:t>Addition </a:t>
            </a:r>
            <a:r>
              <a:rPr lang="en-US" sz="1400" dirty="0"/>
              <a:t>of </a:t>
            </a:r>
            <a:r>
              <a:rPr lang="en-US" sz="1400" dirty="0" smtClean="0"/>
              <a:t>Default </a:t>
            </a:r>
            <a:r>
              <a:rPr lang="en-US" sz="1400" dirty="0"/>
              <a:t>Invoice </a:t>
            </a:r>
            <a:r>
              <a:rPr lang="en-US" sz="1400" dirty="0" smtClean="0"/>
              <a:t>Upload Security Organization field to </a:t>
            </a:r>
            <a:r>
              <a:rPr lang="en-US" sz="1400" dirty="0"/>
              <a:t>the VCSS System </a:t>
            </a:r>
            <a:r>
              <a:rPr lang="en-US" sz="1400" dirty="0" smtClean="0"/>
              <a:t>Settings.</a:t>
            </a:r>
            <a:endParaRPr lang="en-US" sz="1400" dirty="0" smtClean="0"/>
          </a:p>
          <a:p>
            <a:pPr lvl="3"/>
            <a:r>
              <a:rPr lang="en-US" sz="1400" dirty="0" smtClean="0"/>
              <a:t>Applies only to Query</a:t>
            </a:r>
          </a:p>
          <a:p>
            <a:pPr lvl="3"/>
            <a:r>
              <a:rPr lang="en-US" sz="1400" dirty="0" smtClean="0"/>
              <a:t>Security </a:t>
            </a:r>
            <a:r>
              <a:rPr lang="en-US" sz="1400" dirty="0"/>
              <a:t>Organization will not be used for securing attachments associated </a:t>
            </a:r>
            <a:r>
              <a:rPr lang="en-US" sz="1400" dirty="0" smtClean="0"/>
              <a:t>	                 with </a:t>
            </a:r>
            <a:r>
              <a:rPr lang="en-US" sz="1400" dirty="0"/>
              <a:t>a created invoice in </a:t>
            </a:r>
            <a:r>
              <a:rPr lang="en-US" sz="1400" dirty="0" smtClean="0"/>
              <a:t>VCSS.</a:t>
            </a:r>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129</a:t>
            </a:fld>
            <a:endParaRPr lang="en-US" dirty="0"/>
          </a:p>
        </p:txBody>
      </p:sp>
    </p:spTree>
    <p:extLst>
      <p:ext uri="{BB962C8B-B14F-4D97-AF65-F5344CB8AC3E}">
        <p14:creationId xmlns:p14="http://schemas.microsoft.com/office/powerpoint/2010/main" val="3932352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Edits on Dimension </a:t>
            </a:r>
            <a:r>
              <a:rPr lang="en-US" dirty="0" smtClean="0"/>
              <a:t/>
            </a:r>
            <a:br>
              <a:rPr lang="en-US" dirty="0" smtClean="0"/>
            </a:br>
            <a:r>
              <a:rPr lang="en-US" dirty="0" smtClean="0"/>
              <a:t>and </a:t>
            </a:r>
            <a:r>
              <a:rPr lang="en-US" dirty="0"/>
              <a:t>Vendor Reference Tables</a:t>
            </a:r>
          </a:p>
        </p:txBody>
      </p:sp>
      <p:sp>
        <p:nvSpPr>
          <p:cNvPr id="3" name="Content Placeholder 2"/>
          <p:cNvSpPr>
            <a:spLocks noGrp="1"/>
          </p:cNvSpPr>
          <p:nvPr>
            <p:ph idx="1"/>
          </p:nvPr>
        </p:nvSpPr>
        <p:spPr>
          <a:xfrm>
            <a:off x="510769" y="1576240"/>
            <a:ext cx="8229600" cy="4525962"/>
          </a:xfrm>
        </p:spPr>
        <p:txBody>
          <a:bodyPr/>
          <a:lstStyle/>
          <a:p>
            <a:pPr lvl="1"/>
            <a:r>
              <a:rPr lang="en-US" sz="2000" dirty="0"/>
              <a:t>Relationship Edits are business rules set up within Momentum so that a message is displayed to the user if a transaction violates the </a:t>
            </a:r>
            <a:r>
              <a:rPr lang="en-US" sz="2000" dirty="0" smtClean="0"/>
              <a:t>rule. Relationship </a:t>
            </a:r>
            <a:r>
              <a:rPr lang="en-US" sz="2000" dirty="0"/>
              <a:t>edits </a:t>
            </a:r>
            <a:r>
              <a:rPr lang="en-US" sz="2000" dirty="0" smtClean="0"/>
              <a:t>can be:</a:t>
            </a:r>
          </a:p>
          <a:p>
            <a:pPr lvl="2"/>
            <a:r>
              <a:rPr lang="en-US" sz="2000" dirty="0" smtClean="0"/>
              <a:t>Pre-defined </a:t>
            </a:r>
            <a:r>
              <a:rPr lang="en-US" sz="2000" dirty="0"/>
              <a:t>in the </a:t>
            </a:r>
            <a:r>
              <a:rPr lang="en-US" sz="2000" dirty="0" smtClean="0"/>
              <a:t>system. </a:t>
            </a:r>
          </a:p>
          <a:p>
            <a:pPr lvl="2"/>
            <a:r>
              <a:rPr lang="en-US" sz="2000" dirty="0" smtClean="0"/>
              <a:t>Set up by a user to meet specific business rule.</a:t>
            </a:r>
          </a:p>
          <a:p>
            <a:pPr lvl="1"/>
            <a:endParaRPr lang="en-US" sz="2000" dirty="0" smtClean="0"/>
          </a:p>
          <a:p>
            <a:pPr lvl="1"/>
            <a:r>
              <a:rPr lang="en-US" sz="2000" dirty="0" smtClean="0"/>
              <a:t>The </a:t>
            </a:r>
            <a:r>
              <a:rPr lang="en-US" sz="2000" dirty="0"/>
              <a:t>Relationship Edits </a:t>
            </a:r>
            <a:r>
              <a:rPr lang="en-US" sz="2000" dirty="0" smtClean="0"/>
              <a:t>Maintenance Table - used </a:t>
            </a:r>
            <a:r>
              <a:rPr lang="en-US" sz="2000" dirty="0"/>
              <a:t>to establish and maintain these rules or relationship edits. </a:t>
            </a:r>
            <a:endParaRPr lang="en-US" sz="2000" dirty="0" smtClean="0"/>
          </a:p>
          <a:p>
            <a:pPr lvl="2"/>
            <a:r>
              <a:rPr lang="en-US" sz="2000" dirty="0" smtClean="0"/>
              <a:t>Edits </a:t>
            </a:r>
            <a:r>
              <a:rPr lang="en-US" sz="2000" dirty="0"/>
              <a:t>can be created for any transaction field in the system, including fields that have been added through </a:t>
            </a:r>
            <a:r>
              <a:rPr lang="en-US" sz="2000" dirty="0" smtClean="0"/>
              <a:t>extensibility.</a:t>
            </a:r>
          </a:p>
          <a:p>
            <a:pPr lvl="2"/>
            <a:endParaRPr lang="en-US" sz="2000" dirty="0"/>
          </a:p>
          <a:p>
            <a:pPr lvl="1"/>
            <a:r>
              <a:rPr lang="en-US" sz="2000" dirty="0"/>
              <a:t>Reference &gt; General System &gt; Relationship Edits</a:t>
            </a:r>
          </a:p>
          <a:p>
            <a:pPr lvl="1"/>
            <a:endParaRPr lang="en-US" sz="32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a:t>
            </a:fld>
            <a:endParaRPr lang="en-US" dirty="0"/>
          </a:p>
        </p:txBody>
      </p:sp>
    </p:spTree>
    <p:extLst>
      <p:ext uri="{BB962C8B-B14F-4D97-AF65-F5344CB8AC3E}">
        <p14:creationId xmlns:p14="http://schemas.microsoft.com/office/powerpoint/2010/main" val="251225119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for Input Files in VCSS</a:t>
            </a:r>
          </a:p>
        </p:txBody>
      </p:sp>
      <p:sp>
        <p:nvSpPr>
          <p:cNvPr id="3" name="Content Placeholder 2"/>
          <p:cNvSpPr>
            <a:spLocks noGrp="1"/>
          </p:cNvSpPr>
          <p:nvPr>
            <p:ph idx="1"/>
          </p:nvPr>
        </p:nvSpPr>
        <p:spPr>
          <a:xfrm>
            <a:off x="653411" y="1275629"/>
            <a:ext cx="8229600" cy="4525962"/>
          </a:xfrm>
        </p:spPr>
        <p:txBody>
          <a:bodyPr/>
          <a:lstStyle/>
          <a:p>
            <a:pPr marL="0" indent="0">
              <a:buNone/>
            </a:pPr>
            <a:r>
              <a:rPr lang="en-US" sz="2000" dirty="0" smtClean="0"/>
              <a:t>Creating Invoice with Input File:</a:t>
            </a:r>
          </a:p>
          <a:p>
            <a:pPr marL="514350" indent="-514350">
              <a:buFont typeface="+mj-lt"/>
              <a:buAutoNum type="arabicPeriod"/>
            </a:pPr>
            <a:r>
              <a:rPr lang="en-US" sz="1800" dirty="0" smtClean="0"/>
              <a:t>Electronic Invoicing &gt; Create Invoice &gt; Upload Invoices</a:t>
            </a:r>
          </a:p>
          <a:p>
            <a:pPr marL="514350" indent="-514350">
              <a:buFont typeface="+mj-lt"/>
              <a:buAutoNum type="arabicPeriod"/>
            </a:pPr>
            <a:endParaRPr lang="en-US" sz="2000" dirty="0"/>
          </a:p>
          <a:p>
            <a:pPr marL="514350" indent="-514350">
              <a:buFont typeface="+mj-lt"/>
              <a:buAutoNum type="arabicPeriod"/>
            </a:pPr>
            <a:endParaRPr lang="en-US" sz="2000" dirty="0" smtClean="0"/>
          </a:p>
          <a:p>
            <a:pPr marL="514350" indent="-514350">
              <a:buFont typeface="+mj-lt"/>
              <a:buAutoNum type="arabicPeriod"/>
            </a:pPr>
            <a:endParaRPr lang="en-US" sz="2000" dirty="0"/>
          </a:p>
          <a:p>
            <a:pPr marL="514350" indent="-514350">
              <a:buFont typeface="+mj-lt"/>
              <a:buAutoNum type="arabicPeriod"/>
            </a:pPr>
            <a:endParaRPr lang="en-US" sz="2000" dirty="0" smtClean="0"/>
          </a:p>
          <a:p>
            <a:pPr marL="514350" indent="-514350">
              <a:buFont typeface="+mj-lt"/>
              <a:buAutoNum type="arabicPeriod"/>
            </a:pPr>
            <a:endParaRPr lang="en-US" sz="2000" dirty="0"/>
          </a:p>
          <a:p>
            <a:pPr marL="514350" indent="-514350">
              <a:buFont typeface="+mj-lt"/>
              <a:buAutoNum type="arabicPeriod"/>
            </a:pPr>
            <a:r>
              <a:rPr lang="en-US" sz="2000" dirty="0" smtClean="0"/>
              <a:t>Select Browse.</a:t>
            </a:r>
            <a:endParaRPr lang="en-US" sz="20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130</a:t>
            </a:fld>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1" y="1987671"/>
            <a:ext cx="8229600" cy="18950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2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849" y="4144489"/>
            <a:ext cx="4835687" cy="26756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4495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for Input Files in VCSS</a:t>
            </a:r>
          </a:p>
        </p:txBody>
      </p:sp>
      <p:sp>
        <p:nvSpPr>
          <p:cNvPr id="3" name="Content Placeholder 2"/>
          <p:cNvSpPr>
            <a:spLocks noGrp="1"/>
          </p:cNvSpPr>
          <p:nvPr>
            <p:ph idx="1"/>
          </p:nvPr>
        </p:nvSpPr>
        <p:spPr>
          <a:xfrm>
            <a:off x="653411" y="1275629"/>
            <a:ext cx="8229600" cy="4525962"/>
          </a:xfrm>
        </p:spPr>
        <p:txBody>
          <a:bodyPr/>
          <a:lstStyle/>
          <a:p>
            <a:pPr marL="514350" indent="-514350">
              <a:buFont typeface="+mj-lt"/>
              <a:buAutoNum type="arabicPeriod" startAt="3"/>
            </a:pPr>
            <a:r>
              <a:rPr lang="en-US" sz="1800" dirty="0" smtClean="0"/>
              <a:t>Select file and select Open.</a:t>
            </a:r>
          </a:p>
          <a:p>
            <a:pPr marL="514350" indent="-514350">
              <a:buFont typeface="+mj-lt"/>
              <a:buAutoNum type="arabicPeriod" startAt="3"/>
            </a:pPr>
            <a:endParaRPr lang="en-US" sz="1800" dirty="0"/>
          </a:p>
          <a:p>
            <a:pPr marL="514350" indent="-514350">
              <a:buFont typeface="+mj-lt"/>
              <a:buAutoNum type="arabicPeriod" startAt="3"/>
            </a:pPr>
            <a:endParaRPr lang="en-US" sz="1800" dirty="0" smtClean="0"/>
          </a:p>
          <a:p>
            <a:pPr marL="514350" indent="-514350">
              <a:buFont typeface="+mj-lt"/>
              <a:buAutoNum type="arabicPeriod" startAt="3"/>
            </a:pPr>
            <a:endParaRPr lang="en-US" sz="1800" dirty="0"/>
          </a:p>
          <a:p>
            <a:pPr marL="514350" indent="-514350">
              <a:buFont typeface="+mj-lt"/>
              <a:buAutoNum type="arabicPeriod" startAt="3"/>
            </a:pPr>
            <a:endParaRPr lang="en-US" sz="1800" dirty="0" smtClean="0"/>
          </a:p>
          <a:p>
            <a:pPr marL="514350" indent="-514350">
              <a:buFont typeface="+mj-lt"/>
              <a:buAutoNum type="arabicPeriod" startAt="3"/>
            </a:pPr>
            <a:endParaRPr lang="en-US" sz="1800" dirty="0"/>
          </a:p>
          <a:p>
            <a:pPr marL="514350" indent="-514350">
              <a:buFont typeface="+mj-lt"/>
              <a:buAutoNum type="arabicPeriod" startAt="3"/>
            </a:pPr>
            <a:endParaRPr lang="en-US" sz="1800" dirty="0" smtClean="0"/>
          </a:p>
          <a:p>
            <a:pPr marL="514350" indent="-514350">
              <a:buFont typeface="+mj-lt"/>
              <a:buAutoNum type="arabicPeriod" startAt="3"/>
            </a:pPr>
            <a:endParaRPr lang="en-US" sz="1800" dirty="0"/>
          </a:p>
          <a:p>
            <a:pPr marL="514350" indent="-514350">
              <a:buFont typeface="+mj-lt"/>
              <a:buAutoNum type="arabicPeriod" startAt="3"/>
            </a:pPr>
            <a:endParaRPr lang="en-US" sz="1800" dirty="0" smtClean="0"/>
          </a:p>
          <a:p>
            <a:pPr marL="514350" indent="-514350">
              <a:buFont typeface="+mj-lt"/>
              <a:buAutoNum type="arabicPeriod" startAt="3"/>
            </a:pPr>
            <a:endParaRPr lang="en-US" sz="1800" dirty="0" smtClean="0"/>
          </a:p>
          <a:p>
            <a:pPr marL="514350" indent="-514350">
              <a:buFont typeface="+mj-lt"/>
              <a:buAutoNum type="arabicPeriod" startAt="3"/>
            </a:pPr>
            <a:endParaRPr lang="en-US" sz="1800" dirty="0"/>
          </a:p>
          <a:p>
            <a:pPr marL="514350" indent="-514350">
              <a:buFont typeface="+mj-lt"/>
              <a:buAutoNum type="arabicPeriod" startAt="3"/>
            </a:pPr>
            <a:endParaRPr lang="en-US" sz="1800" dirty="0" smtClean="0"/>
          </a:p>
          <a:p>
            <a:pPr marL="514350" indent="-514350">
              <a:buFont typeface="+mj-lt"/>
              <a:buAutoNum type="arabicPeriod" startAt="3"/>
            </a:pPr>
            <a:r>
              <a:rPr lang="en-US" sz="1800" dirty="0" smtClean="0"/>
              <a:t>Select Upload.</a:t>
            </a:r>
          </a:p>
          <a:p>
            <a:pPr marL="514350" indent="-514350">
              <a:buFont typeface="+mj-lt"/>
              <a:buAutoNum type="arabicPeriod" startAt="3"/>
            </a:pPr>
            <a:endParaRPr lang="en-US" sz="2000" dirty="0"/>
          </a:p>
          <a:p>
            <a:pPr marL="514350" indent="-514350">
              <a:buFont typeface="+mj-lt"/>
              <a:buAutoNum type="arabicPeriod" startAt="3"/>
            </a:pPr>
            <a:endParaRPr lang="en-US" sz="2000" dirty="0" smtClean="0"/>
          </a:p>
          <a:p>
            <a:pPr marL="514350" indent="-514350">
              <a:buFont typeface="+mj-lt"/>
              <a:buAutoNum type="arabicPeriod" startAt="3"/>
            </a:pPr>
            <a:endParaRPr lang="en-US" sz="2000" dirty="0"/>
          </a:p>
          <a:p>
            <a:pPr marL="514350" indent="-514350">
              <a:buFont typeface="+mj-lt"/>
              <a:buAutoNum type="arabicPeriod" startAt="3"/>
            </a:pPr>
            <a:endParaRPr lang="en-US" sz="2000" dirty="0" smtClean="0"/>
          </a:p>
          <a:p>
            <a:pPr marL="514350" indent="-514350">
              <a:buFont typeface="+mj-lt"/>
              <a:buAutoNum type="arabicPeriod" startAt="3"/>
            </a:pPr>
            <a:endParaRPr lang="en-US" sz="20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131</a:t>
            </a:fld>
            <a:endParaRPr lang="en-US" dirty="0"/>
          </a:p>
        </p:txBody>
      </p:sp>
      <p:pic>
        <p:nvPicPr>
          <p:cNvPr id="144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093" y="1614536"/>
            <a:ext cx="5409338" cy="340974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374" y="5624183"/>
            <a:ext cx="6011863"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2102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for Input Files in VCSS</a:t>
            </a:r>
          </a:p>
        </p:txBody>
      </p:sp>
      <p:sp>
        <p:nvSpPr>
          <p:cNvPr id="3" name="Content Placeholder 2"/>
          <p:cNvSpPr>
            <a:spLocks noGrp="1"/>
          </p:cNvSpPr>
          <p:nvPr>
            <p:ph idx="1"/>
          </p:nvPr>
        </p:nvSpPr>
        <p:spPr>
          <a:xfrm>
            <a:off x="653411" y="1275629"/>
            <a:ext cx="8229600" cy="4525962"/>
          </a:xfrm>
        </p:spPr>
        <p:txBody>
          <a:bodyPr/>
          <a:lstStyle/>
          <a:p>
            <a:pPr marL="514350" indent="-514350">
              <a:buFont typeface="+mj-lt"/>
              <a:buAutoNum type="arabicPeriod" startAt="5"/>
            </a:pPr>
            <a:r>
              <a:rPr lang="en-US" sz="1800" dirty="0" smtClean="0"/>
              <a:t>Optional: Select Upload Invoice Attachments?</a:t>
            </a:r>
          </a:p>
          <a:p>
            <a:pPr marL="514350" indent="-514350">
              <a:buFont typeface="+mj-lt"/>
              <a:buAutoNum type="arabicPeriod" startAt="5"/>
            </a:pPr>
            <a:endParaRPr lang="en-US" sz="1800" dirty="0"/>
          </a:p>
          <a:p>
            <a:pPr marL="514350" indent="-514350">
              <a:buFont typeface="+mj-lt"/>
              <a:buAutoNum type="arabicPeriod" startAt="5"/>
            </a:pPr>
            <a:r>
              <a:rPr lang="en-US" sz="1800" dirty="0" smtClean="0"/>
              <a:t>Select Next.</a:t>
            </a:r>
          </a:p>
          <a:p>
            <a:pPr marL="514350" indent="-514350">
              <a:buFont typeface="+mj-lt"/>
              <a:buAutoNum type="arabicPeriod" startAt="5"/>
            </a:pPr>
            <a:endParaRPr lang="en-US" sz="1800" dirty="0"/>
          </a:p>
          <a:p>
            <a:pPr marL="514350" indent="-514350">
              <a:buFont typeface="+mj-lt"/>
              <a:buAutoNum type="arabicPeriod" startAt="5"/>
            </a:pPr>
            <a:endParaRPr lang="en-US" sz="1800" dirty="0" smtClean="0"/>
          </a:p>
          <a:p>
            <a:pPr marL="514350" indent="-514350">
              <a:buFont typeface="+mj-lt"/>
              <a:buAutoNum type="arabicPeriod" startAt="5"/>
            </a:pPr>
            <a:endParaRPr lang="en-US" sz="1800" dirty="0"/>
          </a:p>
          <a:p>
            <a:pPr marL="514350" indent="-514350">
              <a:buFont typeface="+mj-lt"/>
              <a:buAutoNum type="arabicPeriod" startAt="5"/>
            </a:pPr>
            <a:endParaRPr lang="en-US" sz="1800" dirty="0" smtClean="0"/>
          </a:p>
          <a:p>
            <a:pPr marL="514350" indent="-514350">
              <a:buFont typeface="+mj-lt"/>
              <a:buAutoNum type="arabicPeriod" startAt="5"/>
            </a:pPr>
            <a:endParaRPr lang="en-US" sz="1800" dirty="0"/>
          </a:p>
          <a:p>
            <a:pPr marL="514350" indent="-514350">
              <a:buFont typeface="+mj-lt"/>
              <a:buAutoNum type="arabicPeriod" startAt="5"/>
            </a:pPr>
            <a:endParaRPr lang="en-US" sz="1800" dirty="0" smtClean="0"/>
          </a:p>
          <a:p>
            <a:pPr marL="514350" indent="-514350">
              <a:buFont typeface="+mj-lt"/>
              <a:buAutoNum type="arabicPeriod" startAt="5"/>
            </a:pPr>
            <a:endParaRPr lang="en-US" sz="1800" dirty="0" smtClean="0"/>
          </a:p>
          <a:p>
            <a:pPr marL="514350" indent="-514350">
              <a:buFont typeface="+mj-lt"/>
              <a:buAutoNum type="arabicPeriod" startAt="5"/>
            </a:pPr>
            <a:endParaRPr lang="en-US" sz="1800" dirty="0"/>
          </a:p>
          <a:p>
            <a:pPr marL="0" indent="0">
              <a:buNone/>
            </a:pPr>
            <a:endParaRPr lang="en-US" sz="2000" dirty="0" smtClean="0"/>
          </a:p>
          <a:p>
            <a:pPr marL="514350" indent="-514350">
              <a:buFont typeface="+mj-lt"/>
              <a:buAutoNum type="arabicPeriod" startAt="5"/>
            </a:pPr>
            <a:r>
              <a:rPr lang="en-US" sz="1800" dirty="0" smtClean="0"/>
              <a:t>Select Submit.</a:t>
            </a:r>
            <a:endParaRPr lang="en-US" sz="1800" dirty="0"/>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132</a:t>
            </a:fld>
            <a:endParaRPr lang="en-US" dirty="0"/>
          </a:p>
        </p:txBody>
      </p:sp>
      <p:pic>
        <p:nvPicPr>
          <p:cNvPr id="1444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813" y="1605931"/>
            <a:ext cx="2067702" cy="36294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4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629" y="2289198"/>
            <a:ext cx="4068267" cy="298826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4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753" y="5613566"/>
            <a:ext cx="2971800" cy="8763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24171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13:</a:t>
            </a:r>
          </a:p>
          <a:p>
            <a:pPr algn="ctr">
              <a:buNone/>
            </a:pPr>
            <a:r>
              <a:rPr lang="en-US" sz="3600" b="1" dirty="0" smtClean="0"/>
              <a:t>Additional Items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133</a:t>
            </a:fld>
            <a:endParaRPr lang="en-US" dirty="0"/>
          </a:p>
        </p:txBody>
      </p:sp>
    </p:spTree>
    <p:extLst>
      <p:ext uri="{BB962C8B-B14F-4D97-AF65-F5344CB8AC3E}">
        <p14:creationId xmlns:p14="http://schemas.microsoft.com/office/powerpoint/2010/main" val="37432088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Items</a:t>
            </a:r>
            <a:endParaRPr lang="en-US" dirty="0"/>
          </a:p>
        </p:txBody>
      </p:sp>
      <p:sp>
        <p:nvSpPr>
          <p:cNvPr id="3" name="Content Placeholder 2"/>
          <p:cNvSpPr>
            <a:spLocks noGrp="1"/>
          </p:cNvSpPr>
          <p:nvPr>
            <p:ph idx="1"/>
          </p:nvPr>
        </p:nvSpPr>
        <p:spPr/>
        <p:txBody>
          <a:bodyPr/>
          <a:lstStyle/>
          <a:p>
            <a:r>
              <a:rPr lang="en-US" dirty="0" smtClean="0"/>
              <a:t>Login Confirmation Messages</a:t>
            </a:r>
          </a:p>
          <a:p>
            <a:r>
              <a:rPr lang="en-US" dirty="0" smtClean="0"/>
              <a:t>Blank Rows</a:t>
            </a:r>
          </a:p>
          <a:p>
            <a:r>
              <a:rPr lang="en-US" dirty="0" smtClean="0"/>
              <a:t>Secured Field Searching</a:t>
            </a:r>
          </a:p>
          <a:p>
            <a:r>
              <a:rPr lang="en-US" dirty="0" smtClean="0"/>
              <a:t>Identity Provider (IdP) tabs</a:t>
            </a:r>
          </a:p>
          <a:p>
            <a:r>
              <a:rPr lang="en-US" dirty="0" smtClean="0"/>
              <a:t>Setting Up Security Questions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134</a:t>
            </a:fld>
            <a:endParaRPr lang="en-US" dirty="0"/>
          </a:p>
        </p:txBody>
      </p:sp>
    </p:spTree>
    <p:extLst>
      <p:ext uri="{BB962C8B-B14F-4D97-AF65-F5344CB8AC3E}">
        <p14:creationId xmlns:p14="http://schemas.microsoft.com/office/powerpoint/2010/main" val="77652150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Confirmation Message</a:t>
            </a:r>
            <a:endParaRPr lang="en-US" dirty="0"/>
          </a:p>
        </p:txBody>
      </p:sp>
      <p:sp>
        <p:nvSpPr>
          <p:cNvPr id="3" name="Content Placeholder 2"/>
          <p:cNvSpPr>
            <a:spLocks noGrp="1"/>
          </p:cNvSpPr>
          <p:nvPr>
            <p:ph idx="1"/>
          </p:nvPr>
        </p:nvSpPr>
        <p:spPr>
          <a:xfrm>
            <a:off x="712788" y="1384845"/>
            <a:ext cx="8229600" cy="4525962"/>
          </a:xfrm>
        </p:spPr>
        <p:txBody>
          <a:bodyPr/>
          <a:lstStyle/>
          <a:p>
            <a:r>
              <a:rPr lang="en-US" sz="2000" dirty="0" smtClean="0"/>
              <a:t>Upon Logging into Pegasys, users will receive a Confirmation Message through the Identity Provider (</a:t>
            </a:r>
            <a:r>
              <a:rPr lang="en-US" sz="2000" dirty="0" smtClean="0"/>
              <a:t>IdP</a:t>
            </a:r>
            <a:r>
              <a:rPr lang="en-US" sz="2000" dirty="0" smtClean="0"/>
              <a:t>) authenticating the user.</a:t>
            </a:r>
          </a:p>
          <a:p>
            <a:pPr lvl="1"/>
            <a:r>
              <a:rPr lang="en-US" sz="1800" dirty="0" smtClean="0"/>
              <a:t>Warning Message if Security Questions are not set up.</a:t>
            </a:r>
          </a:p>
          <a:p>
            <a:pPr lvl="1"/>
            <a:r>
              <a:rPr lang="en-US" sz="1800" dirty="0" smtClean="0"/>
              <a:t>Warning Message for unsuccessful login attempts.</a:t>
            </a:r>
          </a:p>
          <a:p>
            <a:pPr lvl="1"/>
            <a:r>
              <a:rPr lang="en-US" sz="1800" dirty="0" smtClean="0"/>
              <a:t>Time and Date of last successful login.</a:t>
            </a:r>
          </a:p>
          <a:p>
            <a:r>
              <a:rPr lang="en-US" sz="2000" dirty="0" smtClean="0"/>
              <a:t>Users must click OK to get to Pegasys Inbox.</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5" y="3518712"/>
            <a:ext cx="8355013" cy="2819400"/>
          </a:xfrm>
          <a:prstGeom prst="rect">
            <a:avLst/>
          </a:prstGeom>
          <a:solidFill>
            <a:schemeClr val="accent1"/>
          </a:solidFill>
          <a:ln w="25400">
            <a:solidFill>
              <a:schemeClr val="tx1"/>
            </a:solidFill>
            <a:miter lim="800000"/>
            <a:headEnd/>
            <a:tailEnd/>
          </a:ln>
          <a:effectLst/>
          <a:extLst/>
        </p:spPr>
      </p:pic>
    </p:spTree>
    <p:extLst>
      <p:ext uri="{BB962C8B-B14F-4D97-AF65-F5344CB8AC3E}">
        <p14:creationId xmlns:p14="http://schemas.microsoft.com/office/powerpoint/2010/main" val="373393683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8" y="289257"/>
            <a:ext cx="7381875" cy="563562"/>
          </a:xfrm>
        </p:spPr>
        <p:txBody>
          <a:bodyPr/>
          <a:lstStyle/>
          <a:p>
            <a:r>
              <a:rPr lang="en-US" dirty="0" smtClean="0"/>
              <a:t>Blank Rows</a:t>
            </a:r>
            <a:endParaRPr lang="en-US" dirty="0"/>
          </a:p>
        </p:txBody>
      </p:sp>
      <p:sp>
        <p:nvSpPr>
          <p:cNvPr id="3" name="Content Placeholder 2"/>
          <p:cNvSpPr>
            <a:spLocks noGrp="1"/>
          </p:cNvSpPr>
          <p:nvPr>
            <p:ph idx="1"/>
          </p:nvPr>
        </p:nvSpPr>
        <p:spPr/>
        <p:txBody>
          <a:bodyPr/>
          <a:lstStyle/>
          <a:p>
            <a:r>
              <a:rPr lang="en-US" sz="2000" dirty="0" smtClean="0"/>
              <a:t>For rows that are blank, the user needs to select the row and then </a:t>
            </a:r>
            <a:r>
              <a:rPr lang="en-US" sz="2000" b="1" u="sng" dirty="0" smtClean="0"/>
              <a:t>click</a:t>
            </a:r>
            <a:r>
              <a:rPr lang="en-US" sz="2000" dirty="0" smtClean="0"/>
              <a:t> in the cell to </a:t>
            </a:r>
            <a:r>
              <a:rPr lang="en-US" sz="2000" b="1" u="sng" dirty="0" smtClean="0"/>
              <a:t>add information</a:t>
            </a:r>
            <a:r>
              <a:rPr lang="en-US" sz="2000" dirty="0" smtClean="0"/>
              <a:t> or for a </a:t>
            </a:r>
            <a:r>
              <a:rPr lang="en-US" sz="2000" b="1" u="sng" dirty="0" smtClean="0"/>
              <a:t>drop down menu</a:t>
            </a:r>
            <a:r>
              <a:rPr lang="en-US" sz="2000" dirty="0" smtClean="0"/>
              <a:t> to appear.</a:t>
            </a:r>
          </a:p>
          <a:p>
            <a:pPr lvl="1"/>
            <a:r>
              <a:rPr lang="en-US" sz="1800" dirty="0" smtClean="0"/>
              <a:t>Blank rows may be automatically defaulted.</a:t>
            </a:r>
          </a:p>
          <a:p>
            <a:pPr lvl="1"/>
            <a:r>
              <a:rPr lang="en-US" sz="1800" dirty="0"/>
              <a:t>O</a:t>
            </a:r>
            <a:r>
              <a:rPr lang="en-US" sz="1800" dirty="0" smtClean="0"/>
              <a:t>n some screens, </a:t>
            </a:r>
            <a:r>
              <a:rPr lang="en-US" sz="1800" dirty="0"/>
              <a:t>b</a:t>
            </a:r>
            <a:r>
              <a:rPr lang="en-US" sz="1800" dirty="0" smtClean="0"/>
              <a:t>lank rows appear upon hitting the “Add” button.</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136</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4" y="3328946"/>
            <a:ext cx="7804298" cy="191414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03" y="5313438"/>
            <a:ext cx="7750397" cy="108555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0314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Secured Field Searching</a:t>
            </a:r>
            <a:endParaRPr lang="en-US" dirty="0"/>
          </a:p>
        </p:txBody>
      </p:sp>
      <p:sp>
        <p:nvSpPr>
          <p:cNvPr id="3" name="Content Placeholder 2"/>
          <p:cNvSpPr>
            <a:spLocks noGrp="1"/>
          </p:cNvSpPr>
          <p:nvPr>
            <p:ph idx="1"/>
          </p:nvPr>
        </p:nvSpPr>
        <p:spPr/>
        <p:txBody>
          <a:bodyPr/>
          <a:lstStyle/>
          <a:p>
            <a:r>
              <a:rPr lang="en-US" sz="2000" dirty="0" smtClean="0"/>
              <a:t>Users searching a secured field (Vendor Code, DUNs, TIN, etc.) </a:t>
            </a:r>
            <a:r>
              <a:rPr lang="en-US" sz="2000" b="1" u="sng" dirty="0" smtClean="0"/>
              <a:t>no longer need to input a Security Organization</a:t>
            </a:r>
            <a:r>
              <a:rPr lang="en-US" sz="2000" dirty="0" smtClean="0"/>
              <a:t>.</a:t>
            </a:r>
          </a:p>
          <a:p>
            <a:pPr lvl="1"/>
            <a:r>
              <a:rPr lang="en-US" sz="1800" dirty="0"/>
              <a:t>Secured field permissions </a:t>
            </a:r>
            <a:r>
              <a:rPr lang="en-US" sz="1800" dirty="0" smtClean="0"/>
              <a:t>are still checked when </a:t>
            </a:r>
            <a:r>
              <a:rPr lang="en-US" sz="1800" dirty="0"/>
              <a:t>a user is performing a search </a:t>
            </a:r>
            <a:r>
              <a:rPr lang="en-US" sz="1800" dirty="0" smtClean="0"/>
              <a:t>on a secured field.</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137</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33" y="3033900"/>
            <a:ext cx="6316663" cy="2809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7687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Provider (IdP) tabs</a:t>
            </a:r>
            <a:endParaRPr lang="en-US" dirty="0"/>
          </a:p>
        </p:txBody>
      </p:sp>
      <p:sp>
        <p:nvSpPr>
          <p:cNvPr id="3" name="Content Placeholder 2"/>
          <p:cNvSpPr>
            <a:spLocks noGrp="1"/>
          </p:cNvSpPr>
          <p:nvPr>
            <p:ph idx="1"/>
          </p:nvPr>
        </p:nvSpPr>
        <p:spPr>
          <a:xfrm>
            <a:off x="712788" y="1257261"/>
            <a:ext cx="8356784" cy="4525962"/>
          </a:xfrm>
        </p:spPr>
        <p:txBody>
          <a:bodyPr/>
          <a:lstStyle/>
          <a:p>
            <a:r>
              <a:rPr lang="en-US" sz="2000" dirty="0"/>
              <a:t>The Momentum Identity </a:t>
            </a:r>
            <a:r>
              <a:rPr lang="en-US" sz="2000" dirty="0" smtClean="0"/>
              <a:t>Provider (IdP) provides </a:t>
            </a:r>
            <a:r>
              <a:rPr lang="en-US" sz="2000" dirty="0"/>
              <a:t>security </a:t>
            </a:r>
            <a:r>
              <a:rPr lang="en-US" sz="2000" dirty="0" smtClean="0"/>
              <a:t>authentication for </a:t>
            </a:r>
            <a:r>
              <a:rPr lang="en-US" sz="2000" dirty="0"/>
              <a:t>the Momentum Suite applications. </a:t>
            </a:r>
            <a:endParaRPr lang="en-US" sz="2000" dirty="0" smtClean="0"/>
          </a:p>
          <a:p>
            <a:pPr lvl="1"/>
            <a:r>
              <a:rPr lang="en-US" sz="1800" dirty="0" smtClean="0"/>
              <a:t>Authenticates users </a:t>
            </a:r>
            <a:r>
              <a:rPr lang="en-US" sz="1800" b="1" u="sng" dirty="0" smtClean="0"/>
              <a:t>prior to logging into Pegasys</a:t>
            </a:r>
            <a:r>
              <a:rPr lang="en-US" sz="1800" dirty="0" smtClean="0"/>
              <a:t> rather than through the Pegasys application itself.</a:t>
            </a:r>
            <a:endParaRPr lang="en-US" sz="1800" dirty="0"/>
          </a:p>
          <a:p>
            <a:r>
              <a:rPr lang="en-US" sz="2000" dirty="0" smtClean="0"/>
              <a:t>Selecting </a:t>
            </a:r>
            <a:r>
              <a:rPr lang="en-US" sz="2000" b="1" u="sng" dirty="0" smtClean="0"/>
              <a:t>Account Maintenance</a:t>
            </a:r>
            <a:r>
              <a:rPr lang="en-US" sz="2000" dirty="0" smtClean="0"/>
              <a:t> in Pegasys will bring users to the </a:t>
            </a:r>
            <a:r>
              <a:rPr lang="en-US" sz="2000" dirty="0" smtClean="0"/>
              <a:t>IdP</a:t>
            </a:r>
            <a:r>
              <a:rPr lang="en-US" sz="2000" dirty="0" smtClean="0"/>
              <a:t>.</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22" y="3866973"/>
            <a:ext cx="3647013" cy="27230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122" y="3062196"/>
            <a:ext cx="5976863" cy="58980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26776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Provider (IdP) Tabs</a:t>
            </a:r>
            <a:endParaRPr lang="en-US" dirty="0"/>
          </a:p>
        </p:txBody>
      </p:sp>
      <p:sp>
        <p:nvSpPr>
          <p:cNvPr id="3" name="Content Placeholder 2"/>
          <p:cNvSpPr>
            <a:spLocks noGrp="1"/>
          </p:cNvSpPr>
          <p:nvPr>
            <p:ph idx="1"/>
          </p:nvPr>
        </p:nvSpPr>
        <p:spPr>
          <a:xfrm>
            <a:off x="712788" y="1523074"/>
            <a:ext cx="8229600" cy="4525962"/>
          </a:xfrm>
        </p:spPr>
        <p:txBody>
          <a:bodyPr/>
          <a:lstStyle/>
          <a:p>
            <a:r>
              <a:rPr lang="en-US" sz="2000" dirty="0" smtClean="0"/>
              <a:t>Preference tabs within </a:t>
            </a:r>
            <a:r>
              <a:rPr lang="en-US" sz="2000" dirty="0" smtClean="0"/>
              <a:t>IdP </a:t>
            </a:r>
            <a:r>
              <a:rPr lang="en-US" sz="2000" b="1" u="sng" dirty="0" smtClean="0"/>
              <a:t>update </a:t>
            </a:r>
            <a:r>
              <a:rPr lang="en-US" sz="2000" b="1" u="sng" dirty="0" smtClean="0"/>
              <a:t>IdP </a:t>
            </a:r>
            <a:r>
              <a:rPr lang="en-US" sz="2000" b="1" u="sng" dirty="0" smtClean="0"/>
              <a:t>only</a:t>
            </a:r>
            <a:r>
              <a:rPr lang="en-US" sz="2000" b="1" dirty="0" smtClean="0"/>
              <a:t> </a:t>
            </a:r>
            <a:r>
              <a:rPr lang="en-US" sz="2000" dirty="0" smtClean="0"/>
              <a:t>and not Pegasys.</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139</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98" y="1911936"/>
            <a:ext cx="6345237" cy="45434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0107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Edits on Dimension </a:t>
            </a:r>
            <a:br>
              <a:rPr lang="en-US" dirty="0"/>
            </a:br>
            <a:r>
              <a:rPr lang="en-US" dirty="0"/>
              <a:t>and Vendor Reference Tables</a:t>
            </a:r>
          </a:p>
        </p:txBody>
      </p:sp>
      <p:sp>
        <p:nvSpPr>
          <p:cNvPr id="3" name="Content Placeholder 2"/>
          <p:cNvSpPr>
            <a:spLocks noGrp="1"/>
          </p:cNvSpPr>
          <p:nvPr>
            <p:ph idx="1"/>
          </p:nvPr>
        </p:nvSpPr>
        <p:spPr>
          <a:xfrm>
            <a:off x="448361" y="1392309"/>
            <a:ext cx="3903292" cy="4525962"/>
          </a:xfrm>
        </p:spPr>
        <p:txBody>
          <a:bodyPr/>
          <a:lstStyle/>
          <a:p>
            <a:pPr lvl="0"/>
            <a:r>
              <a:rPr lang="en-US" sz="1800" dirty="0" smtClean="0"/>
              <a:t>7.1.2. Enhancement</a:t>
            </a:r>
          </a:p>
          <a:p>
            <a:pPr lvl="0"/>
            <a:r>
              <a:rPr lang="en-US" sz="1800" dirty="0" smtClean="0"/>
              <a:t>Relationship </a:t>
            </a:r>
            <a:r>
              <a:rPr lang="en-US" sz="1800" dirty="0"/>
              <a:t>Edit functionality </a:t>
            </a:r>
            <a:r>
              <a:rPr lang="en-US" sz="1800" dirty="0" smtClean="0"/>
              <a:t>has been expanded by </a:t>
            </a:r>
            <a:r>
              <a:rPr lang="en-US" sz="1800" dirty="0"/>
              <a:t>adding the capability to </a:t>
            </a:r>
            <a:r>
              <a:rPr lang="en-US" sz="1800" b="1" u="sng" dirty="0"/>
              <a:t>configure edits for Accounting Dimension and Vendor reference tables</a:t>
            </a:r>
            <a:r>
              <a:rPr lang="en-US" sz="1800" dirty="0"/>
              <a:t>. </a:t>
            </a:r>
            <a:endParaRPr lang="en-US" sz="2800" dirty="0"/>
          </a:p>
          <a:p>
            <a:pPr lvl="1"/>
            <a:r>
              <a:rPr lang="en-US" sz="1600" dirty="0"/>
              <a:t>A</a:t>
            </a:r>
            <a:r>
              <a:rPr lang="en-US" sz="1600" dirty="0" smtClean="0"/>
              <a:t>llows </a:t>
            </a:r>
            <a:r>
              <a:rPr lang="en-US" sz="1600" dirty="0"/>
              <a:t>for the enforcement of relationship edits when creating or updating reference </a:t>
            </a:r>
            <a:r>
              <a:rPr lang="en-US" sz="1600" dirty="0" smtClean="0"/>
              <a:t>data.</a:t>
            </a:r>
            <a:endParaRPr lang="en-US" dirty="0"/>
          </a:p>
          <a:p>
            <a:pPr lvl="2"/>
            <a:r>
              <a:rPr lang="en-US" sz="1600" dirty="0" smtClean="0"/>
              <a:t>E.g., GSA </a:t>
            </a:r>
            <a:r>
              <a:rPr lang="en-US" sz="1600" dirty="0"/>
              <a:t>can configure a Relationship Edit that requires the configuration of a combination of rollups on an </a:t>
            </a:r>
            <a:r>
              <a:rPr lang="en-US" sz="1600" dirty="0" smtClean="0"/>
              <a:t>Accounting </a:t>
            </a:r>
            <a:r>
              <a:rPr lang="en-US" sz="1600" dirty="0"/>
              <a:t>Dimension code, such as requiring a certain Fund Group along with a certain Fund Type</a:t>
            </a:r>
            <a:r>
              <a:rPr lang="en-US" sz="1600" dirty="0" smtClean="0"/>
              <a:t>.</a:t>
            </a:r>
          </a:p>
          <a:p>
            <a:pPr marL="682625" lvl="2" indent="0">
              <a:buNone/>
            </a:pPr>
            <a:endParaRPr lang="en-US"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14</a:t>
            </a:fld>
            <a:endParaRPr lang="en-US" dirty="0"/>
          </a:p>
        </p:txBody>
      </p:sp>
      <p:pic>
        <p:nvPicPr>
          <p:cNvPr id="1451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587" y="1223158"/>
            <a:ext cx="4689286" cy="544285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05108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Security Questions</a:t>
            </a:r>
            <a:endParaRPr lang="en-US" dirty="0"/>
          </a:p>
        </p:txBody>
      </p:sp>
      <p:sp>
        <p:nvSpPr>
          <p:cNvPr id="3" name="Content Placeholder 2"/>
          <p:cNvSpPr>
            <a:spLocks noGrp="1"/>
          </p:cNvSpPr>
          <p:nvPr>
            <p:ph idx="1"/>
          </p:nvPr>
        </p:nvSpPr>
        <p:spPr>
          <a:xfrm>
            <a:off x="691522" y="1267896"/>
            <a:ext cx="8229600" cy="4525962"/>
          </a:xfrm>
        </p:spPr>
        <p:txBody>
          <a:bodyPr/>
          <a:lstStyle/>
          <a:p>
            <a:r>
              <a:rPr lang="en-US" sz="2400" dirty="0" smtClean="0"/>
              <a:t>Security Questions have been moved to the </a:t>
            </a:r>
            <a:r>
              <a:rPr lang="en-US" sz="2400" dirty="0" smtClean="0"/>
              <a:t>IdP</a:t>
            </a:r>
            <a:r>
              <a:rPr lang="en-US" sz="2400" dirty="0" smtClean="0"/>
              <a:t>:</a:t>
            </a:r>
          </a:p>
          <a:p>
            <a:pPr marL="803275" lvl="1" indent="-457200">
              <a:buFont typeface="+mj-lt"/>
              <a:buAutoNum type="arabicPeriod"/>
            </a:pPr>
            <a:r>
              <a:rPr lang="en-US" sz="2000" dirty="0" smtClean="0"/>
              <a:t>Hit Account Maintenance in Pegasys.</a:t>
            </a:r>
          </a:p>
          <a:p>
            <a:pPr marL="803275" lvl="1" indent="-457200">
              <a:buFont typeface="+mj-lt"/>
              <a:buAutoNum type="arabicPeriod"/>
            </a:pPr>
            <a:endParaRPr lang="en-US" sz="2000" dirty="0" smtClean="0"/>
          </a:p>
          <a:p>
            <a:pPr marL="803275" lvl="1" indent="-457200">
              <a:buFont typeface="+mj-lt"/>
              <a:buAutoNum type="arabicPeriod"/>
            </a:pPr>
            <a:endParaRPr lang="en-US" sz="2000" dirty="0" smtClean="0"/>
          </a:p>
          <a:p>
            <a:pPr marL="803275" lvl="1" indent="-457200">
              <a:buFont typeface="+mj-lt"/>
              <a:buAutoNum type="arabicPeriod"/>
            </a:pPr>
            <a:r>
              <a:rPr lang="en-US" sz="2000" dirty="0" smtClean="0"/>
              <a:t>Select the Security Question and Answer Page tab.</a:t>
            </a:r>
          </a:p>
          <a:p>
            <a:pPr marL="803275" lvl="1" indent="-457200">
              <a:buFont typeface="+mj-lt"/>
              <a:buAutoNum type="arabicPeriod"/>
            </a:pPr>
            <a:endParaRPr lang="en-US" sz="2000" dirty="0"/>
          </a:p>
          <a:p>
            <a:pPr marL="803275" lvl="1" indent="-457200">
              <a:buFont typeface="+mj-lt"/>
              <a:buAutoNum type="arabicPeriod"/>
            </a:pPr>
            <a:endParaRPr lang="en-US" sz="2000" dirty="0" smtClean="0"/>
          </a:p>
          <a:p>
            <a:pPr marL="803275" lvl="1" indent="-457200">
              <a:buFont typeface="+mj-lt"/>
              <a:buAutoNum type="arabicPeriod"/>
            </a:pPr>
            <a:r>
              <a:rPr lang="en-US" sz="2000" dirty="0" smtClean="0"/>
              <a:t>Enter your current password.</a:t>
            </a:r>
          </a:p>
          <a:p>
            <a:pPr marL="803275" lvl="1" indent="-457200">
              <a:buFont typeface="+mj-lt"/>
              <a:buAutoNum type="arabicPeriod"/>
            </a:pPr>
            <a:endParaRPr lang="en-US" sz="2000" dirty="0" smtClean="0"/>
          </a:p>
          <a:p>
            <a:pPr marL="803275" lvl="1" indent="-457200">
              <a:buFont typeface="+mj-lt"/>
              <a:buAutoNum type="arabicPeriod"/>
            </a:pPr>
            <a:r>
              <a:rPr lang="en-US" sz="2000" dirty="0" smtClean="0"/>
              <a:t>In the Summary group box, select row.</a:t>
            </a:r>
          </a:p>
          <a:p>
            <a:pPr marL="803275" lvl="1" indent="-457200">
              <a:buFont typeface="+mj-lt"/>
              <a:buAutoNum type="arabicPeriod"/>
            </a:pPr>
            <a:endParaRPr lang="en-US" sz="2000" dirty="0"/>
          </a:p>
          <a:p>
            <a:pPr marL="803275" lvl="1" indent="-457200">
              <a:buFont typeface="+mj-lt"/>
              <a:buAutoNum type="arabicPeriod"/>
            </a:pPr>
            <a:endParaRPr lang="en-US" sz="2000" dirty="0" smtClean="0"/>
          </a:p>
          <a:p>
            <a:pPr marL="803275" lvl="1" indent="-457200">
              <a:buFont typeface="+mj-lt"/>
              <a:buAutoNum type="arabicPeriod"/>
            </a:pPr>
            <a:endParaRPr lang="en-US" sz="2000" dirty="0"/>
          </a:p>
          <a:p>
            <a:pPr marL="346075" lvl="1" indent="0">
              <a:buNone/>
            </a:pPr>
            <a:r>
              <a:rPr lang="en-US" sz="2000" dirty="0" smtClean="0"/>
              <a:t>Cont. on next slide</a:t>
            </a:r>
          </a:p>
          <a:p>
            <a:pPr marL="803275" lvl="1" indent="-457200">
              <a:buFont typeface="+mj-lt"/>
              <a:buAutoNum type="arabicPeriod"/>
            </a:pPr>
            <a:endParaRPr lang="en-US" sz="2000" dirty="0" smtClean="0"/>
          </a:p>
          <a:p>
            <a:pPr marL="803275" lvl="1" indent="-457200">
              <a:buFont typeface="+mj-lt"/>
              <a:buAutoNum type="arabicPeriod"/>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140</a:t>
            </a:fld>
            <a:endParaRPr 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85" y="2126531"/>
            <a:ext cx="5976863" cy="58980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185685"/>
            <a:ext cx="6335713" cy="6572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085" y="4238958"/>
            <a:ext cx="3352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085" y="5094053"/>
            <a:ext cx="6436278" cy="876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4919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Security Questions cont.</a:t>
            </a:r>
            <a:endParaRPr lang="en-US" dirty="0"/>
          </a:p>
        </p:txBody>
      </p:sp>
      <p:sp>
        <p:nvSpPr>
          <p:cNvPr id="3" name="Content Placeholder 2"/>
          <p:cNvSpPr>
            <a:spLocks noGrp="1"/>
          </p:cNvSpPr>
          <p:nvPr>
            <p:ph idx="1"/>
          </p:nvPr>
        </p:nvSpPr>
        <p:spPr>
          <a:xfrm>
            <a:off x="702155" y="1246631"/>
            <a:ext cx="8229600" cy="4525962"/>
          </a:xfrm>
        </p:spPr>
        <p:txBody>
          <a:bodyPr/>
          <a:lstStyle/>
          <a:p>
            <a:pPr marL="514350" indent="-514350">
              <a:buFont typeface="+mj-lt"/>
              <a:buAutoNum type="arabicPeriod" startAt="5"/>
            </a:pPr>
            <a:r>
              <a:rPr lang="en-US" sz="2000" dirty="0" smtClean="0"/>
              <a:t>Click within Questions row to reveal drop down.</a:t>
            </a:r>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r>
              <a:rPr lang="en-US" sz="2000" dirty="0" smtClean="0"/>
              <a:t>Select security </a:t>
            </a:r>
            <a:r>
              <a:rPr lang="en-US" sz="2000" dirty="0"/>
              <a:t>q</a:t>
            </a:r>
            <a:r>
              <a:rPr lang="en-US" sz="2000" dirty="0" smtClean="0"/>
              <a:t>uestion.</a:t>
            </a:r>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514350" indent="-514350">
              <a:buFont typeface="+mj-lt"/>
              <a:buAutoNum type="arabicPeriod" startAt="5"/>
            </a:pPr>
            <a:r>
              <a:rPr lang="en-US" sz="2000" dirty="0" smtClean="0"/>
              <a:t>Click Answers row and type answer.</a:t>
            </a:r>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0" indent="0">
              <a:buNone/>
            </a:pPr>
            <a:r>
              <a:rPr lang="en-US" sz="2000" dirty="0"/>
              <a:t> </a:t>
            </a:r>
            <a:r>
              <a:rPr lang="en-US" sz="2000" dirty="0" smtClean="0"/>
              <a:t>    Cont. on next slide</a:t>
            </a:r>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141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46" y="1656660"/>
            <a:ext cx="6705748" cy="91723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346" y="3172145"/>
            <a:ext cx="5025803" cy="13311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346" y="4986600"/>
            <a:ext cx="6883953" cy="9091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71715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Setting Up Security Questions cont.</a:t>
            </a:r>
          </a:p>
        </p:txBody>
      </p:sp>
      <p:sp>
        <p:nvSpPr>
          <p:cNvPr id="3" name="Content Placeholder 2"/>
          <p:cNvSpPr>
            <a:spLocks noGrp="1"/>
          </p:cNvSpPr>
          <p:nvPr>
            <p:ph idx="1"/>
          </p:nvPr>
        </p:nvSpPr>
        <p:spPr>
          <a:xfrm>
            <a:off x="680890" y="1297994"/>
            <a:ext cx="8229600" cy="4525962"/>
          </a:xfrm>
        </p:spPr>
        <p:txBody>
          <a:bodyPr/>
          <a:lstStyle/>
          <a:p>
            <a:pPr marL="514350" indent="-514350">
              <a:buFont typeface="+mj-lt"/>
              <a:buAutoNum type="arabicPeriod" startAt="8"/>
            </a:pPr>
            <a:r>
              <a:rPr lang="en-US" sz="2000" dirty="0" smtClean="0"/>
              <a:t>Repeat with following row.</a:t>
            </a:r>
          </a:p>
          <a:p>
            <a:pPr marL="514350" indent="-514350">
              <a:buFont typeface="+mj-lt"/>
              <a:buAutoNum type="arabicPeriod" startAt="8"/>
            </a:pPr>
            <a:endParaRPr lang="en-US" sz="2000" dirty="0"/>
          </a:p>
          <a:p>
            <a:pPr marL="514350" indent="-514350">
              <a:buFont typeface="+mj-lt"/>
              <a:buAutoNum type="arabicPeriod" startAt="8"/>
            </a:pPr>
            <a:endParaRPr lang="en-US" sz="2000" dirty="0" smtClean="0"/>
          </a:p>
          <a:p>
            <a:pPr marL="514350" indent="-514350">
              <a:buFont typeface="+mj-lt"/>
              <a:buAutoNum type="arabicPeriod" startAt="8"/>
            </a:pPr>
            <a:r>
              <a:rPr lang="en-US" sz="2000" dirty="0" smtClean="0"/>
              <a:t>Select Save.</a:t>
            </a:r>
          </a:p>
          <a:p>
            <a:pPr marL="514350" indent="-514350">
              <a:buFont typeface="+mj-lt"/>
              <a:buAutoNum type="arabicPeriod" startAt="8"/>
            </a:pPr>
            <a:endParaRPr lang="en-US" sz="2000" dirty="0"/>
          </a:p>
          <a:p>
            <a:pPr marL="514350" indent="-514350">
              <a:buFont typeface="+mj-lt"/>
              <a:buAutoNum type="arabicPeriod" startAt="8"/>
            </a:pPr>
            <a:r>
              <a:rPr lang="en-US" sz="2000" dirty="0" smtClean="0"/>
              <a:t>“Action was Successful.” message will appear.</a:t>
            </a:r>
          </a:p>
          <a:p>
            <a:pPr marL="514350" indent="-514350">
              <a:buFont typeface="+mj-lt"/>
              <a:buAutoNum type="arabicPeriod" startAt="8"/>
            </a:pPr>
            <a:endParaRPr lang="en-US" sz="2000" dirty="0"/>
          </a:p>
        </p:txBody>
      </p:sp>
      <p:sp>
        <p:nvSpPr>
          <p:cNvPr id="4" name="Footer Placeholder 3"/>
          <p:cNvSpPr>
            <a:spLocks noGrp="1"/>
          </p:cNvSpPr>
          <p:nvPr>
            <p:ph type="ftr" sz="quarter" idx="10"/>
          </p:nvPr>
        </p:nvSpPr>
        <p:spPr>
          <a:xfrm>
            <a:off x="510363" y="6553200"/>
            <a:ext cx="7010400" cy="304800"/>
          </a:xfrm>
        </p:spPr>
        <p:txBody>
          <a:bodyPr/>
          <a:lstStyle/>
          <a:p>
            <a:pPr>
              <a:defRPr/>
            </a:pPr>
            <a:r>
              <a:rPr lang="en-US" sz="1100" dirty="0" smtClean="0"/>
              <a:t>CGI Federal Proprietary and Confidential</a:t>
            </a:r>
            <a:endParaRPr lang="en-US" sz="11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z="1100" smtClean="0"/>
              <a:pPr>
                <a:defRPr/>
              </a:pPr>
              <a:t>142</a:t>
            </a:fld>
            <a:endParaRPr lang="en-US" sz="11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952" y="1626238"/>
            <a:ext cx="5809843" cy="7837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52" y="2710371"/>
            <a:ext cx="4767853" cy="46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952" y="3481819"/>
            <a:ext cx="6127159" cy="294763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7187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IdP Return to Pegasys</a:t>
            </a:r>
            <a:endParaRPr lang="en-US" dirty="0"/>
          </a:p>
        </p:txBody>
      </p:sp>
      <p:sp>
        <p:nvSpPr>
          <p:cNvPr id="3" name="Content Placeholder 2"/>
          <p:cNvSpPr>
            <a:spLocks noGrp="1"/>
          </p:cNvSpPr>
          <p:nvPr>
            <p:ph idx="1"/>
          </p:nvPr>
        </p:nvSpPr>
        <p:spPr/>
        <p:txBody>
          <a:bodyPr/>
          <a:lstStyle/>
          <a:p>
            <a:r>
              <a:rPr lang="en-US" sz="2000" dirty="0"/>
              <a:t>S</a:t>
            </a:r>
            <a:r>
              <a:rPr lang="en-US" sz="2000" dirty="0" smtClean="0"/>
              <a:t>igning </a:t>
            </a:r>
            <a:r>
              <a:rPr lang="en-US" sz="2000" dirty="0"/>
              <a:t>out of </a:t>
            </a:r>
            <a:r>
              <a:rPr lang="en-US" sz="2000" dirty="0" smtClean="0"/>
              <a:t>IdP </a:t>
            </a:r>
            <a:r>
              <a:rPr lang="en-US" sz="2000" dirty="0"/>
              <a:t>system </a:t>
            </a:r>
            <a:r>
              <a:rPr lang="en-US" sz="2000" dirty="0" smtClean="0"/>
              <a:t>only applies to the </a:t>
            </a:r>
            <a:r>
              <a:rPr lang="en-US" sz="2000" dirty="0" smtClean="0"/>
              <a:t>IdP </a:t>
            </a:r>
            <a:r>
              <a:rPr lang="en-US" sz="2000" dirty="0" smtClean="0"/>
              <a:t>system.</a:t>
            </a:r>
          </a:p>
          <a:p>
            <a:pPr lvl="1"/>
            <a:r>
              <a:rPr lang="en-US" sz="1800" dirty="0" smtClean="0"/>
              <a:t>The </a:t>
            </a:r>
            <a:r>
              <a:rPr lang="en-US" sz="1800" dirty="0"/>
              <a:t>return to application link after signing out is for </a:t>
            </a:r>
            <a:r>
              <a:rPr lang="en-US" sz="1800" dirty="0" smtClean="0"/>
              <a:t>IdP </a:t>
            </a:r>
            <a:r>
              <a:rPr lang="en-US" sz="1800" dirty="0" smtClean="0"/>
              <a:t>system.</a:t>
            </a:r>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pPr marL="0" indent="0">
              <a:buNone/>
            </a:pPr>
            <a:endParaRPr lang="en-US" sz="2000" dirty="0" smtClean="0"/>
          </a:p>
          <a:p>
            <a:pPr marL="0" indent="0">
              <a:buNone/>
            </a:pPr>
            <a:endParaRPr lang="en-US" sz="2000" dirty="0"/>
          </a:p>
          <a:p>
            <a:r>
              <a:rPr lang="en-US" sz="2000" dirty="0" smtClean="0"/>
              <a:t>Close </a:t>
            </a:r>
            <a:r>
              <a:rPr lang="en-US" sz="2000" dirty="0"/>
              <a:t>the window and P</a:t>
            </a:r>
            <a:r>
              <a:rPr lang="en-US" sz="2000" dirty="0" smtClean="0"/>
              <a:t>egasys </a:t>
            </a:r>
            <a:r>
              <a:rPr lang="en-US" sz="2000" dirty="0"/>
              <a:t>system </a:t>
            </a:r>
            <a:r>
              <a:rPr lang="en-US" sz="2000" dirty="0" smtClean="0"/>
              <a:t>behind IdP will display.</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143</a:t>
            </a:fld>
            <a:endParaRPr lang="en-US" dirty="0"/>
          </a:p>
        </p:txBody>
      </p:sp>
      <p:pic>
        <p:nvPicPr>
          <p:cNvPr id="145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230" y="2513709"/>
            <a:ext cx="5461206" cy="253524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46536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p:nvPr>
        </p:nvSpPr>
        <p:spPr/>
        <p:txBody>
          <a:bodyPr/>
          <a:lstStyle/>
          <a:p>
            <a:pPr eaLnBrk="1" hangingPunct="1"/>
            <a:r>
              <a:rPr lang="en-US" dirty="0" smtClean="0"/>
              <a:t>Questions</a:t>
            </a:r>
          </a:p>
        </p:txBody>
      </p:sp>
      <p:sp>
        <p:nvSpPr>
          <p:cNvPr id="452611"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t>CGI Federal Proprietary and Confidential</a:t>
            </a:r>
          </a:p>
        </p:txBody>
      </p:sp>
      <p:sp>
        <p:nvSpPr>
          <p:cNvPr id="452612" name="Slide Number Placeholder 4"/>
          <p:cNvSpPr>
            <a:spLocks noGrp="1"/>
          </p:cNvSpPr>
          <p:nvPr>
            <p:ph type="sldNum" sz="quarter" idx="11"/>
          </p:nvPr>
        </p:nvSpPr>
        <p:spPr>
          <a:xfrm>
            <a:off x="-25400" y="6245225"/>
            <a:ext cx="460375"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73712B4-6723-481C-96DA-B863E26ADAB1}" type="slidenum">
              <a:rPr lang="en-US" sz="1100" smtClean="0"/>
              <a:pPr eaLnBrk="1" hangingPunct="1">
                <a:defRPr/>
              </a:pPr>
              <a:t>144</a:t>
            </a:fld>
            <a:endParaRPr lang="en-US" sz="1100" dirty="0" smtClean="0"/>
          </a:p>
        </p:txBody>
      </p:sp>
      <p:pic>
        <p:nvPicPr>
          <p:cNvPr id="490501" name="Picture 4" descr="MPj03988310000[1]"/>
          <p:cNvPicPr>
            <a:picLocks noChangeAspect="1" noChangeArrowheads="1"/>
          </p:cNvPicPr>
          <p:nvPr/>
        </p:nvPicPr>
        <p:blipFill>
          <a:blip r:embed="rId3" cstate="print">
            <a:extLst>
              <a:ext uri="{28A0092B-C50C-407E-A947-70E740481C1C}">
                <a14:useLocalDpi xmlns:a14="http://schemas.microsoft.com/office/drawing/2010/main" val="0"/>
              </a:ext>
            </a:extLst>
          </a:blip>
          <a:srcRect t="17149" r="8647"/>
          <a:stretch>
            <a:fillRect/>
          </a:stretch>
        </p:blipFill>
        <p:spPr bwMode="auto">
          <a:xfrm>
            <a:off x="1047750" y="1371600"/>
            <a:ext cx="70485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Edits on Dimension </a:t>
            </a:r>
            <a:br>
              <a:rPr lang="en-US" dirty="0"/>
            </a:br>
            <a:r>
              <a:rPr lang="en-US" dirty="0"/>
              <a:t>and Vendor Reference Tables</a:t>
            </a:r>
          </a:p>
        </p:txBody>
      </p:sp>
      <p:sp>
        <p:nvSpPr>
          <p:cNvPr id="3" name="Content Placeholder 2"/>
          <p:cNvSpPr>
            <a:spLocks noGrp="1"/>
          </p:cNvSpPr>
          <p:nvPr>
            <p:ph idx="1"/>
          </p:nvPr>
        </p:nvSpPr>
        <p:spPr>
          <a:xfrm>
            <a:off x="487157" y="1477509"/>
            <a:ext cx="3562327" cy="4525962"/>
          </a:xfrm>
        </p:spPr>
        <p:txBody>
          <a:bodyPr/>
          <a:lstStyle/>
          <a:p>
            <a:r>
              <a:rPr lang="en-US" sz="1800" dirty="0" smtClean="0"/>
              <a:t>7.1.2. Enhancement</a:t>
            </a:r>
          </a:p>
          <a:p>
            <a:r>
              <a:rPr lang="en-US" sz="1800" dirty="0" smtClean="0"/>
              <a:t>Ability </a:t>
            </a:r>
            <a:r>
              <a:rPr lang="en-US" sz="1800" dirty="0"/>
              <a:t>to </a:t>
            </a:r>
            <a:r>
              <a:rPr lang="en-US" sz="1800" b="1" u="sng" dirty="0"/>
              <a:t>associate unique Problem Definition codes</a:t>
            </a:r>
            <a:r>
              <a:rPr lang="en-US" sz="1800" b="1" dirty="0"/>
              <a:t> </a:t>
            </a:r>
            <a:r>
              <a:rPr lang="en-US" sz="1800" dirty="0"/>
              <a:t>with Relationship Edits added.</a:t>
            </a:r>
          </a:p>
          <a:p>
            <a:pPr lvl="1"/>
            <a:r>
              <a:rPr lang="en-US" sz="1600" dirty="0"/>
              <a:t>Enables GSA to create its own specialized Relationship Edits by associating a unique Problem Definition code for tracking purposes.</a:t>
            </a:r>
          </a:p>
          <a:p>
            <a:pPr lvl="2"/>
            <a:r>
              <a:rPr lang="en-US" sz="1600" dirty="0" smtClean="0"/>
              <a:t>Allows </a:t>
            </a:r>
            <a:r>
              <a:rPr lang="en-US" sz="1600" dirty="0"/>
              <a:t>for the specification of a Problem Definition code, security roles can be used to override selected Relationship Edits</a:t>
            </a:r>
            <a:r>
              <a:rPr lang="en-US" sz="1600" dirty="0" smtClean="0"/>
              <a:t>.</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15</a:t>
            </a:fld>
            <a:endParaRPr lang="en-US" dirty="0"/>
          </a:p>
        </p:txBody>
      </p:sp>
      <p:pic>
        <p:nvPicPr>
          <p:cNvPr id="144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862" y="1158215"/>
            <a:ext cx="4809507" cy="550917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82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860" y="236095"/>
            <a:ext cx="7381875" cy="563562"/>
          </a:xfrm>
        </p:spPr>
        <p:txBody>
          <a:bodyPr/>
          <a:lstStyle/>
          <a:p>
            <a:r>
              <a:rPr lang="en-US" sz="2000" dirty="0"/>
              <a:t>Add </a:t>
            </a:r>
            <a:r>
              <a:rPr lang="en-US" sz="2000" dirty="0" smtClean="0"/>
              <a:t>Miscellaneous </a:t>
            </a:r>
            <a:r>
              <a:rPr lang="en-US" sz="2000" dirty="0"/>
              <a:t>Reference Functionality to </a:t>
            </a:r>
            <a:r>
              <a:rPr lang="en-US" sz="2000" dirty="0" smtClean="0"/>
              <a:t/>
            </a:r>
            <a:br>
              <a:rPr lang="en-US" sz="2000" dirty="0" smtClean="0"/>
            </a:br>
            <a:r>
              <a:rPr lang="en-US" sz="2000" dirty="0" smtClean="0"/>
              <a:t>Standard Vouchers </a:t>
            </a:r>
            <a:r>
              <a:rPr lang="en-US" sz="2000" dirty="0"/>
              <a:t>and Journal Vouchers</a:t>
            </a:r>
          </a:p>
        </p:txBody>
      </p:sp>
      <p:sp>
        <p:nvSpPr>
          <p:cNvPr id="3" name="Content Placeholder 2"/>
          <p:cNvSpPr>
            <a:spLocks noGrp="1"/>
          </p:cNvSpPr>
          <p:nvPr>
            <p:ph idx="1"/>
          </p:nvPr>
        </p:nvSpPr>
        <p:spPr>
          <a:xfrm>
            <a:off x="585197" y="1246631"/>
            <a:ext cx="8229600" cy="5207332"/>
          </a:xfrm>
        </p:spPr>
        <p:txBody>
          <a:bodyPr/>
          <a:lstStyle/>
          <a:p>
            <a:pPr marL="231775" lvl="1"/>
            <a:r>
              <a:rPr lang="en-US" sz="1800" b="1" u="sng" dirty="0" smtClean="0"/>
              <a:t>Standard Voucher </a:t>
            </a:r>
            <a:r>
              <a:rPr lang="en-US" sz="1800" b="1" u="sng" dirty="0"/>
              <a:t>(SV</a:t>
            </a:r>
            <a:r>
              <a:rPr lang="en-US" sz="1800" b="1" u="sng" dirty="0" smtClean="0"/>
              <a:t>)</a:t>
            </a:r>
            <a:r>
              <a:rPr lang="en-US" sz="1800" dirty="0" smtClean="0"/>
              <a:t> transactions - used </a:t>
            </a:r>
            <a:r>
              <a:rPr lang="en-US" sz="1800" dirty="0"/>
              <a:t>to record miscellaneous accounting transactions that are not included in any of the other </a:t>
            </a:r>
            <a:r>
              <a:rPr lang="en-US" sz="1800" dirty="0" smtClean="0"/>
              <a:t>Pegasys modules.</a:t>
            </a:r>
            <a:endParaRPr lang="en-US" sz="2800" dirty="0"/>
          </a:p>
          <a:p>
            <a:pPr marL="231775" lvl="1"/>
            <a:r>
              <a:rPr lang="en-US" sz="1800" b="1" u="sng" dirty="0" smtClean="0"/>
              <a:t>Journal </a:t>
            </a:r>
            <a:r>
              <a:rPr lang="en-US" sz="1800" b="1" u="sng" dirty="0"/>
              <a:t>Voucher (JV) </a:t>
            </a:r>
            <a:r>
              <a:rPr lang="en-US" sz="1800" dirty="0" smtClean="0"/>
              <a:t>transactions - used to </a:t>
            </a:r>
            <a:r>
              <a:rPr lang="en-US" sz="1800" dirty="0"/>
              <a:t>record non-standard accounting transactions</a:t>
            </a:r>
            <a:r>
              <a:rPr lang="en-US" sz="1800" dirty="0" smtClean="0"/>
              <a:t>.</a:t>
            </a:r>
          </a:p>
          <a:p>
            <a:pPr marL="923925" lvl="3"/>
            <a:r>
              <a:rPr lang="en-US" sz="1600" dirty="0" smtClean="0"/>
              <a:t>Used for </a:t>
            </a:r>
            <a:r>
              <a:rPr lang="en-US" sz="1600" dirty="0"/>
              <a:t>any of the Standard Voucher (SV) items when either the elements such as accounting distribution or amount has to differ between the General Ledger accounts or if the posting is so unusual the agency does not want to set up a GL Accounting Entry for it</a:t>
            </a:r>
            <a:r>
              <a:rPr lang="en-US" sz="1600" dirty="0" smtClean="0"/>
              <a:t>.</a:t>
            </a:r>
          </a:p>
          <a:p>
            <a:pPr marL="923925" lvl="3"/>
            <a:endParaRPr lang="en-US" sz="800" dirty="0" smtClean="0"/>
          </a:p>
          <a:p>
            <a:pPr marL="231775" lvl="1"/>
            <a:r>
              <a:rPr lang="en-US" sz="2000" dirty="0" smtClean="0"/>
              <a:t>Miscellaneous Reference Functionality</a:t>
            </a:r>
            <a:endParaRPr lang="en-US" sz="2000" dirty="0"/>
          </a:p>
          <a:p>
            <a:pPr lvl="1"/>
            <a:r>
              <a:rPr lang="en-US" sz="1800" dirty="0" smtClean="0"/>
              <a:t>Transactions can reference </a:t>
            </a:r>
            <a:r>
              <a:rPr lang="en-US" sz="1800" dirty="0"/>
              <a:t>another transaction </a:t>
            </a:r>
            <a:r>
              <a:rPr lang="en-US" sz="1800" b="1" u="sng" dirty="0"/>
              <a:t>without any liquidations or tolerance edits</a:t>
            </a:r>
            <a:r>
              <a:rPr lang="en-US" sz="1800" dirty="0"/>
              <a:t> in order to capture unanticipated costs that can appear later in the purchasing </a:t>
            </a:r>
            <a:r>
              <a:rPr lang="en-US" sz="1800" dirty="0" smtClean="0"/>
              <a:t>chain.</a:t>
            </a:r>
          </a:p>
          <a:p>
            <a:pPr lvl="2"/>
            <a:r>
              <a:rPr lang="en-US" sz="1600" dirty="0" smtClean="0"/>
              <a:t>Allows </a:t>
            </a:r>
            <a:r>
              <a:rPr lang="en-US" sz="1600" dirty="0"/>
              <a:t>the user to associate </a:t>
            </a:r>
            <a:r>
              <a:rPr lang="en-US" sz="1600" dirty="0" smtClean="0"/>
              <a:t>certain prior </a:t>
            </a:r>
            <a:r>
              <a:rPr lang="en-US" sz="1600" dirty="0"/>
              <a:t>transactions </a:t>
            </a:r>
            <a:r>
              <a:rPr lang="en-US" sz="1600" b="1" u="sng" dirty="0" smtClean="0"/>
              <a:t>without </a:t>
            </a:r>
            <a:r>
              <a:rPr lang="en-US" sz="1600" b="1" u="sng" dirty="0"/>
              <a:t>reducing the referenced document’s outstanding amount</a:t>
            </a:r>
            <a:r>
              <a:rPr lang="en-US" sz="1600" dirty="0"/>
              <a:t>, and </a:t>
            </a:r>
            <a:r>
              <a:rPr lang="en-US" sz="1600" b="1" u="sng" dirty="0"/>
              <a:t>without subjecting the referencing document to tolerance </a:t>
            </a:r>
            <a:r>
              <a:rPr lang="en-US" sz="1600" b="1" u="sng" dirty="0" smtClean="0"/>
              <a:t>edits</a:t>
            </a:r>
            <a:r>
              <a:rPr lang="en-US" sz="1600" dirty="0" smtClean="0"/>
              <a:t>.</a:t>
            </a: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16</a:t>
            </a:fld>
            <a:endParaRPr lang="en-US" dirty="0"/>
          </a:p>
        </p:txBody>
      </p:sp>
    </p:spTree>
    <p:extLst>
      <p:ext uri="{BB962C8B-B14F-4D97-AF65-F5344CB8AC3E}">
        <p14:creationId xmlns:p14="http://schemas.microsoft.com/office/powerpoint/2010/main" val="30723748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Add Miscellaneous Reference Functionality to </a:t>
            </a:r>
            <a:br>
              <a:rPr lang="en-US" sz="2000" dirty="0"/>
            </a:br>
            <a:r>
              <a:rPr lang="en-US" sz="2000" dirty="0"/>
              <a:t>Standard Vouchers and Journal Vouchers</a:t>
            </a:r>
          </a:p>
        </p:txBody>
      </p:sp>
      <p:sp>
        <p:nvSpPr>
          <p:cNvPr id="3" name="Content Placeholder 2"/>
          <p:cNvSpPr>
            <a:spLocks noGrp="1"/>
          </p:cNvSpPr>
          <p:nvPr>
            <p:ph idx="1"/>
          </p:nvPr>
        </p:nvSpPr>
        <p:spPr>
          <a:xfrm>
            <a:off x="510364" y="1161250"/>
            <a:ext cx="8229600" cy="4525962"/>
          </a:xfrm>
        </p:spPr>
        <p:txBody>
          <a:bodyPr/>
          <a:lstStyle/>
          <a:p>
            <a:r>
              <a:rPr lang="en-US" sz="2000" dirty="0" smtClean="0"/>
              <a:t>7.1.2 Enhancement</a:t>
            </a:r>
          </a:p>
          <a:p>
            <a:pPr lvl="1"/>
            <a:r>
              <a:rPr lang="en-US" sz="1600" b="1" u="sng" dirty="0" smtClean="0"/>
              <a:t>SV Reference Capability</a:t>
            </a:r>
          </a:p>
          <a:p>
            <a:pPr lvl="2"/>
            <a:r>
              <a:rPr lang="en-US" sz="1600" dirty="0" smtClean="0"/>
              <a:t>Modify </a:t>
            </a:r>
            <a:r>
              <a:rPr lang="en-US" sz="1600" dirty="0"/>
              <a:t>SV to allow a </a:t>
            </a:r>
            <a:r>
              <a:rPr lang="en-US" sz="1600" b="1" u="sng" dirty="0"/>
              <a:t>miscellaneous reference</a:t>
            </a:r>
            <a:r>
              <a:rPr lang="en-US" sz="1600" dirty="0"/>
              <a:t> to </a:t>
            </a:r>
            <a:r>
              <a:rPr lang="en-US" sz="1600" dirty="0" smtClean="0"/>
              <a:t>the following document categories:</a:t>
            </a:r>
          </a:p>
          <a:p>
            <a:pPr lvl="3"/>
            <a:endParaRPr lang="en-US" sz="1400" dirty="0" smtClean="0"/>
          </a:p>
          <a:p>
            <a:pPr lvl="3"/>
            <a:endParaRPr lang="en-US" sz="1400" dirty="0"/>
          </a:p>
          <a:p>
            <a:pPr marL="346075" lvl="1" indent="0">
              <a:buNone/>
            </a:pPr>
            <a:endParaRPr lang="en-US" sz="1800" b="1" u="sng" dirty="0" smtClean="0"/>
          </a:p>
          <a:p>
            <a:pPr lvl="1"/>
            <a:r>
              <a:rPr lang="en-US" sz="1600" b="1" u="sng" dirty="0" smtClean="0"/>
              <a:t>JV Reference Capability</a:t>
            </a:r>
          </a:p>
          <a:p>
            <a:pPr lvl="2"/>
            <a:r>
              <a:rPr lang="en-US" sz="1600" dirty="0" smtClean="0"/>
              <a:t>Modify </a:t>
            </a:r>
            <a:r>
              <a:rPr lang="en-US" sz="1600" dirty="0"/>
              <a:t>JV to allow a </a:t>
            </a:r>
            <a:r>
              <a:rPr lang="en-US" sz="1600" b="1" u="sng" dirty="0"/>
              <a:t>miscellaneous reference</a:t>
            </a:r>
            <a:r>
              <a:rPr lang="en-US" sz="1600" dirty="0"/>
              <a:t> to </a:t>
            </a:r>
            <a:r>
              <a:rPr lang="en-US" sz="1600" dirty="0" smtClean="0"/>
              <a:t>the following document categories: </a:t>
            </a:r>
          </a:p>
          <a:p>
            <a:endParaRPr lang="en-US" sz="20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17</a:t>
            </a:fld>
            <a:endParaRPr lang="en-US" dirty="0"/>
          </a:p>
        </p:txBody>
      </p:sp>
      <p:sp>
        <p:nvSpPr>
          <p:cNvPr id="6" name="Content Placeholder 2"/>
          <p:cNvSpPr txBox="1">
            <a:spLocks/>
          </p:cNvSpPr>
          <p:nvPr/>
        </p:nvSpPr>
        <p:spPr bwMode="auto">
          <a:xfrm>
            <a:off x="1477520" y="2352653"/>
            <a:ext cx="3466214" cy="11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dirty="0"/>
              <a:t>NV – Internal </a:t>
            </a:r>
            <a:r>
              <a:rPr lang="en-US" sz="1400" dirty="0" smtClean="0"/>
              <a:t>Voucher</a:t>
            </a:r>
          </a:p>
          <a:p>
            <a:r>
              <a:rPr lang="en-US" sz="1400" dirty="0"/>
              <a:t>II – Itemized Match </a:t>
            </a:r>
            <a:r>
              <a:rPr lang="en-US" sz="1400" dirty="0" smtClean="0"/>
              <a:t>Invoice</a:t>
            </a:r>
          </a:p>
          <a:p>
            <a:r>
              <a:rPr lang="en-US" sz="1400" dirty="0"/>
              <a:t>CX – Disbursement </a:t>
            </a:r>
            <a:r>
              <a:rPr lang="en-US" sz="1400" dirty="0" smtClean="0"/>
              <a:t>Cancellation</a:t>
            </a:r>
            <a:endParaRPr lang="en-US" sz="1400" kern="0" dirty="0" smtClean="0"/>
          </a:p>
          <a:p>
            <a:pPr marL="346075" lvl="1" indent="0">
              <a:buFont typeface="Wingdings" pitchFamily="2" charset="2"/>
              <a:buNone/>
            </a:pPr>
            <a:endParaRPr lang="en-US" sz="1800" kern="0" dirty="0" smtClean="0"/>
          </a:p>
        </p:txBody>
      </p:sp>
      <p:sp>
        <p:nvSpPr>
          <p:cNvPr id="7" name="Content Placeholder 2"/>
          <p:cNvSpPr txBox="1">
            <a:spLocks/>
          </p:cNvSpPr>
          <p:nvPr/>
        </p:nvSpPr>
        <p:spPr bwMode="auto">
          <a:xfrm>
            <a:off x="4422740" y="2097970"/>
            <a:ext cx="2658139" cy="157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endParaRPr lang="en-US" sz="1400" dirty="0"/>
          </a:p>
          <a:p>
            <a:r>
              <a:rPr lang="en-US" sz="1400" dirty="0"/>
              <a:t>FA – Acquisition</a:t>
            </a:r>
            <a:endParaRPr lang="en-US" sz="1400" kern="0" dirty="0"/>
          </a:p>
          <a:p>
            <a:r>
              <a:rPr lang="en-US" sz="1400" dirty="0"/>
              <a:t>FC – Correction </a:t>
            </a:r>
            <a:endParaRPr lang="en-US" sz="1400" dirty="0" smtClean="0"/>
          </a:p>
          <a:p>
            <a:r>
              <a:rPr lang="en-US" sz="1400" dirty="0"/>
              <a:t>FB – Betterment </a:t>
            </a:r>
            <a:endParaRPr lang="en-US" sz="1400" dirty="0" smtClean="0"/>
          </a:p>
          <a:p>
            <a:pPr marL="0" indent="0">
              <a:buNone/>
            </a:pPr>
            <a:endParaRPr lang="en-US" sz="1400" kern="0" dirty="0" smtClean="0"/>
          </a:p>
          <a:p>
            <a:pPr lvl="2"/>
            <a:endParaRPr lang="en-US" sz="1400" kern="0" dirty="0" smtClean="0"/>
          </a:p>
          <a:p>
            <a:pPr marL="346075" lvl="1" indent="0">
              <a:buFont typeface="Wingdings" pitchFamily="2" charset="2"/>
              <a:buNone/>
            </a:pPr>
            <a:endParaRPr lang="en-US" sz="1800" kern="0" dirty="0" smtClean="0"/>
          </a:p>
        </p:txBody>
      </p:sp>
      <p:sp>
        <p:nvSpPr>
          <p:cNvPr id="8" name="Content Placeholder 2"/>
          <p:cNvSpPr txBox="1">
            <a:spLocks/>
          </p:cNvSpPr>
          <p:nvPr/>
        </p:nvSpPr>
        <p:spPr bwMode="auto">
          <a:xfrm>
            <a:off x="6141669" y="2084223"/>
            <a:ext cx="2658139" cy="157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endParaRPr lang="en-US" sz="1400" dirty="0"/>
          </a:p>
          <a:p>
            <a:r>
              <a:rPr lang="en-US" sz="1400" dirty="0"/>
              <a:t>FM – Manual </a:t>
            </a:r>
            <a:r>
              <a:rPr lang="en-US" sz="1400" dirty="0" smtClean="0"/>
              <a:t>Depreciation</a:t>
            </a:r>
          </a:p>
          <a:p>
            <a:r>
              <a:rPr lang="en-US" sz="1400" dirty="0" smtClean="0"/>
              <a:t>FT </a:t>
            </a:r>
            <a:r>
              <a:rPr lang="en-US" sz="1400" dirty="0"/>
              <a:t>– </a:t>
            </a:r>
            <a:r>
              <a:rPr lang="en-US" sz="1400" dirty="0" smtClean="0"/>
              <a:t>Transfer</a:t>
            </a:r>
          </a:p>
          <a:p>
            <a:r>
              <a:rPr lang="en-US" sz="1400" dirty="0"/>
              <a:t>FD – Disposal</a:t>
            </a:r>
            <a:endParaRPr lang="en-US" sz="1400" kern="0" dirty="0" smtClean="0"/>
          </a:p>
          <a:p>
            <a:pPr lvl="2"/>
            <a:endParaRPr lang="en-US" sz="1400" kern="0" dirty="0" smtClean="0"/>
          </a:p>
          <a:p>
            <a:pPr marL="346075" lvl="1" indent="0">
              <a:buFont typeface="Wingdings" pitchFamily="2" charset="2"/>
              <a:buNone/>
            </a:pPr>
            <a:endParaRPr lang="en-US" sz="1800" kern="0" dirty="0" smtClean="0"/>
          </a:p>
        </p:txBody>
      </p:sp>
      <p:sp>
        <p:nvSpPr>
          <p:cNvPr id="9" name="Content Placeholder 2"/>
          <p:cNvSpPr txBox="1">
            <a:spLocks/>
          </p:cNvSpPr>
          <p:nvPr/>
        </p:nvSpPr>
        <p:spPr bwMode="auto">
          <a:xfrm>
            <a:off x="1477519" y="4034936"/>
            <a:ext cx="3466214" cy="11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dirty="0"/>
              <a:t>NV – Internal </a:t>
            </a:r>
            <a:r>
              <a:rPr lang="en-US" sz="1400" dirty="0" smtClean="0"/>
              <a:t>Voucher</a:t>
            </a:r>
          </a:p>
          <a:p>
            <a:r>
              <a:rPr lang="en-US" sz="1400" dirty="0"/>
              <a:t>II – Itemized Match </a:t>
            </a:r>
            <a:r>
              <a:rPr lang="en-US" sz="1400" dirty="0" smtClean="0"/>
              <a:t>Invoice</a:t>
            </a:r>
          </a:p>
          <a:p>
            <a:r>
              <a:rPr lang="en-US" sz="1400" dirty="0"/>
              <a:t>CX – Disbursement </a:t>
            </a:r>
            <a:r>
              <a:rPr lang="en-US" sz="1400" dirty="0" smtClean="0"/>
              <a:t>Cancellation</a:t>
            </a:r>
            <a:endParaRPr lang="en-US" sz="1400" kern="0" dirty="0" smtClean="0"/>
          </a:p>
          <a:p>
            <a:pPr marL="346075" lvl="1" indent="0">
              <a:buFont typeface="Wingdings" pitchFamily="2" charset="2"/>
              <a:buNone/>
            </a:pPr>
            <a:endParaRPr lang="en-US" sz="1800" kern="0" dirty="0" smtClean="0"/>
          </a:p>
        </p:txBody>
      </p:sp>
      <p:sp>
        <p:nvSpPr>
          <p:cNvPr id="10" name="Content Placeholder 2"/>
          <p:cNvSpPr txBox="1">
            <a:spLocks/>
          </p:cNvSpPr>
          <p:nvPr/>
        </p:nvSpPr>
        <p:spPr bwMode="auto">
          <a:xfrm>
            <a:off x="4422739" y="3780253"/>
            <a:ext cx="2658139" cy="157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endParaRPr lang="en-US" sz="1400" dirty="0"/>
          </a:p>
          <a:p>
            <a:r>
              <a:rPr lang="en-US" sz="1400" dirty="0"/>
              <a:t>FA – Acquisition</a:t>
            </a:r>
            <a:endParaRPr lang="en-US" sz="1400" kern="0" dirty="0"/>
          </a:p>
          <a:p>
            <a:r>
              <a:rPr lang="en-US" sz="1400" dirty="0"/>
              <a:t>FC – Correction </a:t>
            </a:r>
            <a:endParaRPr lang="en-US" sz="1400" dirty="0" smtClean="0"/>
          </a:p>
          <a:p>
            <a:r>
              <a:rPr lang="en-US" sz="1400" dirty="0"/>
              <a:t>FB – Betterment </a:t>
            </a:r>
            <a:endParaRPr lang="en-US" sz="1400" dirty="0" smtClean="0"/>
          </a:p>
          <a:p>
            <a:pPr marL="0" indent="0">
              <a:buNone/>
            </a:pPr>
            <a:endParaRPr lang="en-US" sz="1400" kern="0" dirty="0" smtClean="0"/>
          </a:p>
          <a:p>
            <a:pPr lvl="2"/>
            <a:endParaRPr lang="en-US" sz="1400" kern="0" dirty="0" smtClean="0"/>
          </a:p>
          <a:p>
            <a:pPr marL="346075" lvl="1" indent="0">
              <a:buFont typeface="Wingdings" pitchFamily="2" charset="2"/>
              <a:buNone/>
            </a:pPr>
            <a:endParaRPr lang="en-US" sz="1800" kern="0" dirty="0" smtClean="0"/>
          </a:p>
        </p:txBody>
      </p:sp>
      <p:sp>
        <p:nvSpPr>
          <p:cNvPr id="11" name="Content Placeholder 2"/>
          <p:cNvSpPr txBox="1">
            <a:spLocks/>
          </p:cNvSpPr>
          <p:nvPr/>
        </p:nvSpPr>
        <p:spPr bwMode="auto">
          <a:xfrm>
            <a:off x="6141668" y="3766506"/>
            <a:ext cx="2658139" cy="157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endParaRPr lang="en-US" sz="1400" dirty="0"/>
          </a:p>
          <a:p>
            <a:r>
              <a:rPr lang="en-US" sz="1400" dirty="0"/>
              <a:t>FM – Manual </a:t>
            </a:r>
            <a:r>
              <a:rPr lang="en-US" sz="1400" dirty="0" smtClean="0"/>
              <a:t>Depreciation</a:t>
            </a:r>
          </a:p>
          <a:p>
            <a:r>
              <a:rPr lang="en-US" sz="1400" dirty="0" smtClean="0"/>
              <a:t>FT </a:t>
            </a:r>
            <a:r>
              <a:rPr lang="en-US" sz="1400" dirty="0"/>
              <a:t>– </a:t>
            </a:r>
            <a:r>
              <a:rPr lang="en-US" sz="1400" dirty="0" smtClean="0"/>
              <a:t>Transfer</a:t>
            </a:r>
          </a:p>
          <a:p>
            <a:r>
              <a:rPr lang="en-US" sz="1400" dirty="0"/>
              <a:t>FD – Disposal</a:t>
            </a:r>
            <a:endParaRPr lang="en-US" sz="1400" kern="0" dirty="0" smtClean="0"/>
          </a:p>
          <a:p>
            <a:pPr lvl="2"/>
            <a:endParaRPr lang="en-US" sz="1400" kern="0" dirty="0" smtClean="0"/>
          </a:p>
          <a:p>
            <a:pPr marL="346075" lvl="1" indent="0">
              <a:buFont typeface="Wingdings" pitchFamily="2" charset="2"/>
              <a:buNone/>
            </a:pPr>
            <a:endParaRPr lang="en-US" sz="1800" kern="0" dirty="0" smtClean="0"/>
          </a:p>
        </p:txBody>
      </p:sp>
      <p:pic>
        <p:nvPicPr>
          <p:cNvPr id="1460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94" y="4917880"/>
            <a:ext cx="8121114" cy="10566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94" y="6081440"/>
            <a:ext cx="5567403" cy="69996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533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r>
              <a:rPr lang="en-US" dirty="0" smtClean="0"/>
              <a:t/>
            </a:r>
            <a:br>
              <a:rPr lang="en-US" dirty="0" smtClean="0"/>
            </a:br>
            <a:r>
              <a:rPr lang="en-US" dirty="0" smtClean="0"/>
              <a:t>TSYM </a:t>
            </a:r>
            <a:r>
              <a:rPr lang="en-US" dirty="0"/>
              <a:t>System Wide</a:t>
            </a:r>
          </a:p>
        </p:txBody>
      </p:sp>
      <p:sp>
        <p:nvSpPr>
          <p:cNvPr id="3" name="Content Placeholder 2"/>
          <p:cNvSpPr>
            <a:spLocks noGrp="1"/>
          </p:cNvSpPr>
          <p:nvPr>
            <p:ph idx="1"/>
          </p:nvPr>
        </p:nvSpPr>
        <p:spPr>
          <a:xfrm>
            <a:off x="468239" y="1235998"/>
            <a:ext cx="8229600" cy="4525962"/>
          </a:xfrm>
        </p:spPr>
        <p:txBody>
          <a:bodyPr/>
          <a:lstStyle/>
          <a:p>
            <a:pPr lvl="0"/>
            <a:r>
              <a:rPr lang="en-US" sz="2000" dirty="0" smtClean="0"/>
              <a:t>Business </a:t>
            </a:r>
            <a:r>
              <a:rPr lang="en-US" sz="2000" dirty="0"/>
              <a:t>Process</a:t>
            </a:r>
          </a:p>
          <a:p>
            <a:pPr lvl="1"/>
            <a:r>
              <a:rPr lang="en-US" sz="1800" dirty="0" smtClean="0"/>
              <a:t>Currently 6.5 TSYM</a:t>
            </a:r>
          </a:p>
          <a:p>
            <a:pPr lvl="2"/>
            <a:r>
              <a:rPr lang="en-US" sz="1600" dirty="0" smtClean="0"/>
              <a:t>Pegasys supports </a:t>
            </a:r>
            <a:r>
              <a:rPr lang="en-US" sz="1600" dirty="0"/>
              <a:t>a </a:t>
            </a:r>
            <a:r>
              <a:rPr lang="en-US" sz="1600" dirty="0" smtClean="0"/>
              <a:t>Treasury </a:t>
            </a:r>
            <a:r>
              <a:rPr lang="en-US" sz="1600" dirty="0"/>
              <a:t>S</a:t>
            </a:r>
            <a:r>
              <a:rPr lang="en-US" sz="1600" dirty="0" smtClean="0"/>
              <a:t>ymbol </a:t>
            </a:r>
            <a:r>
              <a:rPr lang="en-US" sz="1600" dirty="0"/>
              <a:t>that uses the GWA/Star </a:t>
            </a:r>
            <a:r>
              <a:rPr lang="en-US" sz="1600" dirty="0" smtClean="0"/>
              <a:t>string.</a:t>
            </a:r>
          </a:p>
          <a:p>
            <a:pPr lvl="2"/>
            <a:r>
              <a:rPr lang="en-US" sz="1600" dirty="0" smtClean="0"/>
              <a:t>Treasury </a:t>
            </a:r>
            <a:r>
              <a:rPr lang="en-US" sz="1600" dirty="0"/>
              <a:t>S</a:t>
            </a:r>
            <a:r>
              <a:rPr lang="en-US" sz="1600" dirty="0" smtClean="0"/>
              <a:t>ymbol </a:t>
            </a:r>
            <a:r>
              <a:rPr lang="en-US" sz="1600" dirty="0"/>
              <a:t>is displayed as a </a:t>
            </a:r>
            <a:r>
              <a:rPr lang="en-US" sz="1600" u="sng" dirty="0"/>
              <a:t>single data entry </a:t>
            </a:r>
            <a:r>
              <a:rPr lang="en-US" sz="1600" dirty="0"/>
              <a:t>field throughout the </a:t>
            </a:r>
            <a:r>
              <a:rPr lang="en-US" sz="1600" dirty="0" smtClean="0"/>
              <a:t>system.</a:t>
            </a:r>
          </a:p>
          <a:p>
            <a:pPr lvl="1"/>
            <a:endParaRPr lang="en-US" sz="800" dirty="0" smtClean="0"/>
          </a:p>
          <a:p>
            <a:pPr lvl="1"/>
            <a:r>
              <a:rPr lang="en-US" sz="1800" dirty="0" smtClean="0"/>
              <a:t>New 7.1.2 TSYM</a:t>
            </a:r>
            <a:endParaRPr lang="en-US" sz="1800" dirty="0"/>
          </a:p>
          <a:p>
            <a:pPr lvl="2"/>
            <a:r>
              <a:rPr lang="en-US" sz="1600" dirty="0" smtClean="0"/>
              <a:t>As </a:t>
            </a:r>
            <a:r>
              <a:rPr lang="en-US" sz="1600" dirty="0"/>
              <a:t>a result of the evolving Treasury system modernization effort, the structure of the treasury symbol is changing to the </a:t>
            </a:r>
            <a:r>
              <a:rPr lang="en-US" sz="1600" b="1" u="sng" dirty="0" smtClean="0"/>
              <a:t>Component Treasury Symbol</a:t>
            </a:r>
            <a:r>
              <a:rPr lang="en-US" sz="1600" dirty="0" smtClean="0"/>
              <a:t> structure.</a:t>
            </a:r>
            <a:endParaRPr lang="en-US" sz="1600" dirty="0"/>
          </a:p>
          <a:p>
            <a:pPr lvl="2"/>
            <a:r>
              <a:rPr lang="en-US" sz="1600" dirty="0" smtClean="0"/>
              <a:t>Pegasys will capture a </a:t>
            </a:r>
            <a:r>
              <a:rPr lang="en-US" sz="1600" b="1" u="sng" dirty="0" smtClean="0"/>
              <a:t>concatenated component </a:t>
            </a:r>
            <a:r>
              <a:rPr lang="en-US" sz="1600" b="1" u="sng" dirty="0"/>
              <a:t>structure</a:t>
            </a:r>
            <a:r>
              <a:rPr lang="en-US" sz="1600" dirty="0"/>
              <a:t> to be pushed across all portions of the system that currently capture the treasury </a:t>
            </a:r>
            <a:r>
              <a:rPr lang="en-US" sz="1600" dirty="0" smtClean="0"/>
              <a:t>symbol.</a:t>
            </a:r>
            <a:endParaRPr lang="en-US" sz="1600" dirty="0"/>
          </a:p>
          <a:p>
            <a:pPr lvl="3"/>
            <a:r>
              <a:rPr lang="en-US" sz="1600" dirty="0" smtClean="0"/>
              <a:t>New </a:t>
            </a:r>
            <a:r>
              <a:rPr lang="en-US" sz="1600" b="1" u="sng" dirty="0"/>
              <a:t>treasury symbol </a:t>
            </a:r>
            <a:r>
              <a:rPr lang="en-US" sz="1600" b="1" u="sng" dirty="0" smtClean="0"/>
              <a:t>composite</a:t>
            </a:r>
            <a:r>
              <a:rPr lang="en-US" sz="1600" b="1" dirty="0" smtClean="0"/>
              <a:t> </a:t>
            </a:r>
            <a:r>
              <a:rPr lang="en-US" sz="1600" dirty="0" smtClean="0"/>
              <a:t>includes: </a:t>
            </a:r>
          </a:p>
          <a:p>
            <a:pPr marL="1717675" lvl="4" indent="-342900">
              <a:buFont typeface="+mj-lt"/>
              <a:buAutoNum type="arabicPeriod"/>
            </a:pPr>
            <a:r>
              <a:rPr lang="en-US" sz="1600" b="1" u="sng" dirty="0"/>
              <a:t>T</a:t>
            </a:r>
            <a:r>
              <a:rPr lang="en-US" sz="1600" b="1" u="sng" dirty="0" smtClean="0"/>
              <a:t>reasury </a:t>
            </a:r>
            <a:r>
              <a:rPr lang="en-US" sz="1600" b="1" u="sng" dirty="0"/>
              <a:t>S</a:t>
            </a:r>
            <a:r>
              <a:rPr lang="en-US" sz="1600" b="1" u="sng" dirty="0" smtClean="0"/>
              <a:t>ymbol </a:t>
            </a:r>
            <a:r>
              <a:rPr lang="en-US" sz="1600" b="1" u="sng" dirty="0"/>
              <a:t>short key </a:t>
            </a:r>
            <a:r>
              <a:rPr lang="en-US" sz="1600" dirty="0" smtClean="0"/>
              <a:t>and</a:t>
            </a:r>
          </a:p>
          <a:p>
            <a:pPr marL="1717675" lvl="4" indent="-342900">
              <a:buFont typeface="+mj-lt"/>
              <a:buAutoNum type="arabicPeriod"/>
            </a:pPr>
            <a:r>
              <a:rPr lang="en-US" sz="1600" b="1" u="sng" dirty="0" smtClean="0"/>
              <a:t>Individual </a:t>
            </a:r>
            <a:r>
              <a:rPr lang="en-US" sz="1600" b="1" u="sng" dirty="0"/>
              <a:t>fields</a:t>
            </a:r>
            <a:r>
              <a:rPr lang="en-US" sz="1600" dirty="0"/>
              <a:t> for all treasury symbol component </a:t>
            </a:r>
            <a:r>
              <a:rPr lang="en-US" sz="1600" dirty="0" smtClean="0"/>
              <a:t>elements.</a:t>
            </a:r>
            <a:endParaRPr lang="en-US" sz="1600" dirty="0"/>
          </a:p>
          <a:p>
            <a:pPr lvl="2"/>
            <a:r>
              <a:rPr lang="en-US" sz="1600" dirty="0" smtClean="0"/>
              <a:t>All outputs (reports, bills, etc.) will </a:t>
            </a:r>
            <a:r>
              <a:rPr lang="en-US" sz="1600" dirty="0"/>
              <a:t>contain the various components of the treasury </a:t>
            </a:r>
            <a:r>
              <a:rPr lang="en-US" sz="1600" dirty="0" smtClean="0"/>
              <a:t>symbol.</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18</a:t>
            </a:fld>
            <a:endParaRPr lang="en-US" dirty="0"/>
          </a:p>
        </p:txBody>
      </p:sp>
    </p:spTree>
    <p:extLst>
      <p:ext uri="{BB962C8B-B14F-4D97-AF65-F5344CB8AC3E}">
        <p14:creationId xmlns:p14="http://schemas.microsoft.com/office/powerpoint/2010/main" val="2014269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br>
              <a:rPr lang="en-US" dirty="0"/>
            </a:br>
            <a:r>
              <a:rPr lang="en-US" dirty="0"/>
              <a:t>TSYM System Wide</a:t>
            </a:r>
          </a:p>
        </p:txBody>
      </p:sp>
      <p:sp>
        <p:nvSpPr>
          <p:cNvPr id="3" name="Content Placeholder 2"/>
          <p:cNvSpPr>
            <a:spLocks noGrp="1"/>
          </p:cNvSpPr>
          <p:nvPr>
            <p:ph idx="1"/>
          </p:nvPr>
        </p:nvSpPr>
        <p:spPr>
          <a:xfrm>
            <a:off x="468239" y="1406119"/>
            <a:ext cx="8229600" cy="4525962"/>
          </a:xfrm>
        </p:spPr>
        <p:txBody>
          <a:bodyPr/>
          <a:lstStyle/>
          <a:p>
            <a:pPr lvl="0"/>
            <a:r>
              <a:rPr lang="en-US" sz="1800" dirty="0" smtClean="0"/>
              <a:t>7.1.2 Enhancement</a:t>
            </a:r>
            <a:endParaRPr lang="en-US" sz="1800" dirty="0"/>
          </a:p>
          <a:p>
            <a:pPr lvl="1"/>
            <a:r>
              <a:rPr lang="en-US" sz="1600" dirty="0" smtClean="0"/>
              <a:t>Allows users </a:t>
            </a:r>
            <a:r>
              <a:rPr lang="en-US" sz="1600" dirty="0"/>
              <a:t>to </a:t>
            </a:r>
            <a:r>
              <a:rPr lang="en-US" sz="1600" b="1" u="sng" dirty="0" smtClean="0"/>
              <a:t>view</a:t>
            </a:r>
            <a:r>
              <a:rPr lang="en-US" sz="1600" dirty="0" smtClean="0"/>
              <a:t> </a:t>
            </a:r>
            <a:r>
              <a:rPr lang="en-US" sz="1600" dirty="0"/>
              <a:t>individual component treasury symbol in all areas where the concatenated string is currently displayed in the system.</a:t>
            </a:r>
          </a:p>
          <a:p>
            <a:pPr lvl="1"/>
            <a:r>
              <a:rPr lang="en-US" sz="1600" dirty="0" smtClean="0"/>
              <a:t>Transitions </a:t>
            </a:r>
            <a:r>
              <a:rPr lang="en-US" sz="1600" dirty="0"/>
              <a:t>all </a:t>
            </a:r>
            <a:r>
              <a:rPr lang="en-US" sz="1600" b="1" u="sng" dirty="0"/>
              <a:t>reports </a:t>
            </a:r>
            <a:r>
              <a:rPr lang="en-US" sz="1600" dirty="0"/>
              <a:t>to use the new component treasury symbol where the concatenated string is currently used as a parameter or displayed in output. </a:t>
            </a:r>
          </a:p>
          <a:p>
            <a:pPr lvl="1"/>
            <a:r>
              <a:rPr lang="en-US" sz="1600" dirty="0" smtClean="0"/>
              <a:t>Allows </a:t>
            </a:r>
            <a:r>
              <a:rPr lang="en-US" sz="1600" dirty="0"/>
              <a:t>users to </a:t>
            </a:r>
            <a:r>
              <a:rPr lang="en-US" sz="1600" b="1" u="sng" dirty="0"/>
              <a:t>define</a:t>
            </a:r>
            <a:r>
              <a:rPr lang="en-US" sz="1600" dirty="0"/>
              <a:t> how the treasury symbol short key is created. </a:t>
            </a:r>
          </a:p>
          <a:p>
            <a:pPr lvl="1"/>
            <a:r>
              <a:rPr lang="en-US" sz="1600" dirty="0" smtClean="0"/>
              <a:t>Provides </a:t>
            </a:r>
            <a:r>
              <a:rPr lang="en-US" sz="1600" b="1" u="sng" dirty="0"/>
              <a:t>type-ahead functionality</a:t>
            </a:r>
            <a:r>
              <a:rPr lang="en-US" sz="1600" dirty="0"/>
              <a:t> to ease data entry burden for the component fields. </a:t>
            </a:r>
          </a:p>
          <a:p>
            <a:pPr lvl="1"/>
            <a:r>
              <a:rPr lang="en-US" sz="1600" dirty="0" smtClean="0"/>
              <a:t>Allows </a:t>
            </a:r>
            <a:r>
              <a:rPr lang="en-US" sz="1600" dirty="0"/>
              <a:t>users to </a:t>
            </a:r>
            <a:r>
              <a:rPr lang="en-US" sz="1600" b="1" u="sng" dirty="0"/>
              <a:t>search</a:t>
            </a:r>
            <a:r>
              <a:rPr lang="en-US" sz="1600" dirty="0"/>
              <a:t> on any portion of the component treasury symbol for all queries that currently use the treasury symbol concatenated string as search criteria.</a:t>
            </a:r>
          </a:p>
          <a:p>
            <a:pPr lvl="1"/>
            <a:r>
              <a:rPr lang="en-US" sz="1600" dirty="0" smtClean="0"/>
              <a:t>Includes </a:t>
            </a:r>
            <a:r>
              <a:rPr lang="en-US" sz="1600" dirty="0"/>
              <a:t>the component treasury symbol on all </a:t>
            </a:r>
            <a:r>
              <a:rPr lang="en-US" sz="1600" b="1" u="sng" dirty="0"/>
              <a:t>interface files</a:t>
            </a:r>
            <a:r>
              <a:rPr lang="en-US" sz="1600" dirty="0"/>
              <a:t> that currently capture the string treasury </a:t>
            </a:r>
            <a:r>
              <a:rPr lang="en-US" sz="1600" dirty="0" smtClean="0"/>
              <a:t>symbol.</a:t>
            </a:r>
            <a:endParaRPr lang="en-US" sz="1600" dirty="0"/>
          </a:p>
          <a:p>
            <a:pPr lvl="1"/>
            <a:r>
              <a:rPr lang="en-US" sz="1600" dirty="0"/>
              <a:t>Add </a:t>
            </a:r>
            <a:r>
              <a:rPr lang="en-US" sz="1600" dirty="0" smtClean="0"/>
              <a:t>Treasury </a:t>
            </a:r>
            <a:r>
              <a:rPr lang="en-US" sz="1600" dirty="0"/>
              <a:t>S</a:t>
            </a:r>
            <a:r>
              <a:rPr lang="en-US" sz="1600" dirty="0" smtClean="0"/>
              <a:t>ymbol </a:t>
            </a:r>
            <a:r>
              <a:rPr lang="en-US" sz="1600" dirty="0"/>
              <a:t>to the </a:t>
            </a:r>
            <a:r>
              <a:rPr lang="en-US" sz="1600" b="1" u="sng" dirty="0"/>
              <a:t>accounting strip</a:t>
            </a:r>
            <a:r>
              <a:rPr lang="en-US" sz="1600" dirty="0"/>
              <a:t> component making it </a:t>
            </a:r>
            <a:r>
              <a:rPr lang="en-US" sz="1600" b="1" u="sng" dirty="0" smtClean="0"/>
              <a:t>viewable</a:t>
            </a:r>
            <a:r>
              <a:rPr lang="en-US" sz="1600" dirty="0" smtClean="0"/>
              <a:t> </a:t>
            </a:r>
            <a:r>
              <a:rPr lang="en-US" sz="1600" dirty="0"/>
              <a:t>in the document item collection pages.</a:t>
            </a:r>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19</a:t>
            </a:fld>
            <a:endParaRPr lang="en-US" dirty="0"/>
          </a:p>
        </p:txBody>
      </p:sp>
    </p:spTree>
    <p:extLst>
      <p:ext uri="{BB962C8B-B14F-4D97-AF65-F5344CB8AC3E}">
        <p14:creationId xmlns:p14="http://schemas.microsoft.com/office/powerpoint/2010/main" val="747104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394706" y="1128654"/>
            <a:ext cx="8725544" cy="5133012"/>
          </a:xfrm>
        </p:spPr>
        <p:txBody>
          <a:bodyPr/>
          <a:lstStyle/>
          <a:p>
            <a:pPr marL="288925" indent="-288925" eaLnBrk="1" hangingPunct="1">
              <a:spcBef>
                <a:spcPts val="600"/>
              </a:spcBef>
              <a:spcAft>
                <a:spcPts val="600"/>
              </a:spcAft>
            </a:pPr>
            <a:r>
              <a:rPr lang="en-US" sz="1600" b="1" dirty="0" smtClean="0"/>
              <a:t>Segment 1:  </a:t>
            </a:r>
            <a:r>
              <a:rPr lang="en-US" sz="1600" b="1" dirty="0" smtClean="0"/>
              <a:t>    </a:t>
            </a:r>
            <a:r>
              <a:rPr lang="en-US" sz="1600" dirty="0" smtClean="0"/>
              <a:t>7.1.2 </a:t>
            </a:r>
            <a:r>
              <a:rPr lang="en-US" sz="1600" dirty="0" smtClean="0"/>
              <a:t>Pegasys Upgrade Overview			Slide </a:t>
            </a:r>
            <a:r>
              <a:rPr lang="en-US" sz="1600" dirty="0" smtClean="0"/>
              <a:t>3</a:t>
            </a:r>
          </a:p>
          <a:p>
            <a:pPr marL="288925" indent="-288925" eaLnBrk="1" hangingPunct="1">
              <a:spcBef>
                <a:spcPts val="600"/>
              </a:spcBef>
              <a:spcAft>
                <a:spcPts val="600"/>
              </a:spcAft>
            </a:pPr>
            <a:r>
              <a:rPr lang="en-US" sz="1600" b="1" dirty="0"/>
              <a:t>Segment </a:t>
            </a:r>
            <a:r>
              <a:rPr lang="en-US" sz="1600" b="1" dirty="0" smtClean="0"/>
              <a:t>2:      </a:t>
            </a:r>
            <a:r>
              <a:rPr lang="en-US" sz="1600" dirty="0" smtClean="0"/>
              <a:t>General </a:t>
            </a:r>
            <a:r>
              <a:rPr lang="en-US" sz="1600" dirty="0"/>
              <a:t>System </a:t>
            </a:r>
            <a:r>
              <a:rPr lang="en-US" sz="1600" dirty="0" smtClean="0"/>
              <a:t>Enhancements</a:t>
            </a:r>
            <a:r>
              <a:rPr lang="en-US" sz="1600" dirty="0"/>
              <a:t>			Slide </a:t>
            </a:r>
            <a:r>
              <a:rPr lang="en-US" sz="1600" dirty="0" smtClean="0"/>
              <a:t>10</a:t>
            </a:r>
            <a:endParaRPr lang="en-US" sz="1600" dirty="0"/>
          </a:p>
          <a:p>
            <a:pPr marL="288925" indent="-288925" eaLnBrk="1" hangingPunct="1">
              <a:spcBef>
                <a:spcPts val="600"/>
              </a:spcBef>
              <a:spcAft>
                <a:spcPts val="600"/>
              </a:spcAft>
            </a:pPr>
            <a:r>
              <a:rPr lang="en-US" sz="1600" b="1" dirty="0"/>
              <a:t>Segment </a:t>
            </a:r>
            <a:r>
              <a:rPr lang="en-US" sz="1600" b="1" dirty="0" smtClean="0"/>
              <a:t>3:      </a:t>
            </a:r>
            <a:r>
              <a:rPr lang="en-US" sz="1600" dirty="0" smtClean="0"/>
              <a:t>Reference </a:t>
            </a:r>
            <a:r>
              <a:rPr lang="en-US" sz="1600" dirty="0"/>
              <a:t>Data Enhancements				Slide </a:t>
            </a:r>
            <a:r>
              <a:rPr lang="en-US" sz="1600" dirty="0" smtClean="0"/>
              <a:t>24</a:t>
            </a:r>
            <a:endParaRPr lang="en-US" sz="1600" dirty="0"/>
          </a:p>
          <a:p>
            <a:pPr marL="288925" lvl="0" indent="-288925" eaLnBrk="1" hangingPunct="1">
              <a:spcBef>
                <a:spcPts val="600"/>
              </a:spcBef>
              <a:spcAft>
                <a:spcPts val="600"/>
              </a:spcAft>
            </a:pPr>
            <a:r>
              <a:rPr lang="en-US" sz="1600" b="1" dirty="0"/>
              <a:t>Segment </a:t>
            </a:r>
            <a:r>
              <a:rPr lang="en-US" sz="1600" b="1" dirty="0" smtClean="0"/>
              <a:t>4:      </a:t>
            </a:r>
            <a:r>
              <a:rPr lang="en-US" sz="1600" dirty="0" smtClean="0"/>
              <a:t>Fixed </a:t>
            </a:r>
            <a:r>
              <a:rPr lang="en-US" sz="1600" dirty="0"/>
              <a:t>Asset Enhancements				Slide </a:t>
            </a:r>
            <a:r>
              <a:rPr lang="en-US" sz="1600" dirty="0" smtClean="0"/>
              <a:t>30</a:t>
            </a:r>
            <a:endParaRPr lang="en-US" sz="1600" dirty="0"/>
          </a:p>
          <a:p>
            <a:pPr marL="288925" indent="-288925" eaLnBrk="1" hangingPunct="1">
              <a:spcBef>
                <a:spcPts val="600"/>
              </a:spcBef>
              <a:spcAft>
                <a:spcPts val="600"/>
              </a:spcAft>
            </a:pPr>
            <a:r>
              <a:rPr lang="en-US" sz="1600" b="1" dirty="0"/>
              <a:t>Segment </a:t>
            </a:r>
            <a:r>
              <a:rPr lang="en-US" sz="1600" b="1" dirty="0" smtClean="0"/>
              <a:t>5:      </a:t>
            </a:r>
            <a:r>
              <a:rPr lang="en-US" sz="1600" dirty="0" smtClean="0"/>
              <a:t>General </a:t>
            </a:r>
            <a:r>
              <a:rPr lang="en-US" sz="1600" dirty="0"/>
              <a:t>Ledger Enhancements				Slide </a:t>
            </a:r>
            <a:r>
              <a:rPr lang="en-US" sz="1600" dirty="0" smtClean="0"/>
              <a:t>38</a:t>
            </a:r>
            <a:endParaRPr lang="en-US" sz="1600" dirty="0"/>
          </a:p>
          <a:p>
            <a:pPr marL="288925" indent="-288925" eaLnBrk="1" hangingPunct="1">
              <a:spcBef>
                <a:spcPts val="600"/>
              </a:spcBef>
              <a:spcAft>
                <a:spcPts val="600"/>
              </a:spcAft>
            </a:pPr>
            <a:r>
              <a:rPr lang="en-US" sz="1600" b="1" dirty="0"/>
              <a:t>Segment </a:t>
            </a:r>
            <a:r>
              <a:rPr lang="en-US" sz="1600" b="1" dirty="0" smtClean="0"/>
              <a:t>6:      </a:t>
            </a:r>
            <a:r>
              <a:rPr lang="en-US" sz="1600" dirty="0" smtClean="0"/>
              <a:t>CCRC </a:t>
            </a:r>
            <a:r>
              <a:rPr lang="en-US" sz="1600" dirty="0"/>
              <a:t>Enhancements	</a:t>
            </a:r>
            <a:r>
              <a:rPr lang="en-US" sz="1600" dirty="0" smtClean="0"/>
              <a:t>	</a:t>
            </a:r>
            <a:r>
              <a:rPr lang="en-US" sz="1600" dirty="0"/>
              <a:t>		Slide </a:t>
            </a:r>
            <a:r>
              <a:rPr lang="en-US" sz="1600" dirty="0" smtClean="0"/>
              <a:t>62</a:t>
            </a:r>
            <a:endParaRPr lang="en-US" sz="1600" dirty="0"/>
          </a:p>
          <a:p>
            <a:pPr marL="288925" indent="-288925" eaLnBrk="1" hangingPunct="1">
              <a:spcBef>
                <a:spcPts val="600"/>
              </a:spcBef>
              <a:spcAft>
                <a:spcPts val="600"/>
              </a:spcAft>
            </a:pPr>
            <a:r>
              <a:rPr lang="en-US" sz="1600" b="1" dirty="0"/>
              <a:t>Segment </a:t>
            </a:r>
            <a:r>
              <a:rPr lang="en-US" sz="1600" b="1" dirty="0" smtClean="0"/>
              <a:t>7:      </a:t>
            </a:r>
            <a:r>
              <a:rPr lang="en-US" sz="1600" dirty="0" smtClean="0"/>
              <a:t>Billing </a:t>
            </a:r>
            <a:r>
              <a:rPr lang="en-US" sz="1600" dirty="0"/>
              <a:t>Enhancements				Slide </a:t>
            </a:r>
            <a:r>
              <a:rPr lang="en-US" sz="1600" dirty="0" smtClean="0"/>
              <a:t>71</a:t>
            </a:r>
            <a:endParaRPr lang="en-US" sz="1600" dirty="0"/>
          </a:p>
          <a:p>
            <a:pPr marL="288925" indent="-288925" eaLnBrk="1" hangingPunct="1">
              <a:spcBef>
                <a:spcPts val="600"/>
              </a:spcBef>
              <a:spcAft>
                <a:spcPts val="600"/>
              </a:spcAft>
            </a:pPr>
            <a:r>
              <a:rPr lang="en-US" sz="1600" b="1" dirty="0"/>
              <a:t>Segment 8:   </a:t>
            </a:r>
            <a:r>
              <a:rPr lang="en-US" sz="1600" b="1" dirty="0" smtClean="0"/>
              <a:t>   </a:t>
            </a:r>
            <a:r>
              <a:rPr lang="en-US" sz="1600" dirty="0" smtClean="0"/>
              <a:t>Project </a:t>
            </a:r>
            <a:r>
              <a:rPr lang="en-US" sz="1600" dirty="0"/>
              <a:t>Cost Accounting Enhancements			Slide </a:t>
            </a:r>
            <a:r>
              <a:rPr lang="en-US" sz="1600" dirty="0" smtClean="0"/>
              <a:t>93</a:t>
            </a:r>
            <a:endParaRPr lang="en-US" sz="1600" i="1" dirty="0" smtClean="0"/>
          </a:p>
          <a:p>
            <a:pPr marL="288925" indent="-288925" eaLnBrk="1" hangingPunct="1">
              <a:spcBef>
                <a:spcPts val="600"/>
              </a:spcBef>
              <a:spcAft>
                <a:spcPts val="100"/>
              </a:spcAft>
            </a:pPr>
            <a:r>
              <a:rPr lang="en-US" sz="1600" b="1" dirty="0" smtClean="0"/>
              <a:t>Segment </a:t>
            </a:r>
            <a:r>
              <a:rPr lang="en-US" sz="1600" b="1" dirty="0" smtClean="0"/>
              <a:t>9:</a:t>
            </a:r>
            <a:r>
              <a:rPr lang="en-US" sz="1600" dirty="0" smtClean="0"/>
              <a:t>      </a:t>
            </a:r>
            <a:r>
              <a:rPr lang="en-US" sz="1600" dirty="0" smtClean="0"/>
              <a:t>Accounts Payables Enhancements			Slide </a:t>
            </a:r>
            <a:r>
              <a:rPr lang="en-US" sz="1600" dirty="0" smtClean="0"/>
              <a:t>98</a:t>
            </a:r>
            <a:endParaRPr lang="en-US" sz="1600" i="1" dirty="0" smtClean="0"/>
          </a:p>
          <a:p>
            <a:pPr marL="288925" indent="-288925" eaLnBrk="1" hangingPunct="1">
              <a:spcBef>
                <a:spcPts val="600"/>
              </a:spcBef>
              <a:spcAft>
                <a:spcPts val="600"/>
              </a:spcAft>
            </a:pPr>
            <a:r>
              <a:rPr lang="en-US" sz="1600" b="1" dirty="0" smtClean="0"/>
              <a:t>Segment </a:t>
            </a:r>
            <a:r>
              <a:rPr lang="en-US" sz="1600" b="1" dirty="0" smtClean="0"/>
              <a:t>10:    </a:t>
            </a:r>
            <a:r>
              <a:rPr lang="en-US" sz="1600" dirty="0" smtClean="0"/>
              <a:t>Automated Disbursement Enhancements			Slide </a:t>
            </a:r>
            <a:r>
              <a:rPr lang="en-US" sz="1600" dirty="0" smtClean="0"/>
              <a:t>111</a:t>
            </a:r>
            <a:r>
              <a:rPr lang="en-US" sz="1600" dirty="0" smtClean="0"/>
              <a:t> </a:t>
            </a:r>
            <a:endParaRPr lang="en-US" sz="1600" dirty="0" smtClean="0"/>
          </a:p>
          <a:p>
            <a:pPr marL="288925" indent="-288925" eaLnBrk="1" hangingPunct="1">
              <a:spcBef>
                <a:spcPts val="600"/>
              </a:spcBef>
              <a:spcAft>
                <a:spcPts val="600"/>
              </a:spcAft>
            </a:pPr>
            <a:r>
              <a:rPr lang="en-US" sz="1600" b="1" dirty="0" smtClean="0"/>
              <a:t>Segment 11:    </a:t>
            </a:r>
            <a:r>
              <a:rPr lang="en-US" sz="1600" dirty="0" smtClean="0"/>
              <a:t>VCSS </a:t>
            </a:r>
            <a:r>
              <a:rPr lang="en-US" sz="1600" dirty="0" smtClean="0"/>
              <a:t>Enhancements</a:t>
            </a:r>
            <a:r>
              <a:rPr lang="en-US" sz="1600" dirty="0"/>
              <a:t>				</a:t>
            </a:r>
            <a:r>
              <a:rPr lang="en-US" sz="1600" dirty="0" smtClean="0"/>
              <a:t>Slide </a:t>
            </a:r>
            <a:r>
              <a:rPr lang="en-US" sz="1600" dirty="0" smtClean="0"/>
              <a:t>122</a:t>
            </a:r>
            <a:endParaRPr lang="en-US" sz="1600" dirty="0"/>
          </a:p>
          <a:p>
            <a:pPr marL="288925" indent="-288925" eaLnBrk="1" hangingPunct="1">
              <a:spcBef>
                <a:spcPts val="600"/>
              </a:spcBef>
              <a:spcAft>
                <a:spcPts val="600"/>
              </a:spcAft>
            </a:pPr>
            <a:r>
              <a:rPr lang="en-US" sz="1600" b="1" dirty="0" smtClean="0"/>
              <a:t>Segment 12</a:t>
            </a:r>
            <a:r>
              <a:rPr lang="en-US" sz="1600" dirty="0" smtClean="0"/>
              <a:t>:    Additional </a:t>
            </a:r>
            <a:r>
              <a:rPr lang="en-US" sz="1600" dirty="0" smtClean="0"/>
              <a:t>Items					Slide </a:t>
            </a:r>
            <a:r>
              <a:rPr lang="en-US" sz="1600" dirty="0" smtClean="0"/>
              <a:t>133</a:t>
            </a:r>
            <a:endParaRPr lang="en-US" sz="1600" dirty="0"/>
          </a:p>
          <a:p>
            <a:pPr marL="288925" indent="-288925" eaLnBrk="1" hangingPunct="1">
              <a:spcBef>
                <a:spcPts val="600"/>
              </a:spcBef>
              <a:spcAft>
                <a:spcPts val="600"/>
              </a:spcAft>
            </a:pPr>
            <a:endParaRPr lang="en-US" sz="1600" dirty="0"/>
          </a:p>
        </p:txBody>
      </p:sp>
    </p:spTree>
    <p:extLst>
      <p:ext uri="{BB962C8B-B14F-4D97-AF65-F5344CB8AC3E}">
        <p14:creationId xmlns:p14="http://schemas.microsoft.com/office/powerpoint/2010/main" val="1143094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br>
              <a:rPr lang="en-US" dirty="0"/>
            </a:br>
            <a:r>
              <a:rPr lang="en-US" dirty="0"/>
              <a:t>TSYM System Wide</a:t>
            </a:r>
          </a:p>
        </p:txBody>
      </p:sp>
      <p:sp>
        <p:nvSpPr>
          <p:cNvPr id="3" name="Content Placeholder 2"/>
          <p:cNvSpPr>
            <a:spLocks noGrp="1"/>
          </p:cNvSpPr>
          <p:nvPr>
            <p:ph idx="1"/>
          </p:nvPr>
        </p:nvSpPr>
        <p:spPr>
          <a:xfrm>
            <a:off x="340650" y="1123932"/>
            <a:ext cx="8229600" cy="4525962"/>
          </a:xfrm>
        </p:spPr>
        <p:txBody>
          <a:bodyPr/>
          <a:lstStyle/>
          <a:p>
            <a:r>
              <a:rPr lang="en-US" sz="1800" dirty="0" smtClean="0"/>
              <a:t>Treasury </a:t>
            </a:r>
            <a:r>
              <a:rPr lang="en-US" sz="1800" dirty="0"/>
              <a:t>Symbol Reference </a:t>
            </a:r>
            <a:r>
              <a:rPr lang="en-US" sz="1800" dirty="0" smtClean="0"/>
              <a:t>Table Updates</a:t>
            </a:r>
            <a:endParaRPr lang="en-US" sz="1800" dirty="0"/>
          </a:p>
          <a:p>
            <a:pPr lvl="1"/>
            <a:r>
              <a:rPr lang="en-US" sz="1600" dirty="0" smtClean="0"/>
              <a:t>The </a:t>
            </a:r>
            <a:r>
              <a:rPr lang="en-US" sz="1600" dirty="0"/>
              <a:t>Treasury Symbol maintenance table is used to define valid Treasury Symbols for use in agency activities</a:t>
            </a:r>
            <a:r>
              <a:rPr lang="en-US" sz="1600" dirty="0" smtClean="0"/>
              <a:t>.</a:t>
            </a:r>
          </a:p>
          <a:p>
            <a:pPr lvl="2"/>
            <a:r>
              <a:rPr lang="en-US" sz="1400" dirty="0"/>
              <a:t>Reference &gt; General System &gt; Agency Classifications &gt; Treasury Symbols </a:t>
            </a:r>
            <a:endParaRPr lang="en-US" sz="1400" dirty="0" smtClean="0"/>
          </a:p>
          <a:p>
            <a:pPr lvl="1"/>
            <a:r>
              <a:rPr lang="en-US" sz="1600" dirty="0" smtClean="0"/>
              <a:t>The </a:t>
            </a:r>
            <a:r>
              <a:rPr lang="en-US" sz="1600" dirty="0"/>
              <a:t>Treasury Symbol component values are stored separately as individual elements of the treasury symbol rather than as a concatenated </a:t>
            </a:r>
            <a:r>
              <a:rPr lang="en-US" sz="1600" dirty="0" smtClean="0"/>
              <a:t>string</a:t>
            </a:r>
          </a:p>
          <a:p>
            <a:pPr lvl="1"/>
            <a:r>
              <a:rPr lang="en-US" sz="1600" dirty="0" smtClean="0"/>
              <a:t>Comprised </a:t>
            </a:r>
            <a:r>
              <a:rPr lang="en-US" sz="1600" dirty="0"/>
              <a:t>of:</a:t>
            </a:r>
          </a:p>
          <a:p>
            <a:pPr lvl="2"/>
            <a:r>
              <a:rPr lang="en-US" sz="1400" dirty="0"/>
              <a:t>(SP) Sub level Prefix</a:t>
            </a:r>
            <a:endParaRPr lang="en-US" sz="1600" dirty="0"/>
          </a:p>
          <a:p>
            <a:pPr lvl="2"/>
            <a:r>
              <a:rPr lang="en-US" sz="1400" dirty="0"/>
              <a:t>(ATA) Allocation Transfer Agency</a:t>
            </a:r>
            <a:endParaRPr lang="en-US" sz="1600" dirty="0"/>
          </a:p>
          <a:p>
            <a:pPr lvl="2"/>
            <a:r>
              <a:rPr lang="en-US" sz="1400" dirty="0"/>
              <a:t>(AID) Agency Identifier</a:t>
            </a:r>
            <a:endParaRPr lang="en-US" sz="1600" dirty="0"/>
          </a:p>
          <a:p>
            <a:pPr lvl="2"/>
            <a:r>
              <a:rPr lang="en-US" sz="1400" dirty="0"/>
              <a:t>(BPOA) Beginning Period of Availability</a:t>
            </a:r>
            <a:endParaRPr lang="en-US" sz="1600" dirty="0"/>
          </a:p>
          <a:p>
            <a:pPr lvl="2"/>
            <a:r>
              <a:rPr lang="en-US" sz="1400" dirty="0"/>
              <a:t>(EPOA) Ending Period of Availability</a:t>
            </a:r>
            <a:endParaRPr lang="en-US" sz="1600" dirty="0"/>
          </a:p>
          <a:p>
            <a:pPr lvl="2"/>
            <a:r>
              <a:rPr lang="en-US" sz="1400" dirty="0"/>
              <a:t>Available Type</a:t>
            </a:r>
            <a:endParaRPr lang="en-US" sz="1600" dirty="0"/>
          </a:p>
          <a:p>
            <a:pPr lvl="2"/>
            <a:r>
              <a:rPr lang="en-US" sz="1400" dirty="0"/>
              <a:t>(MAIN) Main</a:t>
            </a:r>
            <a:endParaRPr lang="en-US" sz="1600" dirty="0"/>
          </a:p>
          <a:p>
            <a:pPr lvl="2"/>
            <a:r>
              <a:rPr lang="en-US" sz="1400" dirty="0"/>
              <a:t>(SUB) Sub </a:t>
            </a:r>
            <a:r>
              <a:rPr lang="en-US" sz="1400" dirty="0" smtClean="0"/>
              <a:t>Account</a:t>
            </a:r>
          </a:p>
          <a:p>
            <a:pPr lvl="1"/>
            <a:r>
              <a:rPr lang="en-US" sz="1600" dirty="0" smtClean="0"/>
              <a:t>Old String TSYM is stored in </a:t>
            </a:r>
            <a:r>
              <a:rPr lang="en-US" sz="1600" u="sng" dirty="0" smtClean="0"/>
              <a:t>Short </a:t>
            </a:r>
          </a:p>
          <a:p>
            <a:pPr marL="346075" lvl="1" indent="0">
              <a:buNone/>
            </a:pPr>
            <a:r>
              <a:rPr lang="en-US" sz="1600" dirty="0"/>
              <a:t> </a:t>
            </a:r>
            <a:r>
              <a:rPr lang="en-US" sz="1600" dirty="0" smtClean="0"/>
              <a:t>   </a:t>
            </a:r>
            <a:r>
              <a:rPr lang="en-US" sz="1600" u="sng" dirty="0" smtClean="0"/>
              <a:t>Key field</a:t>
            </a:r>
            <a:endParaRPr lang="en-US" sz="1600" u="sng" dirty="0"/>
          </a:p>
          <a:p>
            <a:endParaRPr lang="en-US" sz="11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20</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404" y="2977118"/>
            <a:ext cx="4598165" cy="356098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397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br>
              <a:rPr lang="en-US" dirty="0"/>
            </a:br>
            <a:r>
              <a:rPr lang="en-US" dirty="0"/>
              <a:t>TSYM System Wide</a:t>
            </a:r>
          </a:p>
        </p:txBody>
      </p:sp>
      <p:sp>
        <p:nvSpPr>
          <p:cNvPr id="3" name="Content Placeholder 2"/>
          <p:cNvSpPr>
            <a:spLocks noGrp="1"/>
          </p:cNvSpPr>
          <p:nvPr>
            <p:ph idx="1"/>
          </p:nvPr>
        </p:nvSpPr>
        <p:spPr>
          <a:xfrm>
            <a:off x="468239" y="1278529"/>
            <a:ext cx="8229600" cy="1640033"/>
          </a:xfrm>
        </p:spPr>
        <p:txBody>
          <a:bodyPr/>
          <a:lstStyle/>
          <a:p>
            <a:r>
              <a:rPr lang="en-US" sz="1600" dirty="0"/>
              <a:t>Form and Document </a:t>
            </a:r>
            <a:r>
              <a:rPr lang="en-US" sz="1600" dirty="0" smtClean="0"/>
              <a:t>Tables Updates</a:t>
            </a:r>
            <a:endParaRPr lang="en-US" sz="1600" dirty="0"/>
          </a:p>
          <a:p>
            <a:pPr lvl="1"/>
            <a:r>
              <a:rPr lang="en-US" sz="1400" dirty="0"/>
              <a:t>A Treasury Symbol composite will be </a:t>
            </a:r>
            <a:r>
              <a:rPr lang="en-US" sz="1400" dirty="0" smtClean="0"/>
              <a:t>displayed enabling users </a:t>
            </a:r>
            <a:r>
              <a:rPr lang="en-US" sz="1400" dirty="0"/>
              <a:t>to view and enter treasury symbol </a:t>
            </a:r>
            <a:r>
              <a:rPr lang="en-US" sz="1400" dirty="0" smtClean="0"/>
              <a:t>information. </a:t>
            </a:r>
            <a:endParaRPr lang="en-US" sz="1400" dirty="0"/>
          </a:p>
          <a:p>
            <a:pPr lvl="2"/>
            <a:r>
              <a:rPr lang="en-US" sz="1400" dirty="0"/>
              <a:t>Allocation Transfer Agency</a:t>
            </a:r>
          </a:p>
          <a:p>
            <a:pPr lvl="2"/>
            <a:r>
              <a:rPr lang="en-US" sz="1400" dirty="0"/>
              <a:t>Agency Identifier</a:t>
            </a:r>
          </a:p>
          <a:p>
            <a:pPr lvl="2"/>
            <a:r>
              <a:rPr lang="en-US" sz="1400" dirty="0"/>
              <a:t>Beginning Period of Availability</a:t>
            </a:r>
          </a:p>
          <a:p>
            <a:pPr marL="0" indent="0">
              <a:buNone/>
            </a:pPr>
            <a:endParaRPr lang="en-US" sz="36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21</a:t>
            </a:fld>
            <a:endParaRPr lang="en-US" dirty="0"/>
          </a:p>
        </p:txBody>
      </p:sp>
      <p:sp>
        <p:nvSpPr>
          <p:cNvPr id="7" name="Content Placeholder 2"/>
          <p:cNvSpPr txBox="1">
            <a:spLocks/>
          </p:cNvSpPr>
          <p:nvPr/>
        </p:nvSpPr>
        <p:spPr bwMode="auto">
          <a:xfrm>
            <a:off x="3870247" y="2014800"/>
            <a:ext cx="4019107" cy="206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kern="0" dirty="0" smtClean="0"/>
              <a:t>Ending Period of Availability</a:t>
            </a:r>
          </a:p>
          <a:p>
            <a:pPr lvl="2"/>
            <a:r>
              <a:rPr lang="en-US" sz="1400" kern="0" dirty="0" smtClean="0"/>
              <a:t>Available Type</a:t>
            </a:r>
          </a:p>
          <a:p>
            <a:pPr lvl="2"/>
            <a:r>
              <a:rPr lang="en-US" sz="1400" kern="0" dirty="0" smtClean="0"/>
              <a:t>Main Account Code</a:t>
            </a:r>
          </a:p>
          <a:p>
            <a:endParaRPr lang="en-US" sz="3600" kern="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500" y="2859556"/>
            <a:ext cx="5174704" cy="390275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023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br>
              <a:rPr lang="en-US" dirty="0"/>
            </a:br>
            <a:r>
              <a:rPr lang="en-US" dirty="0"/>
              <a:t>TSYM System Wide</a:t>
            </a:r>
          </a:p>
        </p:txBody>
      </p:sp>
      <p:sp>
        <p:nvSpPr>
          <p:cNvPr id="3" name="Content Placeholder 2"/>
          <p:cNvSpPr>
            <a:spLocks noGrp="1"/>
          </p:cNvSpPr>
          <p:nvPr>
            <p:ph idx="1"/>
          </p:nvPr>
        </p:nvSpPr>
        <p:spPr>
          <a:xfrm>
            <a:off x="500137" y="1225367"/>
            <a:ext cx="8229600" cy="4525962"/>
          </a:xfrm>
        </p:spPr>
        <p:txBody>
          <a:bodyPr/>
          <a:lstStyle/>
          <a:p>
            <a:r>
              <a:rPr lang="en-US" sz="1800" dirty="0" smtClean="0"/>
              <a:t>Queries Updates:</a:t>
            </a:r>
            <a:endParaRPr lang="en-US" sz="1800" dirty="0"/>
          </a:p>
          <a:p>
            <a:pPr lvl="1"/>
            <a:r>
              <a:rPr lang="en-US" sz="1600" dirty="0"/>
              <a:t>Queries will </a:t>
            </a:r>
            <a:r>
              <a:rPr lang="en-US" sz="1600" b="1" u="sng" dirty="0"/>
              <a:t>contain the new treasury symbol composite</a:t>
            </a:r>
            <a:r>
              <a:rPr lang="en-US" sz="1600" dirty="0"/>
              <a:t> if the existing parameter allowed searching on treasury symbol, customer treasury symbol or transfer treasury </a:t>
            </a:r>
            <a:r>
              <a:rPr lang="en-US" sz="1600" dirty="0" smtClean="0"/>
              <a:t>symbol.</a:t>
            </a:r>
            <a:endParaRPr lang="en-US" sz="1600" dirty="0"/>
          </a:p>
          <a:p>
            <a:pPr lvl="2"/>
            <a:r>
              <a:rPr lang="en-US" sz="1600" b="1" u="sng" dirty="0" smtClean="0"/>
              <a:t>Query fields </a:t>
            </a:r>
            <a:r>
              <a:rPr lang="en-US" sz="1600" dirty="0" smtClean="0"/>
              <a:t>will be available where treasury </a:t>
            </a:r>
            <a:r>
              <a:rPr lang="en-US" sz="1600" dirty="0"/>
              <a:t>symbol, customer treasury symbol or transfer treasury symbol are </a:t>
            </a:r>
            <a:r>
              <a:rPr lang="en-US" sz="1600" dirty="0" smtClean="0"/>
              <a:t>visible on corresponding documents.</a:t>
            </a:r>
            <a:endParaRPr lang="en-US" sz="1600" dirty="0"/>
          </a:p>
          <a:p>
            <a:pPr lvl="2"/>
            <a:r>
              <a:rPr lang="en-US" sz="1600" dirty="0"/>
              <a:t>New treasury symbol composites will be visible on result screens where the accounting strip component is displayed</a:t>
            </a:r>
            <a:r>
              <a:rPr lang="en-US" sz="1600" dirty="0" smtClean="0"/>
              <a:t>.</a:t>
            </a:r>
          </a:p>
          <a:p>
            <a:pPr lvl="3"/>
            <a:r>
              <a:rPr lang="en-US" sz="1400" dirty="0"/>
              <a:t>The item collections </a:t>
            </a:r>
            <a:r>
              <a:rPr lang="en-US" sz="1400" b="1" u="sng" dirty="0"/>
              <a:t>will not show the short key </a:t>
            </a:r>
            <a:r>
              <a:rPr lang="en-US" sz="1400" dirty="0"/>
              <a:t>and will </a:t>
            </a:r>
            <a:r>
              <a:rPr lang="en-US" sz="1400" b="1" u="sng" dirty="0"/>
              <a:t>only show the component</a:t>
            </a:r>
            <a:r>
              <a:rPr lang="en-US" sz="1400" dirty="0"/>
              <a:t> </a:t>
            </a:r>
            <a:r>
              <a:rPr lang="en-US" sz="1400" dirty="0" smtClean="0"/>
              <a:t>pieces.</a:t>
            </a:r>
            <a:endParaRPr lang="en-US" sz="1400" dirty="0"/>
          </a:p>
          <a:p>
            <a:pPr lvl="2"/>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22</a:t>
            </a:fld>
            <a:endParaRPr lang="en-US" dirty="0"/>
          </a:p>
        </p:txBody>
      </p:sp>
      <p:pic>
        <p:nvPicPr>
          <p:cNvPr id="145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334" y="3964540"/>
            <a:ext cx="6827025" cy="26463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051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Propagate Component </a:t>
            </a:r>
            <a:br>
              <a:rPr lang="en-US" dirty="0"/>
            </a:br>
            <a:r>
              <a:rPr lang="en-US" dirty="0"/>
              <a:t>TSYM System Wide</a:t>
            </a:r>
          </a:p>
        </p:txBody>
      </p:sp>
      <p:sp>
        <p:nvSpPr>
          <p:cNvPr id="3" name="Content Placeholder 2"/>
          <p:cNvSpPr>
            <a:spLocks noGrp="1"/>
          </p:cNvSpPr>
          <p:nvPr>
            <p:ph idx="1"/>
          </p:nvPr>
        </p:nvSpPr>
        <p:spPr>
          <a:xfrm>
            <a:off x="425709" y="1384854"/>
            <a:ext cx="8229600" cy="4856458"/>
          </a:xfrm>
        </p:spPr>
        <p:txBody>
          <a:bodyPr/>
          <a:lstStyle/>
          <a:p>
            <a:pPr lvl="1"/>
            <a:r>
              <a:rPr lang="en-US" sz="1600" b="1" u="sng" dirty="0"/>
              <a:t>Reports</a:t>
            </a:r>
          </a:p>
          <a:p>
            <a:pPr lvl="2"/>
            <a:r>
              <a:rPr lang="en-US" sz="1600" dirty="0"/>
              <a:t>Reports that allow users to establish treasury symbol as a search parameter </a:t>
            </a:r>
            <a:r>
              <a:rPr lang="en-US" sz="1600" dirty="0" smtClean="0"/>
              <a:t>are </a:t>
            </a:r>
            <a:r>
              <a:rPr lang="en-US" sz="1600" u="sng" dirty="0" smtClean="0"/>
              <a:t>modified to use the new treasury symbol composite</a:t>
            </a:r>
            <a:r>
              <a:rPr lang="en-US" sz="1600" dirty="0" smtClean="0"/>
              <a:t> </a:t>
            </a:r>
            <a:r>
              <a:rPr lang="en-US" sz="1600" dirty="0"/>
              <a:t>to include </a:t>
            </a:r>
            <a:r>
              <a:rPr lang="en-US" sz="1600" u="sng" dirty="0"/>
              <a:t>both the short key and treasury symbol </a:t>
            </a:r>
            <a:r>
              <a:rPr lang="en-US" sz="1600" u="sng" dirty="0" smtClean="0"/>
              <a:t>components.</a:t>
            </a:r>
            <a:endParaRPr lang="en-US" sz="1600" u="sng" dirty="0"/>
          </a:p>
          <a:p>
            <a:pPr lvl="2"/>
            <a:r>
              <a:rPr lang="en-US" sz="1600" dirty="0" smtClean="0"/>
              <a:t>All </a:t>
            </a:r>
            <a:r>
              <a:rPr lang="en-US" sz="1600" dirty="0"/>
              <a:t>reports will use the short labels for the treasury symbol components as the </a:t>
            </a:r>
            <a:r>
              <a:rPr lang="en-US" sz="1600" dirty="0" smtClean="0"/>
              <a:t>column.</a:t>
            </a:r>
            <a:endParaRPr lang="en-US" sz="1600" dirty="0"/>
          </a:p>
          <a:p>
            <a:pPr lvl="1"/>
            <a:endParaRPr lang="en-US" sz="1600" dirty="0" smtClean="0"/>
          </a:p>
          <a:p>
            <a:pPr lvl="1"/>
            <a:r>
              <a:rPr lang="en-US" sz="1600" b="1" u="sng" dirty="0" smtClean="0"/>
              <a:t>Batch </a:t>
            </a:r>
            <a:r>
              <a:rPr lang="en-US" sz="1600" b="1" u="sng" dirty="0"/>
              <a:t>Jobs</a:t>
            </a:r>
          </a:p>
          <a:p>
            <a:pPr lvl="2"/>
            <a:r>
              <a:rPr lang="en-US" sz="1600" dirty="0"/>
              <a:t>Batch jobs that include treasury symbol as a parameter </a:t>
            </a:r>
            <a:r>
              <a:rPr lang="en-US" sz="1600" dirty="0" smtClean="0"/>
              <a:t>are </a:t>
            </a:r>
            <a:r>
              <a:rPr lang="en-US" sz="1600" u="sng" dirty="0" smtClean="0"/>
              <a:t>modified </a:t>
            </a:r>
            <a:r>
              <a:rPr lang="en-US" sz="1600" u="sng" dirty="0"/>
              <a:t>to include the component pieces instead of the </a:t>
            </a:r>
            <a:r>
              <a:rPr lang="en-US" sz="1600" u="sng" dirty="0" smtClean="0"/>
              <a:t>short key.</a:t>
            </a:r>
            <a:endParaRPr lang="en-US" sz="1600" u="sng" dirty="0"/>
          </a:p>
          <a:p>
            <a:pPr lvl="2"/>
            <a:r>
              <a:rPr lang="en-US" sz="1600" dirty="0"/>
              <a:t>Jobs that either write the treasury symbol to a file or database table, or read it from a database table or file </a:t>
            </a:r>
            <a:r>
              <a:rPr lang="en-US" sz="1600" dirty="0" smtClean="0"/>
              <a:t>are </a:t>
            </a:r>
            <a:r>
              <a:rPr lang="en-US" sz="1600" dirty="0"/>
              <a:t>modified to handle the new </a:t>
            </a:r>
            <a:r>
              <a:rPr lang="en-US" sz="1600" dirty="0" smtClean="0"/>
              <a:t>format.</a:t>
            </a:r>
            <a:endParaRPr lang="en-US" sz="1600" dirty="0"/>
          </a:p>
          <a:p>
            <a:pPr marL="682625" lvl="2" indent="0">
              <a:buNone/>
            </a:pPr>
            <a:endParaRPr lang="en-US" sz="1600" dirty="0"/>
          </a:p>
          <a:p>
            <a:pPr lvl="1"/>
            <a:r>
              <a:rPr lang="en-US" sz="1600" b="1" u="sng" dirty="0"/>
              <a:t>VCSS</a:t>
            </a:r>
          </a:p>
          <a:p>
            <a:pPr lvl="2"/>
            <a:r>
              <a:rPr lang="en-US" sz="1600" dirty="0"/>
              <a:t>Vendor-Customer Self Service Treasury Symbol fields (Treasury Symbol, Customer Treasury Symbol, and Transfer Treasury Symbol) are </a:t>
            </a:r>
            <a:r>
              <a:rPr lang="en-US" sz="1600" u="sng" dirty="0"/>
              <a:t>updated to </a:t>
            </a:r>
            <a:r>
              <a:rPr lang="en-US" sz="1600" u="sng" dirty="0" smtClean="0"/>
              <a:t>the </a:t>
            </a:r>
            <a:r>
              <a:rPr lang="en-US" sz="1600" u="sng" dirty="0"/>
              <a:t>Component Treasury Symbol </a:t>
            </a:r>
            <a:r>
              <a:rPr lang="en-US" sz="1600" dirty="0" smtClean="0"/>
              <a:t>structure.</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23</a:t>
            </a:fld>
            <a:endParaRPr lang="en-US" dirty="0"/>
          </a:p>
        </p:txBody>
      </p:sp>
    </p:spTree>
    <p:extLst>
      <p:ext uri="{BB962C8B-B14F-4D97-AF65-F5344CB8AC3E}">
        <p14:creationId xmlns:p14="http://schemas.microsoft.com/office/powerpoint/2010/main" val="2890427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3</a:t>
            </a:r>
            <a:r>
              <a:rPr lang="en-US" sz="3600" dirty="0" smtClean="0"/>
              <a:t>:</a:t>
            </a:r>
            <a:endParaRPr lang="en-US" sz="3600" dirty="0" smtClean="0"/>
          </a:p>
          <a:p>
            <a:pPr algn="ctr">
              <a:buNone/>
            </a:pPr>
            <a:r>
              <a:rPr lang="en-US" sz="3600" b="1" dirty="0" smtClean="0"/>
              <a:t>Reference Data</a:t>
            </a:r>
          </a:p>
          <a:p>
            <a:pPr algn="ctr">
              <a:buNone/>
            </a:pPr>
            <a:r>
              <a:rPr lang="en-US" sz="3600" b="1" dirty="0" smtClean="0"/>
              <a:t>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24</a:t>
            </a:fld>
            <a:endParaRPr lang="en-US" dirty="0"/>
          </a:p>
        </p:txBody>
      </p:sp>
    </p:spTree>
    <p:extLst>
      <p:ext uri="{BB962C8B-B14F-4D97-AF65-F5344CB8AC3E}">
        <p14:creationId xmlns:p14="http://schemas.microsoft.com/office/powerpoint/2010/main" val="1660850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Data Enhancement</a:t>
            </a:r>
            <a:br>
              <a:rPr lang="en-US" dirty="0" smtClean="0"/>
            </a:br>
            <a:r>
              <a:rPr lang="en-US" dirty="0" smtClean="0"/>
              <a:t>Overview</a:t>
            </a:r>
            <a:endParaRPr lang="en-US" dirty="0"/>
          </a:p>
        </p:txBody>
      </p:sp>
      <p:sp>
        <p:nvSpPr>
          <p:cNvPr id="3" name="Content Placeholder 2"/>
          <p:cNvSpPr>
            <a:spLocks noGrp="1"/>
          </p:cNvSpPr>
          <p:nvPr>
            <p:ph idx="1"/>
          </p:nvPr>
        </p:nvSpPr>
        <p:spPr/>
        <p:txBody>
          <a:bodyPr/>
          <a:lstStyle/>
          <a:p>
            <a:r>
              <a:rPr lang="en-US" dirty="0"/>
              <a:t>Product and Service Codes (PSC) Updates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25</a:t>
            </a:fld>
            <a:endParaRPr lang="en-US" dirty="0"/>
          </a:p>
        </p:txBody>
      </p:sp>
    </p:spTree>
    <p:extLst>
      <p:ext uri="{BB962C8B-B14F-4D97-AF65-F5344CB8AC3E}">
        <p14:creationId xmlns:p14="http://schemas.microsoft.com/office/powerpoint/2010/main" val="3764399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and Service </a:t>
            </a:r>
            <a:r>
              <a:rPr lang="en-US" dirty="0" smtClean="0"/>
              <a:t>Code Updates – </a:t>
            </a:r>
            <a:br>
              <a:rPr lang="en-US" dirty="0" smtClean="0"/>
            </a:br>
            <a:r>
              <a:rPr lang="en-US" dirty="0" smtClean="0"/>
              <a:t>Business Process</a:t>
            </a:r>
            <a:endParaRPr lang="en-US" dirty="0"/>
          </a:p>
        </p:txBody>
      </p:sp>
      <p:sp>
        <p:nvSpPr>
          <p:cNvPr id="3" name="Content Placeholder 2"/>
          <p:cNvSpPr>
            <a:spLocks noGrp="1"/>
          </p:cNvSpPr>
          <p:nvPr>
            <p:ph idx="1"/>
          </p:nvPr>
        </p:nvSpPr>
        <p:spPr>
          <a:xfrm>
            <a:off x="585198" y="1395487"/>
            <a:ext cx="8229600" cy="4525962"/>
          </a:xfrm>
        </p:spPr>
        <p:txBody>
          <a:bodyPr/>
          <a:lstStyle/>
          <a:p>
            <a:pPr lvl="1"/>
            <a:r>
              <a:rPr lang="en-US" sz="2000" dirty="0" smtClean="0"/>
              <a:t>The </a:t>
            </a:r>
            <a:r>
              <a:rPr lang="en-US" sz="2000" dirty="0"/>
              <a:t>Product Service Code (PSC) Group maintenance </a:t>
            </a:r>
            <a:r>
              <a:rPr lang="en-US" sz="2000" dirty="0" smtClean="0"/>
              <a:t>table - used </a:t>
            </a:r>
            <a:r>
              <a:rPr lang="en-US" sz="2000" dirty="0"/>
              <a:t>to store valid groups that </a:t>
            </a:r>
            <a:r>
              <a:rPr lang="en-US" sz="2000" b="1" u="sng" dirty="0"/>
              <a:t>classify</a:t>
            </a:r>
            <a:r>
              <a:rPr lang="en-US" sz="2000" dirty="0"/>
              <a:t> the product/service codes that characterize commodities as products or </a:t>
            </a:r>
            <a:r>
              <a:rPr lang="en-US" sz="2000" dirty="0" smtClean="0"/>
              <a:t>services.</a:t>
            </a:r>
            <a:endParaRPr lang="en-US" sz="2800" dirty="0"/>
          </a:p>
          <a:p>
            <a:pPr lvl="2"/>
            <a:r>
              <a:rPr lang="en-US" sz="2000" dirty="0"/>
              <a:t>Users can define the product/service group and also specify additional information about group</a:t>
            </a:r>
            <a:r>
              <a:rPr lang="en-US" sz="2000" dirty="0" smtClean="0"/>
              <a:t>.</a:t>
            </a:r>
          </a:p>
          <a:p>
            <a:pPr lvl="2"/>
            <a:r>
              <a:rPr lang="en-US" sz="2000" dirty="0" smtClean="0"/>
              <a:t>PSC code group must be set to active to be used.</a:t>
            </a:r>
          </a:p>
          <a:p>
            <a:pPr lvl="1"/>
            <a:r>
              <a:rPr lang="en-US" sz="2000" dirty="0" smtClean="0"/>
              <a:t>Reference &gt; Purchasing &gt; PSCs</a:t>
            </a:r>
          </a:p>
          <a:p>
            <a:pPr lvl="1"/>
            <a:endParaRPr lang="en-US" sz="2000" dirty="0" smtClean="0"/>
          </a:p>
          <a:p>
            <a:pPr lvl="1"/>
            <a:r>
              <a:rPr lang="en-US" sz="2000" dirty="0" smtClean="0"/>
              <a:t>PSC Codes synchronize between:</a:t>
            </a:r>
          </a:p>
          <a:p>
            <a:pPr lvl="2"/>
            <a:r>
              <a:rPr lang="en-US" sz="2000" dirty="0" smtClean="0"/>
              <a:t>Vendor Customer Self Service (VCSS)</a:t>
            </a:r>
          </a:p>
          <a:p>
            <a:pPr lvl="2"/>
            <a:r>
              <a:rPr lang="en-US" sz="2000" dirty="0" smtClean="0"/>
              <a:t>Central </a:t>
            </a:r>
            <a:r>
              <a:rPr lang="en-US" sz="2000" dirty="0" smtClean="0"/>
              <a:t>Contractor Registration (CCR)</a:t>
            </a:r>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26</a:t>
            </a:fld>
            <a:endParaRPr lang="en-US" dirty="0"/>
          </a:p>
        </p:txBody>
      </p:sp>
    </p:spTree>
    <p:extLst>
      <p:ext uri="{BB962C8B-B14F-4D97-AF65-F5344CB8AC3E}">
        <p14:creationId xmlns:p14="http://schemas.microsoft.com/office/powerpoint/2010/main" val="321692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and Service Code Updates</a:t>
            </a:r>
          </a:p>
        </p:txBody>
      </p:sp>
      <p:sp>
        <p:nvSpPr>
          <p:cNvPr id="3" name="Content Placeholder 2"/>
          <p:cNvSpPr>
            <a:spLocks noGrp="1"/>
          </p:cNvSpPr>
          <p:nvPr>
            <p:ph idx="1"/>
          </p:nvPr>
        </p:nvSpPr>
        <p:spPr>
          <a:xfrm>
            <a:off x="585198" y="1363589"/>
            <a:ext cx="8229600" cy="4525962"/>
          </a:xfrm>
        </p:spPr>
        <p:txBody>
          <a:bodyPr/>
          <a:lstStyle/>
          <a:p>
            <a:r>
              <a:rPr lang="en-US" sz="1800" dirty="0" smtClean="0"/>
              <a:t>7.1.2. Enhancement</a:t>
            </a:r>
          </a:p>
          <a:p>
            <a:pPr lvl="1"/>
            <a:r>
              <a:rPr lang="en-US" sz="1800" dirty="0" smtClean="0"/>
              <a:t>The PSC </a:t>
            </a:r>
            <a:r>
              <a:rPr lang="en-US" sz="1800" dirty="0"/>
              <a:t>manual has been updated with </a:t>
            </a:r>
            <a:r>
              <a:rPr lang="en-US" sz="1800" u="sng" dirty="0"/>
              <a:t>changes in the reporting of environmental attributes</a:t>
            </a:r>
            <a:r>
              <a:rPr lang="en-US" sz="1800" dirty="0"/>
              <a:t> to </a:t>
            </a:r>
            <a:r>
              <a:rPr lang="en-US" sz="1800" dirty="0" smtClean="0"/>
              <a:t>reflect:</a:t>
            </a:r>
          </a:p>
          <a:p>
            <a:pPr marL="1035050" lvl="2" indent="-342900">
              <a:buFont typeface="+mj-lt"/>
              <a:buAutoNum type="arabicPeriod"/>
            </a:pPr>
            <a:r>
              <a:rPr lang="en-US" sz="1800" dirty="0" smtClean="0"/>
              <a:t>Updates </a:t>
            </a:r>
            <a:r>
              <a:rPr lang="en-US" sz="1800" dirty="0"/>
              <a:t>for technology and </a:t>
            </a:r>
            <a:r>
              <a:rPr lang="en-US" sz="1800" dirty="0" smtClean="0"/>
              <a:t>terminology.</a:t>
            </a:r>
          </a:p>
          <a:p>
            <a:pPr marL="1035050" lvl="2" indent="-342900">
              <a:buFont typeface="+mj-lt"/>
              <a:buAutoNum type="arabicPeriod"/>
            </a:pPr>
            <a:r>
              <a:rPr lang="en-US" sz="1800" dirty="0"/>
              <a:t>G</a:t>
            </a:r>
            <a:r>
              <a:rPr lang="en-US" sz="1800" dirty="0" smtClean="0"/>
              <a:t>eneral </a:t>
            </a:r>
            <a:r>
              <a:rPr lang="en-US" sz="1800" dirty="0"/>
              <a:t>addition of codes or end dating of </a:t>
            </a:r>
            <a:r>
              <a:rPr lang="en-US" sz="1800" dirty="0" smtClean="0"/>
              <a:t>codes.</a:t>
            </a:r>
          </a:p>
          <a:p>
            <a:pPr marL="1035050" lvl="2" indent="-342900">
              <a:buFont typeface="+mj-lt"/>
              <a:buAutoNum type="arabicPeriod"/>
            </a:pPr>
            <a:endParaRPr lang="en-US" sz="800" dirty="0" smtClean="0"/>
          </a:p>
          <a:p>
            <a:pPr lvl="1"/>
            <a:r>
              <a:rPr lang="en-US" sz="1800" b="1" u="sng" dirty="0" smtClean="0"/>
              <a:t>Backend updates</a:t>
            </a:r>
            <a:r>
              <a:rPr lang="en-US" sz="1800" dirty="0" smtClean="0"/>
              <a:t> for Produce </a:t>
            </a:r>
            <a:r>
              <a:rPr lang="en-US" sz="1800" dirty="0"/>
              <a:t>and Service Codes </a:t>
            </a:r>
            <a:r>
              <a:rPr lang="en-US" sz="1800" dirty="0" smtClean="0"/>
              <a:t>synchronization </a:t>
            </a:r>
            <a:r>
              <a:rPr lang="en-US" sz="1800" dirty="0"/>
              <a:t>between Pegasys and other </a:t>
            </a:r>
            <a:r>
              <a:rPr lang="en-US" sz="1800" dirty="0" smtClean="0"/>
              <a:t>systems:</a:t>
            </a:r>
          </a:p>
          <a:p>
            <a:pPr lvl="2"/>
            <a:r>
              <a:rPr lang="en-US" sz="1800" dirty="0" smtClean="0"/>
              <a:t>Updates </a:t>
            </a:r>
            <a:r>
              <a:rPr lang="en-US" sz="1800" dirty="0"/>
              <a:t>will be made across systems rather than data mismatching between the </a:t>
            </a:r>
            <a:r>
              <a:rPr lang="en-US" sz="1800" dirty="0" smtClean="0"/>
              <a:t>systems.</a:t>
            </a:r>
          </a:p>
          <a:p>
            <a:pPr lvl="3"/>
            <a:r>
              <a:rPr lang="en-US" sz="1600" dirty="0" smtClean="0"/>
              <a:t>Provides </a:t>
            </a:r>
            <a:r>
              <a:rPr lang="en-US" sz="1600" dirty="0"/>
              <a:t>more accurate data to users in both environments and reduces the number of steps to confirm data is accurate (by comparing the data in each system</a:t>
            </a:r>
            <a:r>
              <a:rPr lang="en-US" sz="1600" dirty="0" smtClean="0"/>
              <a:t>).</a:t>
            </a:r>
          </a:p>
          <a:p>
            <a:pPr lvl="3"/>
            <a:r>
              <a:rPr lang="en-US" sz="1600" dirty="0" smtClean="0"/>
              <a:t>No </a:t>
            </a:r>
            <a:r>
              <a:rPr lang="en-US" sz="1600" dirty="0"/>
              <a:t>impact on functionality as this enhancement will not make the synching process different than it is currently</a:t>
            </a:r>
            <a:r>
              <a:rPr lang="en-US" sz="1600" dirty="0" smtClean="0"/>
              <a:t>.</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27</a:t>
            </a:fld>
            <a:endParaRPr lang="en-US" dirty="0"/>
          </a:p>
        </p:txBody>
      </p:sp>
    </p:spTree>
    <p:extLst>
      <p:ext uri="{BB962C8B-B14F-4D97-AF65-F5344CB8AC3E}">
        <p14:creationId xmlns:p14="http://schemas.microsoft.com/office/powerpoint/2010/main" val="2493505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and Service Code </a:t>
            </a:r>
            <a:r>
              <a:rPr lang="en-US" dirty="0" smtClean="0"/>
              <a:t>Updates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28</a:t>
            </a:fld>
            <a:endParaRPr lang="en-US" dirty="0"/>
          </a:p>
        </p:txBody>
      </p:sp>
      <p:pic>
        <p:nvPicPr>
          <p:cNvPr id="145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98" y="1674420"/>
            <a:ext cx="8705102" cy="3578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848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and Service Code Updates</a:t>
            </a:r>
          </a:p>
        </p:txBody>
      </p:sp>
      <p:sp>
        <p:nvSpPr>
          <p:cNvPr id="3" name="Content Placeholder 2"/>
          <p:cNvSpPr>
            <a:spLocks noGrp="1"/>
          </p:cNvSpPr>
          <p:nvPr>
            <p:ph idx="1"/>
          </p:nvPr>
        </p:nvSpPr>
        <p:spPr>
          <a:xfrm>
            <a:off x="223691" y="1379046"/>
            <a:ext cx="8229600" cy="5101007"/>
          </a:xfrm>
        </p:spPr>
        <p:txBody>
          <a:bodyPr/>
          <a:lstStyle/>
          <a:p>
            <a:pPr lvl="1"/>
            <a:r>
              <a:rPr lang="en-US" sz="1400" b="1" u="sng" dirty="0" smtClean="0"/>
              <a:t>Pegasys Code </a:t>
            </a:r>
            <a:r>
              <a:rPr lang="en-US" sz="1400" b="1" u="sng" dirty="0"/>
              <a:t>Changes</a:t>
            </a:r>
            <a:endParaRPr lang="en-US" sz="1800" b="1" u="sng" dirty="0"/>
          </a:p>
          <a:p>
            <a:pPr lvl="2"/>
            <a:r>
              <a:rPr lang="en-US" sz="1400" dirty="0"/>
              <a:t>The code structure has three group options: Product, Service, and Research and Development (R&amp;D). </a:t>
            </a:r>
            <a:endParaRPr lang="en-US" sz="1800" dirty="0"/>
          </a:p>
          <a:p>
            <a:pPr lvl="3"/>
            <a:r>
              <a:rPr lang="en-US" sz="1200" dirty="0"/>
              <a:t>The first service code, A, was for R&amp;D and has been moved to the R&amp;D group. </a:t>
            </a:r>
            <a:endParaRPr lang="en-US" sz="1600" dirty="0"/>
          </a:p>
          <a:p>
            <a:pPr lvl="1"/>
            <a:r>
              <a:rPr lang="en-US" sz="1400" b="1" u="sng" dirty="0"/>
              <a:t>VCSS Integration</a:t>
            </a:r>
            <a:endParaRPr lang="en-US" sz="1800" b="1" u="sng" dirty="0"/>
          </a:p>
          <a:p>
            <a:pPr lvl="2"/>
            <a:r>
              <a:rPr lang="en-US" sz="1400" dirty="0"/>
              <a:t>The Product Service Code is displayed on documents transmitted from Pegasys, but can also be searched for and selected on standalone invoices. </a:t>
            </a:r>
            <a:endParaRPr lang="en-US" sz="1800" dirty="0"/>
          </a:p>
          <a:p>
            <a:pPr lvl="3"/>
            <a:r>
              <a:rPr lang="en-US" sz="1200" dirty="0"/>
              <a:t>The Pegasys PSC table is synchronized with VCSS so that any time a new record is added, existing record is updated, or existing record is removed from the table in Pegasys, the change synchronizes with VCSS. </a:t>
            </a:r>
            <a:endParaRPr lang="en-US" sz="1600" dirty="0"/>
          </a:p>
          <a:p>
            <a:pPr lvl="1"/>
            <a:r>
              <a:rPr lang="en-US" sz="1400" b="1" u="sng" dirty="0" smtClean="0"/>
              <a:t>CCR </a:t>
            </a:r>
            <a:r>
              <a:rPr lang="en-US" sz="1400" b="1" u="sng" dirty="0"/>
              <a:t>Integration</a:t>
            </a:r>
            <a:endParaRPr lang="en-US" sz="1800" b="1" u="sng" dirty="0"/>
          </a:p>
          <a:p>
            <a:pPr lvl="2"/>
            <a:r>
              <a:rPr lang="en-US" sz="1400" dirty="0"/>
              <a:t>PSC can be passed from CCR through CCRC to Pegasys. </a:t>
            </a:r>
            <a:endParaRPr lang="en-US" sz="1800" dirty="0"/>
          </a:p>
          <a:p>
            <a:pPr lvl="3"/>
            <a:r>
              <a:rPr lang="en-US" sz="1200" dirty="0"/>
              <a:t>When a vendor is published from CCRC to Pegasys, there are validations to make sure that the PSC codes sent over from CCRC exist in Pegasys before any vendor changes are applied or a vendor is added to Pegasys. </a:t>
            </a:r>
            <a:endParaRPr lang="en-US" sz="1600" dirty="0"/>
          </a:p>
          <a:p>
            <a:pPr lvl="3"/>
            <a:r>
              <a:rPr lang="en-US" sz="1200" dirty="0"/>
              <a:t>Pegasys gives retains codes as ENDED for those no longer used in CCR that are not remove until a vendor renews its CCRC registration (and thus transmitted to Pegasys) </a:t>
            </a:r>
            <a:endParaRPr lang="en-US" sz="1600" dirty="0"/>
          </a:p>
          <a:p>
            <a:pPr lvl="4"/>
            <a:r>
              <a:rPr lang="en-US" sz="1200" dirty="0"/>
              <a:t>An end date populated to discourage usage so that there are not errors in the integration.</a:t>
            </a:r>
            <a:endParaRPr lang="en-US" sz="1600" dirty="0"/>
          </a:p>
          <a:p>
            <a:pPr lvl="3"/>
            <a:endParaRPr lang="en-US" sz="3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29</a:t>
            </a:fld>
            <a:endParaRPr lang="en-US" dirty="0"/>
          </a:p>
        </p:txBody>
      </p:sp>
    </p:spTree>
    <p:extLst>
      <p:ext uri="{BB962C8B-B14F-4D97-AF65-F5344CB8AC3E}">
        <p14:creationId xmlns:p14="http://schemas.microsoft.com/office/powerpoint/2010/main" val="702225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1:</a:t>
            </a:r>
          </a:p>
          <a:p>
            <a:pPr algn="ctr">
              <a:buNone/>
            </a:pPr>
            <a:r>
              <a:rPr lang="en-US" sz="3600" b="1" dirty="0" smtClean="0"/>
              <a:t>Pegasys 7.1.2 Upgrade Overview</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a:t>
            </a:fld>
            <a:endParaRPr lang="en-US" dirty="0"/>
          </a:p>
        </p:txBody>
      </p:sp>
    </p:spTree>
    <p:extLst>
      <p:ext uri="{BB962C8B-B14F-4D97-AF65-F5344CB8AC3E}">
        <p14:creationId xmlns:p14="http://schemas.microsoft.com/office/powerpoint/2010/main" val="3816567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4:</a:t>
            </a:r>
            <a:endParaRPr lang="en-US" sz="3600" dirty="0" smtClean="0"/>
          </a:p>
          <a:p>
            <a:pPr algn="ctr">
              <a:buNone/>
            </a:pPr>
            <a:r>
              <a:rPr lang="en-US" sz="3600" b="1" dirty="0" smtClean="0"/>
              <a:t>Fixed Asset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30</a:t>
            </a:fld>
            <a:endParaRPr lang="en-US" dirty="0"/>
          </a:p>
        </p:txBody>
      </p:sp>
    </p:spTree>
    <p:extLst>
      <p:ext uri="{BB962C8B-B14F-4D97-AF65-F5344CB8AC3E}">
        <p14:creationId xmlns:p14="http://schemas.microsoft.com/office/powerpoint/2010/main" val="3892834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81" y="331788"/>
            <a:ext cx="7381875" cy="563562"/>
          </a:xfrm>
        </p:spPr>
        <p:txBody>
          <a:bodyPr/>
          <a:lstStyle/>
          <a:p>
            <a:r>
              <a:rPr lang="en-US" dirty="0" smtClean="0"/>
              <a:t>Fixed Asset Functionality Overview</a:t>
            </a:r>
            <a:endParaRPr lang="en-US" dirty="0"/>
          </a:p>
        </p:txBody>
      </p:sp>
      <p:sp>
        <p:nvSpPr>
          <p:cNvPr id="3" name="Content Placeholder 2"/>
          <p:cNvSpPr>
            <a:spLocks noGrp="1"/>
          </p:cNvSpPr>
          <p:nvPr>
            <p:ph idx="1"/>
          </p:nvPr>
        </p:nvSpPr>
        <p:spPr>
          <a:xfrm>
            <a:off x="117364" y="1363589"/>
            <a:ext cx="8229600" cy="4525962"/>
          </a:xfrm>
        </p:spPr>
        <p:txBody>
          <a:bodyPr/>
          <a:lstStyle/>
          <a:p>
            <a:pPr lvl="1"/>
            <a:r>
              <a:rPr lang="en-US" sz="1800" dirty="0" smtClean="0"/>
              <a:t>The Fixed </a:t>
            </a:r>
            <a:r>
              <a:rPr lang="en-US" sz="1800" dirty="0"/>
              <a:t>Assets </a:t>
            </a:r>
            <a:r>
              <a:rPr lang="en-US" sz="1800" dirty="0" smtClean="0"/>
              <a:t>module:</a:t>
            </a:r>
          </a:p>
          <a:p>
            <a:pPr lvl="2"/>
            <a:r>
              <a:rPr lang="en-US" sz="1800" dirty="0" smtClean="0"/>
              <a:t>Provides </a:t>
            </a:r>
            <a:r>
              <a:rPr lang="en-US" sz="1800" dirty="0"/>
              <a:t>a means of </a:t>
            </a:r>
            <a:r>
              <a:rPr lang="en-US" sz="1800" b="1" u="sng" dirty="0"/>
              <a:t>tracking</a:t>
            </a:r>
            <a:r>
              <a:rPr lang="en-US" sz="1800" dirty="0"/>
              <a:t> all information (financial and otherwise) related to </a:t>
            </a:r>
            <a:r>
              <a:rPr lang="en-US" sz="1800" b="1" u="sng" dirty="0"/>
              <a:t>assets</a:t>
            </a:r>
            <a:r>
              <a:rPr lang="en-US" sz="1800" dirty="0"/>
              <a:t> and their </a:t>
            </a:r>
            <a:r>
              <a:rPr lang="en-US" sz="1800" b="1" u="sng" dirty="0"/>
              <a:t>associated </a:t>
            </a:r>
            <a:r>
              <a:rPr lang="en-US" sz="1800" b="1" u="sng" dirty="0" smtClean="0"/>
              <a:t>betterments</a:t>
            </a:r>
            <a:r>
              <a:rPr lang="en-US" sz="1800" dirty="0" smtClean="0"/>
              <a:t>.</a:t>
            </a:r>
          </a:p>
          <a:p>
            <a:pPr lvl="2"/>
            <a:r>
              <a:rPr lang="en-US" sz="1800" dirty="0"/>
              <a:t>A</a:t>
            </a:r>
            <a:r>
              <a:rPr lang="en-US" sz="1800" dirty="0" smtClean="0"/>
              <a:t>llows </a:t>
            </a:r>
            <a:r>
              <a:rPr lang="en-US" sz="1800" dirty="0"/>
              <a:t>users to </a:t>
            </a:r>
            <a:r>
              <a:rPr lang="en-US" sz="1800" b="1" u="sng" dirty="0" smtClean="0"/>
              <a:t>record</a:t>
            </a:r>
            <a:r>
              <a:rPr lang="en-US" sz="1800" dirty="0" smtClean="0"/>
              <a:t> </a:t>
            </a:r>
            <a:r>
              <a:rPr lang="en-US" sz="1800" dirty="0"/>
              <a:t>all of the different steps required to purchase, pay for, and track </a:t>
            </a:r>
            <a:r>
              <a:rPr lang="en-US" sz="1800" dirty="0" smtClean="0"/>
              <a:t>assets.</a:t>
            </a:r>
          </a:p>
          <a:p>
            <a:pPr lvl="2"/>
            <a:r>
              <a:rPr lang="en-US" sz="1800" dirty="0"/>
              <a:t>Expedites an agency’s asset management </a:t>
            </a:r>
            <a:r>
              <a:rPr lang="en-US" sz="1800" dirty="0" smtClean="0"/>
              <a:t>process.</a:t>
            </a:r>
            <a:endParaRPr lang="en-US" dirty="0"/>
          </a:p>
          <a:p>
            <a:pPr marL="346075" lvl="1" indent="0">
              <a:buNone/>
            </a:pPr>
            <a:endParaRPr lang="en-US" sz="1800" dirty="0" smtClean="0"/>
          </a:p>
          <a:p>
            <a:pPr lvl="1"/>
            <a:r>
              <a:rPr lang="en-US" sz="1800" dirty="0" smtClean="0"/>
              <a:t>An asset: </a:t>
            </a:r>
          </a:p>
          <a:p>
            <a:pPr lvl="2"/>
            <a:r>
              <a:rPr lang="en-US" sz="1800" dirty="0" smtClean="0"/>
              <a:t>Is a valuable object that </a:t>
            </a:r>
            <a:r>
              <a:rPr lang="en-US" sz="1800" dirty="0"/>
              <a:t>provides a service for an extended period of time and involves a substantial acquisition </a:t>
            </a:r>
            <a:r>
              <a:rPr lang="en-US" sz="1800" dirty="0" smtClean="0"/>
              <a:t>cost.</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31</a:t>
            </a:fld>
            <a:endParaRPr lang="en-US" dirty="0"/>
          </a:p>
        </p:txBody>
      </p:sp>
    </p:spTree>
    <p:extLst>
      <p:ext uri="{BB962C8B-B14F-4D97-AF65-F5344CB8AC3E}">
        <p14:creationId xmlns:p14="http://schemas.microsoft.com/office/powerpoint/2010/main" val="2234404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Asset Module - Pegasys</a:t>
            </a:r>
            <a:endParaRPr lang="en-US" dirty="0"/>
          </a:p>
        </p:txBody>
      </p:sp>
      <p:sp>
        <p:nvSpPr>
          <p:cNvPr id="3" name="Content Placeholder 2"/>
          <p:cNvSpPr>
            <a:spLocks noGrp="1"/>
          </p:cNvSpPr>
          <p:nvPr>
            <p:ph idx="1"/>
          </p:nvPr>
        </p:nvSpPr>
        <p:spPr>
          <a:xfrm>
            <a:off x="266221" y="1448650"/>
            <a:ext cx="8229600" cy="4525962"/>
          </a:xfrm>
        </p:spPr>
        <p:txBody>
          <a:bodyPr/>
          <a:lstStyle/>
          <a:p>
            <a:pPr lvl="1"/>
            <a:r>
              <a:rPr lang="en-US" sz="1800" dirty="0"/>
              <a:t>Functions of the Fixed Assets </a:t>
            </a:r>
            <a:r>
              <a:rPr lang="en-US" sz="1800" dirty="0" smtClean="0"/>
              <a:t>module include:</a:t>
            </a:r>
            <a:endParaRPr lang="en-US" dirty="0"/>
          </a:p>
          <a:p>
            <a:pPr lvl="2"/>
            <a:r>
              <a:rPr lang="en-US" sz="1600" b="1" u="sng" dirty="0"/>
              <a:t>Record acquisition</a:t>
            </a:r>
            <a:r>
              <a:rPr lang="en-US" sz="1600" dirty="0"/>
              <a:t> of assets and associated </a:t>
            </a:r>
            <a:r>
              <a:rPr lang="en-US" sz="1600" dirty="0" smtClean="0"/>
              <a:t>betterments.</a:t>
            </a:r>
            <a:endParaRPr lang="en-US" sz="2000" dirty="0"/>
          </a:p>
          <a:p>
            <a:pPr lvl="2"/>
            <a:r>
              <a:rPr lang="en-US" sz="1600" b="1" u="sng" dirty="0" smtClean="0"/>
              <a:t>Link assets</a:t>
            </a:r>
            <a:r>
              <a:rPr lang="en-US" sz="1600" dirty="0" smtClean="0"/>
              <a:t> </a:t>
            </a:r>
            <a:r>
              <a:rPr lang="en-US" sz="1600" dirty="0"/>
              <a:t>to related purchasing and payment </a:t>
            </a:r>
            <a:r>
              <a:rPr lang="en-US" sz="1600" dirty="0" smtClean="0"/>
              <a:t>transactions.</a:t>
            </a:r>
            <a:endParaRPr lang="en-US" sz="2000" dirty="0"/>
          </a:p>
          <a:p>
            <a:pPr lvl="2"/>
            <a:r>
              <a:rPr lang="en-US" sz="1600" b="1" u="sng" dirty="0"/>
              <a:t>Assign assets</a:t>
            </a:r>
            <a:r>
              <a:rPr lang="en-US" sz="1600" dirty="0"/>
              <a:t> to a hierarchy of </a:t>
            </a:r>
            <a:r>
              <a:rPr lang="en-US" sz="1600" dirty="0" smtClean="0"/>
              <a:t>custodians.</a:t>
            </a:r>
            <a:endParaRPr lang="en-US" sz="2000" dirty="0"/>
          </a:p>
          <a:p>
            <a:pPr lvl="2"/>
            <a:r>
              <a:rPr lang="en-US" sz="1600" b="1" u="sng" dirty="0"/>
              <a:t>Record </a:t>
            </a:r>
            <a:r>
              <a:rPr lang="en-US" sz="1600" dirty="0"/>
              <a:t>a custodial property officer’s </a:t>
            </a:r>
            <a:r>
              <a:rPr lang="en-US" sz="1600" b="1" u="sng" dirty="0"/>
              <a:t>acknowledgement of responsibility</a:t>
            </a:r>
            <a:r>
              <a:rPr lang="en-US" sz="1600" dirty="0"/>
              <a:t> for an </a:t>
            </a:r>
            <a:r>
              <a:rPr lang="en-US" sz="1600" dirty="0" smtClean="0"/>
              <a:t>asset.</a:t>
            </a:r>
            <a:endParaRPr lang="en-US" sz="2000" dirty="0"/>
          </a:p>
          <a:p>
            <a:pPr lvl="2"/>
            <a:r>
              <a:rPr lang="en-US" sz="1600" b="1" u="sng" dirty="0"/>
              <a:t>Post capitalization and depreciation</a:t>
            </a:r>
            <a:r>
              <a:rPr lang="en-US" sz="1600" dirty="0"/>
              <a:t> expense to the general ledger for capitalized assets and associated </a:t>
            </a:r>
            <a:r>
              <a:rPr lang="en-US" sz="1600" dirty="0" smtClean="0"/>
              <a:t>betterments.</a:t>
            </a:r>
            <a:endParaRPr lang="en-US" sz="2000" dirty="0"/>
          </a:p>
          <a:p>
            <a:pPr lvl="2"/>
            <a:r>
              <a:rPr lang="en-US" sz="1600" b="1" u="sng" dirty="0"/>
              <a:t>Transfer assets</a:t>
            </a:r>
            <a:r>
              <a:rPr lang="en-US" sz="1600" dirty="0"/>
              <a:t> and/or betterments to new custodians, accounting distributions, asset type and/or depreciable </a:t>
            </a:r>
            <a:r>
              <a:rPr lang="en-US" sz="1600" dirty="0" smtClean="0"/>
              <a:t>status.</a:t>
            </a:r>
            <a:endParaRPr lang="en-US" sz="2000" dirty="0"/>
          </a:p>
          <a:p>
            <a:pPr lvl="2"/>
            <a:r>
              <a:rPr lang="en-US" sz="1600" dirty="0"/>
              <a:t>Record the </a:t>
            </a:r>
            <a:r>
              <a:rPr lang="en-US" sz="1600" b="1" u="sng" dirty="0" smtClean="0"/>
              <a:t>disposal </a:t>
            </a:r>
            <a:r>
              <a:rPr lang="en-US" sz="1600" b="1" u="sng" dirty="0"/>
              <a:t>of </a:t>
            </a:r>
            <a:r>
              <a:rPr lang="en-US" sz="1600" b="1" u="sng" dirty="0" smtClean="0"/>
              <a:t>assets</a:t>
            </a:r>
            <a:r>
              <a:rPr lang="en-US" sz="1600" dirty="0" smtClean="0"/>
              <a:t>.</a:t>
            </a:r>
            <a:endParaRPr lang="en-US" sz="2000" dirty="0"/>
          </a:p>
          <a:p>
            <a:pPr lvl="2"/>
            <a:r>
              <a:rPr lang="en-US" sz="1600" b="1" u="sng" dirty="0"/>
              <a:t>Track asset status</a:t>
            </a:r>
            <a:r>
              <a:rPr lang="en-US" sz="1600" dirty="0"/>
              <a:t> and information through </a:t>
            </a:r>
            <a:r>
              <a:rPr lang="en-US" sz="1600" dirty="0" smtClean="0"/>
              <a:t>queries.</a:t>
            </a:r>
            <a:endParaRPr lang="en-US" sz="2000" dirty="0"/>
          </a:p>
          <a:p>
            <a:pPr lvl="2"/>
            <a:r>
              <a:rPr lang="en-US" sz="1600" b="1" u="sng" dirty="0"/>
              <a:t>Maintain a detailed audit trail </a:t>
            </a:r>
            <a:r>
              <a:rPr lang="en-US" sz="1600" dirty="0"/>
              <a:t>of asset </a:t>
            </a:r>
            <a:r>
              <a:rPr lang="en-US" sz="1600" dirty="0" smtClean="0"/>
              <a:t>activity.</a:t>
            </a:r>
            <a:endParaRPr lang="en-US" sz="20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32</a:t>
            </a:fld>
            <a:endParaRPr lang="en-US" dirty="0"/>
          </a:p>
        </p:txBody>
      </p:sp>
    </p:spTree>
    <p:extLst>
      <p:ext uri="{BB962C8B-B14F-4D97-AF65-F5344CB8AC3E}">
        <p14:creationId xmlns:p14="http://schemas.microsoft.com/office/powerpoint/2010/main" val="1199651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Asset Enhancement Overview</a:t>
            </a:r>
            <a:endParaRPr lang="en-US" dirty="0"/>
          </a:p>
        </p:txBody>
      </p:sp>
      <p:sp>
        <p:nvSpPr>
          <p:cNvPr id="3" name="Content Placeholder 2"/>
          <p:cNvSpPr>
            <a:spLocks noGrp="1"/>
          </p:cNvSpPr>
          <p:nvPr>
            <p:ph idx="1"/>
          </p:nvPr>
        </p:nvSpPr>
        <p:spPr/>
        <p:txBody>
          <a:bodyPr/>
          <a:lstStyle/>
          <a:p>
            <a:r>
              <a:rPr lang="en-US" sz="2400" dirty="0" smtClean="0"/>
              <a:t>Add </a:t>
            </a:r>
            <a:r>
              <a:rPr lang="en-US" sz="2400" dirty="0"/>
              <a:t>Asset Number to Journal </a:t>
            </a:r>
            <a:br>
              <a:rPr lang="en-US" sz="2400" dirty="0"/>
            </a:br>
            <a:r>
              <a:rPr lang="en-US" sz="2400" dirty="0"/>
              <a:t>and Search to Spending History</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33</a:t>
            </a:fld>
            <a:endParaRPr lang="en-US" dirty="0"/>
          </a:p>
        </p:txBody>
      </p:sp>
    </p:spTree>
    <p:extLst>
      <p:ext uri="{BB962C8B-B14F-4D97-AF65-F5344CB8AC3E}">
        <p14:creationId xmlns:p14="http://schemas.microsoft.com/office/powerpoint/2010/main" val="3980595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Asset Number to Journal </a:t>
            </a:r>
            <a:r>
              <a:rPr lang="en-US" dirty="0" smtClean="0"/>
              <a:t/>
            </a:r>
            <a:br>
              <a:rPr lang="en-US" dirty="0" smtClean="0"/>
            </a:br>
            <a:r>
              <a:rPr lang="en-US" dirty="0" smtClean="0"/>
              <a:t>and </a:t>
            </a:r>
            <a:r>
              <a:rPr lang="en-US" dirty="0"/>
              <a:t>Search to Spending History</a:t>
            </a:r>
          </a:p>
        </p:txBody>
      </p:sp>
      <p:sp>
        <p:nvSpPr>
          <p:cNvPr id="3" name="Content Placeholder 2"/>
          <p:cNvSpPr>
            <a:spLocks noGrp="1"/>
          </p:cNvSpPr>
          <p:nvPr>
            <p:ph idx="1"/>
          </p:nvPr>
        </p:nvSpPr>
        <p:spPr>
          <a:xfrm>
            <a:off x="574566" y="1257264"/>
            <a:ext cx="8229600" cy="5079740"/>
          </a:xfrm>
        </p:spPr>
        <p:txBody>
          <a:bodyPr/>
          <a:lstStyle/>
          <a:p>
            <a:r>
              <a:rPr lang="en-US" sz="2000" dirty="0" smtClean="0"/>
              <a:t>7.1.2 Enhancement</a:t>
            </a:r>
          </a:p>
          <a:p>
            <a:pPr lvl="1"/>
            <a:r>
              <a:rPr lang="en-US" sz="1800" dirty="0" smtClean="0"/>
              <a:t>E</a:t>
            </a:r>
            <a:r>
              <a:rPr lang="x-none" sz="1800" smtClean="0"/>
              <a:t>xpands </a:t>
            </a:r>
            <a:r>
              <a:rPr lang="x-none" sz="1800"/>
              <a:t>the ability to post and reconcile asset transactions efficiently by providing GSA with additional search criteria to reconcile Fixed Assets </a:t>
            </a:r>
            <a:r>
              <a:rPr lang="x-none" sz="1800" smtClean="0"/>
              <a:t>data</a:t>
            </a:r>
            <a:r>
              <a:rPr lang="en-US" sz="1800" dirty="0" smtClean="0"/>
              <a:t>.</a:t>
            </a:r>
          </a:p>
          <a:p>
            <a:pPr marL="346075" lvl="1" indent="0">
              <a:buNone/>
            </a:pPr>
            <a:endParaRPr lang="en-US" sz="900" dirty="0"/>
          </a:p>
          <a:p>
            <a:pPr lvl="1"/>
            <a:r>
              <a:rPr lang="en-US" sz="1800" b="1" u="sng" dirty="0" smtClean="0"/>
              <a:t>Asset Number </a:t>
            </a:r>
            <a:r>
              <a:rPr lang="en-US" sz="1800" dirty="0" smtClean="0"/>
              <a:t>and </a:t>
            </a:r>
            <a:r>
              <a:rPr lang="en-US" sz="1800" b="1" u="sng" dirty="0" smtClean="0"/>
              <a:t>Betterment Number</a:t>
            </a:r>
            <a:r>
              <a:rPr lang="en-US" sz="1800" dirty="0" smtClean="0"/>
              <a:t> fields added to:</a:t>
            </a:r>
          </a:p>
          <a:p>
            <a:pPr lvl="2"/>
            <a:r>
              <a:rPr lang="en-US" sz="1800" dirty="0" smtClean="0"/>
              <a:t>Transaction Journal entry</a:t>
            </a:r>
          </a:p>
          <a:p>
            <a:pPr lvl="2"/>
            <a:r>
              <a:rPr lang="en-US" sz="1800" dirty="0" smtClean="0"/>
              <a:t>Transaction Journal Query</a:t>
            </a:r>
          </a:p>
          <a:p>
            <a:pPr lvl="2"/>
            <a:r>
              <a:rPr lang="en-US" sz="1800" dirty="0" smtClean="0"/>
              <a:t>GL Detail Query</a:t>
            </a:r>
          </a:p>
          <a:p>
            <a:pPr lvl="2"/>
            <a:endParaRPr lang="en-US" sz="800" dirty="0" smtClean="0"/>
          </a:p>
          <a:p>
            <a:pPr marL="682625" lvl="2" indent="0">
              <a:buNone/>
            </a:pPr>
            <a:endParaRPr lang="en-US" sz="1600" dirty="0" smtClean="0"/>
          </a:p>
          <a:p>
            <a:pPr lvl="1"/>
            <a:endParaRPr lang="en-US" sz="16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34</a:t>
            </a:fld>
            <a:endParaRPr lang="en-US" dirty="0"/>
          </a:p>
        </p:txBody>
      </p:sp>
    </p:spTree>
    <p:extLst>
      <p:ext uri="{BB962C8B-B14F-4D97-AF65-F5344CB8AC3E}">
        <p14:creationId xmlns:p14="http://schemas.microsoft.com/office/powerpoint/2010/main" val="2984089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Asset Number to Journal </a:t>
            </a:r>
            <a:br>
              <a:rPr lang="en-US" dirty="0"/>
            </a:br>
            <a:r>
              <a:rPr lang="en-US" dirty="0"/>
              <a:t>and Search to Spending History</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27" y="1818167"/>
            <a:ext cx="8392176" cy="295319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730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Asset Number to Journal </a:t>
            </a:r>
            <a:br>
              <a:rPr lang="en-US" dirty="0"/>
            </a:br>
            <a:r>
              <a:rPr lang="en-US" dirty="0"/>
              <a:t>and Search to Spending History</a:t>
            </a:r>
          </a:p>
        </p:txBody>
      </p:sp>
      <p:sp>
        <p:nvSpPr>
          <p:cNvPr id="3" name="Content Placeholder 2"/>
          <p:cNvSpPr>
            <a:spLocks noGrp="1"/>
          </p:cNvSpPr>
          <p:nvPr>
            <p:ph idx="1"/>
          </p:nvPr>
        </p:nvSpPr>
        <p:spPr>
          <a:xfrm>
            <a:off x="127998" y="1480547"/>
            <a:ext cx="8229600" cy="4525962"/>
          </a:xfrm>
        </p:spPr>
        <p:txBody>
          <a:bodyPr/>
          <a:lstStyle/>
          <a:p>
            <a:pPr lvl="1"/>
            <a:r>
              <a:rPr lang="en-US" sz="1800" dirty="0"/>
              <a:t>Asset Query Spending History </a:t>
            </a:r>
            <a:r>
              <a:rPr lang="en-US" sz="1800" dirty="0" smtClean="0"/>
              <a:t>Updates</a:t>
            </a:r>
          </a:p>
          <a:p>
            <a:pPr lvl="1"/>
            <a:r>
              <a:rPr lang="en-US" sz="1800" dirty="0" smtClean="0"/>
              <a:t>Queries &gt; Fixed Assets &gt; Asset Query</a:t>
            </a:r>
            <a:endParaRPr lang="en-US" sz="1800" dirty="0"/>
          </a:p>
          <a:p>
            <a:pPr lvl="2"/>
            <a:r>
              <a:rPr lang="en-US" sz="1800" dirty="0"/>
              <a:t>New Fields on Spending Details tab</a:t>
            </a:r>
          </a:p>
          <a:p>
            <a:pPr lvl="3"/>
            <a:r>
              <a:rPr lang="en-US" sz="1600" b="1" u="sng" dirty="0" smtClean="0"/>
              <a:t>Accounting Period</a:t>
            </a:r>
            <a:r>
              <a:rPr lang="en-US" sz="1600" b="1" dirty="0" smtClean="0"/>
              <a:t> </a:t>
            </a:r>
            <a:r>
              <a:rPr lang="en-US" sz="1600" dirty="0" smtClean="0"/>
              <a:t>of the transaction. </a:t>
            </a:r>
          </a:p>
          <a:p>
            <a:pPr lvl="3"/>
            <a:r>
              <a:rPr lang="en-US" sz="1600" b="1" u="sng" dirty="0" smtClean="0"/>
              <a:t>System Date Time</a:t>
            </a:r>
            <a:r>
              <a:rPr lang="en-US" sz="1600" b="1" dirty="0" smtClean="0"/>
              <a:t> </a:t>
            </a:r>
            <a:r>
              <a:rPr lang="en-US" sz="1600" dirty="0" smtClean="0"/>
              <a:t>field added to display processing date.</a:t>
            </a:r>
          </a:p>
          <a:p>
            <a:pPr lvl="3"/>
            <a:r>
              <a:rPr lang="en-US" sz="1600" b="1" u="sng" dirty="0" smtClean="0"/>
              <a:t>View Document</a:t>
            </a:r>
            <a:r>
              <a:rPr lang="en-US" sz="1600" dirty="0" smtClean="0"/>
              <a:t> button provides a direct link from query to spending transaction.</a:t>
            </a:r>
          </a:p>
          <a:p>
            <a:pPr lvl="3"/>
            <a:r>
              <a:rPr lang="x-none" sz="1600" b="1" u="sng"/>
              <a:t>From/To Accounting Period</a:t>
            </a:r>
            <a:r>
              <a:rPr lang="en-US" sz="1600" dirty="0"/>
              <a:t>, </a:t>
            </a:r>
            <a:r>
              <a:rPr lang="x-none" sz="1600" b="1" u="sng"/>
              <a:t>Document Category</a:t>
            </a:r>
            <a:r>
              <a:rPr lang="en-US" sz="1600" dirty="0"/>
              <a:t>, </a:t>
            </a:r>
            <a:r>
              <a:rPr lang="x-none" sz="1600" b="1" u="sng"/>
              <a:t>Document Type</a:t>
            </a:r>
            <a:r>
              <a:rPr lang="en-US" sz="1600" dirty="0"/>
              <a:t>, </a:t>
            </a:r>
            <a:r>
              <a:rPr lang="x-none" sz="1600" b="1" u="sng"/>
              <a:t>Document Number</a:t>
            </a:r>
            <a:r>
              <a:rPr lang="en-US" sz="1600" dirty="0"/>
              <a:t>, </a:t>
            </a:r>
            <a:r>
              <a:rPr lang="x-none" sz="1600" b="1" u="sng"/>
              <a:t>Document Date</a:t>
            </a:r>
            <a:r>
              <a:rPr lang="en-US" sz="1600" dirty="0"/>
              <a:t>, </a:t>
            </a:r>
            <a:r>
              <a:rPr lang="x-none" sz="1600" b="1" u="sng"/>
              <a:t>Dollar Amount</a:t>
            </a:r>
            <a:r>
              <a:rPr lang="en-US" sz="1600" dirty="0"/>
              <a:t>, </a:t>
            </a:r>
            <a:r>
              <a:rPr lang="x-none" sz="1600" b="1" u="sng"/>
              <a:t>Document Action</a:t>
            </a:r>
            <a:r>
              <a:rPr lang="en-US" sz="1600" dirty="0"/>
              <a:t>, </a:t>
            </a:r>
            <a:r>
              <a:rPr lang="en-US" sz="1600" b="1" u="sng" dirty="0" smtClean="0"/>
              <a:t>Action</a:t>
            </a:r>
            <a:endParaRPr lang="en-US" sz="1600" dirty="0" smtClean="0"/>
          </a:p>
          <a:p>
            <a:pPr lvl="2"/>
            <a:r>
              <a:rPr lang="en-US" sz="1800" dirty="0" smtClean="0"/>
              <a:t>Renamed fields</a:t>
            </a:r>
          </a:p>
          <a:p>
            <a:pPr lvl="3"/>
            <a:r>
              <a:rPr lang="en-US" sz="1600" dirty="0" smtClean="0"/>
              <a:t>Date field renamed to </a:t>
            </a:r>
            <a:r>
              <a:rPr lang="en-US" sz="1600" b="1" u="sng" dirty="0" smtClean="0"/>
              <a:t>Document Date.</a:t>
            </a:r>
          </a:p>
          <a:p>
            <a:pPr lvl="3"/>
            <a:endParaRPr lang="en-US" sz="1600" b="1" u="sng"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36</a:t>
            </a:fld>
            <a:endParaRPr lang="en-US" dirty="0"/>
          </a:p>
        </p:txBody>
      </p:sp>
    </p:spTree>
    <p:extLst>
      <p:ext uri="{BB962C8B-B14F-4D97-AF65-F5344CB8AC3E}">
        <p14:creationId xmlns:p14="http://schemas.microsoft.com/office/powerpoint/2010/main" val="2457987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Asset Number to Journal </a:t>
            </a:r>
            <a:br>
              <a:rPr lang="en-US" dirty="0"/>
            </a:br>
            <a:r>
              <a:rPr lang="en-US" dirty="0"/>
              <a:t>and Search to Spending History</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37</a:t>
            </a:fld>
            <a:endParaRPr lang="en-US" dirty="0"/>
          </a:p>
        </p:txBody>
      </p:sp>
      <p:pic>
        <p:nvPicPr>
          <p:cNvPr id="1467394"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29" y="1691463"/>
            <a:ext cx="8416457" cy="385873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499729" y="1956391"/>
            <a:ext cx="3636336" cy="9144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40816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5:</a:t>
            </a:r>
            <a:endParaRPr lang="en-US" sz="3600" dirty="0" smtClean="0"/>
          </a:p>
          <a:p>
            <a:pPr algn="ctr">
              <a:buNone/>
            </a:pPr>
            <a:r>
              <a:rPr lang="en-US" sz="3600" b="1" dirty="0" smtClean="0"/>
              <a:t>General Ledger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38</a:t>
            </a:fld>
            <a:endParaRPr lang="en-US" dirty="0"/>
          </a:p>
        </p:txBody>
      </p:sp>
    </p:spTree>
    <p:extLst>
      <p:ext uri="{BB962C8B-B14F-4D97-AF65-F5344CB8AC3E}">
        <p14:creationId xmlns:p14="http://schemas.microsoft.com/office/powerpoint/2010/main" val="3816924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Ledger </a:t>
            </a:r>
            <a:br>
              <a:rPr lang="en-US" dirty="0" smtClean="0"/>
            </a:br>
            <a:r>
              <a:rPr lang="en-US" dirty="0" smtClean="0"/>
              <a:t>Functionality Overview</a:t>
            </a:r>
            <a:endParaRPr lang="en-US" dirty="0"/>
          </a:p>
        </p:txBody>
      </p:sp>
      <p:sp>
        <p:nvSpPr>
          <p:cNvPr id="3" name="Content Placeholder 2"/>
          <p:cNvSpPr>
            <a:spLocks noGrp="1"/>
          </p:cNvSpPr>
          <p:nvPr>
            <p:ph idx="1"/>
          </p:nvPr>
        </p:nvSpPr>
        <p:spPr>
          <a:xfrm>
            <a:off x="415077" y="1586873"/>
            <a:ext cx="8229600" cy="4525962"/>
          </a:xfrm>
        </p:spPr>
        <p:txBody>
          <a:bodyPr/>
          <a:lstStyle/>
          <a:p>
            <a:pPr lvl="1"/>
            <a:r>
              <a:rPr lang="en-US" sz="1800" dirty="0"/>
              <a:t>The General Ledger (GL) module provides financial tracking and an audit backbone for Momentum. </a:t>
            </a:r>
            <a:endParaRPr lang="en-US" dirty="0"/>
          </a:p>
          <a:p>
            <a:pPr lvl="2"/>
            <a:r>
              <a:rPr lang="en-US" sz="1800" dirty="0"/>
              <a:t>Performs necessary </a:t>
            </a:r>
            <a:r>
              <a:rPr lang="en-US" sz="1800" b="1" u="sng" dirty="0"/>
              <a:t>financial postings</a:t>
            </a:r>
            <a:r>
              <a:rPr lang="en-US" sz="1800" dirty="0"/>
              <a:t> for all transactions across all </a:t>
            </a:r>
            <a:r>
              <a:rPr lang="en-US" sz="1800" dirty="0" smtClean="0"/>
              <a:t>modules.</a:t>
            </a:r>
            <a:endParaRPr lang="en-US" dirty="0"/>
          </a:p>
          <a:p>
            <a:pPr lvl="2"/>
            <a:r>
              <a:rPr lang="en-US" sz="1800" dirty="0"/>
              <a:t>Provides a complete </a:t>
            </a:r>
            <a:r>
              <a:rPr lang="en-US" sz="1800" b="1" u="sng" dirty="0"/>
              <a:t>audit trail of transactions</a:t>
            </a:r>
            <a:r>
              <a:rPr lang="en-US" sz="1800" dirty="0"/>
              <a:t> processed in the </a:t>
            </a:r>
            <a:r>
              <a:rPr lang="en-US" sz="1800" dirty="0" smtClean="0"/>
              <a:t>system.</a:t>
            </a:r>
            <a:endParaRPr lang="en-US" dirty="0"/>
          </a:p>
          <a:p>
            <a:pPr lvl="2"/>
            <a:r>
              <a:rPr lang="en-US" sz="1800" dirty="0"/>
              <a:t>Provides </a:t>
            </a:r>
            <a:r>
              <a:rPr lang="en-US" sz="1800" b="1" u="sng" dirty="0"/>
              <a:t>a journal voucher transaction</a:t>
            </a:r>
            <a:r>
              <a:rPr lang="en-US" sz="1800" dirty="0"/>
              <a:t> to record financial activities not handled elsewhere in </a:t>
            </a:r>
            <a:r>
              <a:rPr lang="en-US" sz="1800" dirty="0" smtClean="0"/>
              <a:t>Momentum.</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39</a:t>
            </a:fld>
            <a:endParaRPr lang="en-US" dirty="0"/>
          </a:p>
        </p:txBody>
      </p:sp>
    </p:spTree>
    <p:extLst>
      <p:ext uri="{BB962C8B-B14F-4D97-AF65-F5344CB8AC3E}">
        <p14:creationId xmlns:p14="http://schemas.microsoft.com/office/powerpoint/2010/main" val="117467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Pegasys History</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a:t>
            </a:fld>
            <a:endParaRPr lang="en-US" dirty="0"/>
          </a:p>
        </p:txBody>
      </p:sp>
      <p:pic>
        <p:nvPicPr>
          <p:cNvPr id="6" name="Picture 5" descr="C:\Users\easpland\Documents\Proposals\Pegasys - Maryt Fox\2 - PNG\13-048-005 - Timelin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72" y="3317350"/>
            <a:ext cx="7113182" cy="3561907"/>
          </a:xfrm>
          <a:prstGeom prst="rect">
            <a:avLst/>
          </a:prstGeom>
          <a:noFill/>
          <a:ln>
            <a:noFill/>
          </a:ln>
        </p:spPr>
      </p:pic>
      <p:sp>
        <p:nvSpPr>
          <p:cNvPr id="7" name="Content Placeholder 2"/>
          <p:cNvSpPr>
            <a:spLocks noGrp="1"/>
          </p:cNvSpPr>
          <p:nvPr>
            <p:ph idx="1"/>
          </p:nvPr>
        </p:nvSpPr>
        <p:spPr>
          <a:xfrm>
            <a:off x="585197" y="1214734"/>
            <a:ext cx="8229600" cy="4525962"/>
          </a:xfrm>
        </p:spPr>
        <p:txBody>
          <a:bodyPr/>
          <a:lstStyle/>
          <a:p>
            <a:r>
              <a:rPr lang="en-US" sz="1800" dirty="0" smtClean="0"/>
              <a:t>Pegasys</a:t>
            </a:r>
          </a:p>
          <a:p>
            <a:pPr lvl="1"/>
            <a:r>
              <a:rPr lang="en-US" sz="1600" dirty="0" smtClean="0"/>
              <a:t>GSA’s financial system of record delivering </a:t>
            </a:r>
            <a:r>
              <a:rPr lang="en-US" sz="1600" dirty="0"/>
              <a:t>comprehensive, federal-specific financial management </a:t>
            </a:r>
            <a:r>
              <a:rPr lang="en-US" sz="1600" dirty="0" smtClean="0"/>
              <a:t>automation.</a:t>
            </a:r>
          </a:p>
          <a:p>
            <a:r>
              <a:rPr lang="en-US" sz="1800" dirty="0" smtClean="0"/>
              <a:t>7.1.2 upgrade</a:t>
            </a:r>
          </a:p>
          <a:p>
            <a:pPr lvl="1"/>
            <a:r>
              <a:rPr lang="en-US" sz="1600" dirty="0"/>
              <a:t>Incorporates enhancements selected out of160 new features designed to meet current legislative and government-mandated federal financial management requirements and recommendations.</a:t>
            </a:r>
          </a:p>
          <a:p>
            <a:pPr marL="346075" lvl="1" indent="0">
              <a:buNone/>
            </a:pPr>
            <a:r>
              <a:rPr lang="en-US" sz="1600" dirty="0" smtClean="0"/>
              <a:t>.</a:t>
            </a:r>
            <a:endParaRPr lang="en-US" sz="1600" dirty="0"/>
          </a:p>
          <a:p>
            <a:endParaRPr lang="en-US" sz="1800" dirty="0"/>
          </a:p>
        </p:txBody>
      </p:sp>
    </p:spTree>
    <p:extLst>
      <p:ext uri="{BB962C8B-B14F-4D97-AF65-F5344CB8AC3E}">
        <p14:creationId xmlns:p14="http://schemas.microsoft.com/office/powerpoint/2010/main" val="22606334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98" y="1310426"/>
            <a:ext cx="8229600" cy="4525962"/>
          </a:xfrm>
        </p:spPr>
        <p:txBody>
          <a:bodyPr/>
          <a:lstStyle/>
          <a:p>
            <a:pPr lvl="2"/>
            <a:r>
              <a:rPr lang="en-US" sz="1800" dirty="0"/>
              <a:t>General Ledger Accounts</a:t>
            </a:r>
            <a:endParaRPr lang="en-US" dirty="0"/>
          </a:p>
          <a:p>
            <a:pPr lvl="3"/>
            <a:r>
              <a:rPr lang="en-US" sz="1600" dirty="0"/>
              <a:t>In order to provide consistent financial reports from one agency to another and to increase federal financial accountability, the federal government created the United States Standard General Ledger (SGL). The SGL is a standard chart of accounts that must be used by all federal agencies</a:t>
            </a:r>
            <a:r>
              <a:rPr lang="en-US" sz="1600" dirty="0" smtClean="0"/>
              <a:t>.</a:t>
            </a:r>
          </a:p>
          <a:p>
            <a:pPr lvl="3"/>
            <a:endParaRPr lang="en-US" sz="800" dirty="0"/>
          </a:p>
          <a:p>
            <a:pPr lvl="2"/>
            <a:r>
              <a:rPr lang="en-US" sz="1800" dirty="0"/>
              <a:t>Accounting </a:t>
            </a:r>
            <a:r>
              <a:rPr lang="en-US" sz="1800" dirty="0" smtClean="0"/>
              <a:t>Events:</a:t>
            </a:r>
            <a:endParaRPr lang="en-US" dirty="0"/>
          </a:p>
          <a:p>
            <a:pPr lvl="3"/>
            <a:r>
              <a:rPr lang="en-US" sz="1600" b="1" u="sng" dirty="0"/>
              <a:t>Signify the type of financial activity</a:t>
            </a:r>
            <a:r>
              <a:rPr lang="en-US" sz="1600" dirty="0"/>
              <a:t> performed by a given transaction</a:t>
            </a:r>
            <a:r>
              <a:rPr lang="en-US" sz="1600" dirty="0" smtClean="0"/>
              <a:t>.</a:t>
            </a:r>
          </a:p>
          <a:p>
            <a:pPr lvl="3"/>
            <a:r>
              <a:rPr lang="en-US" sz="1600" dirty="0" smtClean="0"/>
              <a:t>Tell Pegasys whether </a:t>
            </a:r>
            <a:r>
              <a:rPr lang="en-US" sz="1600" dirty="0"/>
              <a:t>a transaction updates </a:t>
            </a:r>
            <a:r>
              <a:rPr lang="en-US" sz="1600" b="1" u="sng" dirty="0"/>
              <a:t>commitments, obligations, or expenditures</a:t>
            </a:r>
            <a:r>
              <a:rPr lang="en-US" sz="1600" dirty="0"/>
              <a:t>. </a:t>
            </a:r>
            <a:endParaRPr lang="en-US" sz="1600" dirty="0" smtClean="0"/>
          </a:p>
          <a:p>
            <a:pPr lvl="3"/>
            <a:r>
              <a:rPr lang="en-US" sz="1600" dirty="0"/>
              <a:t>Provide a basis for certain accounting-related edits and system updates (e.g., increase/decrease appropriate amounts on the budget tables).</a:t>
            </a:r>
          </a:p>
          <a:p>
            <a:pPr lvl="3"/>
            <a:r>
              <a:rPr lang="en-US" sz="1600" dirty="0" smtClean="0"/>
              <a:t>Maintained </a:t>
            </a:r>
            <a:r>
              <a:rPr lang="en-US" sz="1600" dirty="0"/>
              <a:t>on the Accounting Event reference </a:t>
            </a:r>
            <a:r>
              <a:rPr lang="en-US" sz="1600" dirty="0" smtClean="0"/>
              <a:t>table.</a:t>
            </a:r>
            <a:endParaRPr lang="en-US" sz="1600" dirty="0"/>
          </a:p>
          <a:p>
            <a:pPr lvl="3"/>
            <a:endParaRPr lang="en-US" sz="800" dirty="0" smtClean="0"/>
          </a:p>
          <a:p>
            <a:pPr lvl="2"/>
            <a:r>
              <a:rPr lang="en-US" sz="1800" dirty="0" smtClean="0"/>
              <a:t>Each </a:t>
            </a:r>
            <a:r>
              <a:rPr lang="en-US" sz="1800" dirty="0"/>
              <a:t>GL account type has an accounting event associated with it on the GL Account Type Maintenance table. </a:t>
            </a:r>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40</a:t>
            </a:fld>
            <a:endParaRPr lang="en-US" dirty="0"/>
          </a:p>
        </p:txBody>
      </p:sp>
      <p:sp>
        <p:nvSpPr>
          <p:cNvPr id="6" name="Title 1"/>
          <p:cNvSpPr>
            <a:spLocks noGrp="1"/>
          </p:cNvSpPr>
          <p:nvPr>
            <p:ph type="title"/>
          </p:nvPr>
        </p:nvSpPr>
        <p:spPr/>
        <p:txBody>
          <a:bodyPr/>
          <a:lstStyle/>
          <a:p>
            <a:r>
              <a:rPr lang="en-US" dirty="0" smtClean="0"/>
              <a:t>General Ledger </a:t>
            </a:r>
            <a:br>
              <a:rPr lang="en-US" dirty="0" smtClean="0"/>
            </a:br>
            <a:r>
              <a:rPr lang="en-US" dirty="0" smtClean="0"/>
              <a:t>Functionality Overview</a:t>
            </a:r>
            <a:endParaRPr lang="en-US" dirty="0"/>
          </a:p>
        </p:txBody>
      </p:sp>
    </p:spTree>
    <p:extLst>
      <p:ext uri="{BB962C8B-B14F-4D97-AF65-F5344CB8AC3E}">
        <p14:creationId xmlns:p14="http://schemas.microsoft.com/office/powerpoint/2010/main" val="5089352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Ledger Enhancement</a:t>
            </a:r>
            <a:br>
              <a:rPr lang="en-US" dirty="0" smtClean="0"/>
            </a:br>
            <a:r>
              <a:rPr lang="en-US" dirty="0" smtClean="0"/>
              <a:t>Overview</a:t>
            </a:r>
            <a:endParaRPr lang="en-US" dirty="0"/>
          </a:p>
        </p:txBody>
      </p:sp>
      <p:sp>
        <p:nvSpPr>
          <p:cNvPr id="3" name="Content Placeholder 2"/>
          <p:cNvSpPr>
            <a:spLocks noGrp="1"/>
          </p:cNvSpPr>
          <p:nvPr>
            <p:ph idx="1"/>
          </p:nvPr>
        </p:nvSpPr>
        <p:spPr/>
        <p:txBody>
          <a:bodyPr/>
          <a:lstStyle/>
          <a:p>
            <a:r>
              <a:rPr lang="en-US" sz="2400" dirty="0"/>
              <a:t>GTAS - SGL and </a:t>
            </a:r>
            <a:r>
              <a:rPr lang="en-US" sz="2400" dirty="0" smtClean="0"/>
              <a:t>GL Account </a:t>
            </a:r>
            <a:r>
              <a:rPr lang="en-US" sz="2400" dirty="0"/>
              <a:t>Expansion</a:t>
            </a:r>
            <a:endParaRPr lang="en-US" sz="2400" dirty="0" smtClean="0"/>
          </a:p>
          <a:p>
            <a:r>
              <a:rPr lang="en-US" sz="2400" dirty="0" smtClean="0"/>
              <a:t>Annual </a:t>
            </a:r>
            <a:r>
              <a:rPr lang="en-US" sz="2400" dirty="0"/>
              <a:t>Close </a:t>
            </a:r>
            <a:r>
              <a:rPr lang="en-US" sz="2400" dirty="0" smtClean="0"/>
              <a:t>Improvements</a:t>
            </a:r>
          </a:p>
          <a:p>
            <a:r>
              <a:rPr lang="en-US" sz="2400" dirty="0"/>
              <a:t>Posting Model </a:t>
            </a:r>
            <a:r>
              <a:rPr lang="en-US" sz="2400" dirty="0" smtClean="0"/>
              <a:t>Information</a:t>
            </a:r>
          </a:p>
          <a:p>
            <a:r>
              <a:rPr lang="en-US" sz="2400" dirty="0"/>
              <a:t>GL and Entity Rebuild Performance </a:t>
            </a:r>
            <a:r>
              <a:rPr lang="en-US" sz="2400" dirty="0" smtClean="0"/>
              <a:t>Improvement</a:t>
            </a:r>
          </a:p>
          <a:p>
            <a:r>
              <a:rPr lang="en-US" sz="2400" dirty="0"/>
              <a:t>Document Reversal Additional </a:t>
            </a:r>
            <a:r>
              <a:rPr lang="en-US" sz="2400" dirty="0" smtClean="0"/>
              <a:t>Parameters</a:t>
            </a:r>
          </a:p>
          <a:p>
            <a:r>
              <a:rPr lang="en-US" sz="2400" dirty="0"/>
              <a:t>Multiple Journal Postings for IPAC Payments</a:t>
            </a:r>
            <a:endParaRPr lang="en-US" sz="2400" dirty="0" smtClean="0"/>
          </a:p>
          <a:p>
            <a:endParaRPr lang="en-US" sz="2400" dirty="0" smtClean="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41</a:t>
            </a:fld>
            <a:endParaRPr lang="en-US" dirty="0"/>
          </a:p>
        </p:txBody>
      </p:sp>
    </p:spTree>
    <p:extLst>
      <p:ext uri="{BB962C8B-B14F-4D97-AF65-F5344CB8AC3E}">
        <p14:creationId xmlns:p14="http://schemas.microsoft.com/office/powerpoint/2010/main" val="40254668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GTAS - SGL and </a:t>
            </a:r>
            <a:r>
              <a:rPr lang="en-US" dirty="0" smtClean="0"/>
              <a:t>GL Account</a:t>
            </a:r>
            <a:br>
              <a:rPr lang="en-US" dirty="0" smtClean="0"/>
            </a:br>
            <a:r>
              <a:rPr lang="en-US" dirty="0" smtClean="0"/>
              <a:t>Expansion</a:t>
            </a:r>
            <a:endParaRPr lang="en-US" dirty="0"/>
          </a:p>
        </p:txBody>
      </p:sp>
      <p:sp>
        <p:nvSpPr>
          <p:cNvPr id="3" name="Content Placeholder 2"/>
          <p:cNvSpPr>
            <a:spLocks noGrp="1"/>
          </p:cNvSpPr>
          <p:nvPr>
            <p:ph idx="1"/>
          </p:nvPr>
        </p:nvSpPr>
        <p:spPr/>
        <p:txBody>
          <a:bodyPr/>
          <a:lstStyle/>
          <a:p>
            <a:r>
              <a:rPr lang="en-US" sz="2000" dirty="0" smtClean="0"/>
              <a:t>7.1.2 Enhancement</a:t>
            </a:r>
          </a:p>
          <a:p>
            <a:r>
              <a:rPr lang="en-US" sz="2000" dirty="0" smtClean="0"/>
              <a:t>Implements system wide general </a:t>
            </a:r>
            <a:r>
              <a:rPr lang="en-US" sz="2000" dirty="0"/>
              <a:t>ledger conversion from the four-digit SGL structure to the six-digit SGL structure. </a:t>
            </a:r>
            <a:endParaRPr lang="en-US" sz="2000" dirty="0" smtClean="0"/>
          </a:p>
          <a:p>
            <a:pPr lvl="1"/>
            <a:r>
              <a:rPr lang="en-US" sz="1800" dirty="0" smtClean="0"/>
              <a:t>Transactions</a:t>
            </a:r>
          </a:p>
          <a:p>
            <a:pPr lvl="1"/>
            <a:r>
              <a:rPr lang="en-US" sz="1800" dirty="0" smtClean="0"/>
              <a:t>Queries</a:t>
            </a:r>
          </a:p>
          <a:p>
            <a:pPr lvl="1"/>
            <a:r>
              <a:rPr lang="en-US" sz="1800" dirty="0" smtClean="0"/>
              <a:t>Reference Tables</a:t>
            </a:r>
          </a:p>
          <a:p>
            <a:endParaRPr lang="en-US" sz="20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42</a:t>
            </a:fld>
            <a:endParaRPr lang="en-US" dirty="0"/>
          </a:p>
        </p:txBody>
      </p:sp>
      <p:pic>
        <p:nvPicPr>
          <p:cNvPr id="1440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139" y="3801592"/>
            <a:ext cx="4532426" cy="173993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001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Annual Close Improvements –</a:t>
            </a:r>
            <a:br>
              <a:rPr lang="en-US" dirty="0" smtClean="0"/>
            </a:br>
            <a:r>
              <a:rPr lang="en-US" dirty="0" smtClean="0"/>
              <a:t>Business Process</a:t>
            </a:r>
            <a:endParaRPr lang="en-US" dirty="0"/>
          </a:p>
        </p:txBody>
      </p:sp>
      <p:sp>
        <p:nvSpPr>
          <p:cNvPr id="3" name="Content Placeholder 2"/>
          <p:cNvSpPr>
            <a:spLocks noGrp="1"/>
          </p:cNvSpPr>
          <p:nvPr>
            <p:ph idx="1"/>
          </p:nvPr>
        </p:nvSpPr>
        <p:spPr>
          <a:xfrm>
            <a:off x="457606" y="1257264"/>
            <a:ext cx="8229600" cy="4525962"/>
          </a:xfrm>
        </p:spPr>
        <p:txBody>
          <a:bodyPr/>
          <a:lstStyle/>
          <a:p>
            <a:r>
              <a:rPr lang="en-US" sz="1800" dirty="0" smtClean="0"/>
              <a:t>GLACLOSE </a:t>
            </a:r>
            <a:r>
              <a:rPr lang="en-US" sz="1800" dirty="0"/>
              <a:t>batch </a:t>
            </a:r>
            <a:r>
              <a:rPr lang="en-US" sz="1800" dirty="0" smtClean="0"/>
              <a:t>job:</a:t>
            </a:r>
            <a:endParaRPr lang="en-US" sz="2400" dirty="0"/>
          </a:p>
          <a:p>
            <a:pPr lvl="1"/>
            <a:r>
              <a:rPr lang="en-US" sz="1600" dirty="0" smtClean="0"/>
              <a:t>Closes </a:t>
            </a:r>
            <a:r>
              <a:rPr lang="en-US" sz="1600" dirty="0"/>
              <a:t>the books at year-end and prepares the </a:t>
            </a:r>
            <a:r>
              <a:rPr lang="en-US" sz="1600" dirty="0" smtClean="0"/>
              <a:t>GL for </a:t>
            </a:r>
            <a:r>
              <a:rPr lang="en-US" sz="1600" dirty="0"/>
              <a:t>the new fiscal year. </a:t>
            </a:r>
            <a:endParaRPr lang="en-US" sz="1600" dirty="0" smtClean="0"/>
          </a:p>
          <a:p>
            <a:pPr lvl="1"/>
            <a:r>
              <a:rPr lang="en-US" sz="1600" dirty="0" smtClean="0"/>
              <a:t>Uses Journal Voucher (JV) documents to perform the following GL postings during the Annual Close batch process:</a:t>
            </a:r>
            <a:endParaRPr lang="en-US" sz="2000" dirty="0" smtClean="0"/>
          </a:p>
          <a:p>
            <a:pPr lvl="2"/>
            <a:r>
              <a:rPr lang="en-US" sz="1400" b="1" u="sng" dirty="0" smtClean="0"/>
              <a:t>Closing entries </a:t>
            </a:r>
            <a:r>
              <a:rPr lang="en-US" sz="1400" dirty="0" smtClean="0"/>
              <a:t>- transfers </a:t>
            </a:r>
            <a:r>
              <a:rPr lang="en-US" sz="1400" dirty="0"/>
              <a:t>funds from nominal proprietary and budgetary accounts to real or closing accounts at closing </a:t>
            </a:r>
            <a:r>
              <a:rPr lang="en-US" sz="1400" dirty="0" smtClean="0"/>
              <a:t>year-end.</a:t>
            </a:r>
            <a:endParaRPr lang="en-US" sz="1800" dirty="0"/>
          </a:p>
          <a:p>
            <a:pPr lvl="2"/>
            <a:r>
              <a:rPr lang="en-US" sz="1400" b="1" u="sng" dirty="0" smtClean="0"/>
              <a:t>Beginning </a:t>
            </a:r>
            <a:r>
              <a:rPr lang="en-US" sz="1400" b="1" u="sng" dirty="0"/>
              <a:t>Balance </a:t>
            </a:r>
            <a:r>
              <a:rPr lang="en-US" sz="1400" b="1" u="sng" dirty="0" smtClean="0"/>
              <a:t>entries </a:t>
            </a:r>
            <a:r>
              <a:rPr lang="en-US" sz="1400" dirty="0" smtClean="0"/>
              <a:t>- brings </a:t>
            </a:r>
            <a:r>
              <a:rPr lang="en-US" sz="1400" dirty="0"/>
              <a:t>forward the balance in real and closing accounts at closing year-end by posting the amount at the beginning of the new fiscal </a:t>
            </a:r>
            <a:r>
              <a:rPr lang="en-US" sz="1400" dirty="0" smtClean="0"/>
              <a:t>year.</a:t>
            </a:r>
            <a:endParaRPr lang="en-US" sz="1800" dirty="0"/>
          </a:p>
          <a:p>
            <a:endParaRPr lang="en-US" sz="1600" dirty="0" smtClean="0"/>
          </a:p>
          <a:p>
            <a:r>
              <a:rPr lang="en-US" sz="1600" dirty="0" smtClean="0"/>
              <a:t>GLACLOSE </a:t>
            </a:r>
            <a:r>
              <a:rPr lang="en-US" sz="1600" dirty="0"/>
              <a:t>can be run in either Preliminary or Final mode.</a:t>
            </a:r>
            <a:endParaRPr lang="en-US" sz="2400" dirty="0"/>
          </a:p>
          <a:p>
            <a:pPr lvl="1"/>
            <a:r>
              <a:rPr lang="en-US" sz="1400" b="1" u="sng" dirty="0"/>
              <a:t>Preliminary </a:t>
            </a:r>
            <a:r>
              <a:rPr lang="en-US" sz="1400" b="1" u="sng" dirty="0" smtClean="0"/>
              <a:t>mode</a:t>
            </a:r>
            <a:r>
              <a:rPr lang="en-US" sz="1400" dirty="0" smtClean="0"/>
              <a:t>:</a:t>
            </a:r>
          </a:p>
          <a:p>
            <a:pPr lvl="2"/>
            <a:r>
              <a:rPr lang="en-US" sz="1400" dirty="0" smtClean="0"/>
              <a:t>Creates </a:t>
            </a:r>
            <a:r>
              <a:rPr lang="en-US" sz="1400" dirty="0"/>
              <a:t>the same output file as Final mode, but it does not actually create documents and therefore does not update the journals or GL rollup </a:t>
            </a:r>
            <a:r>
              <a:rPr lang="en-US" sz="1400" dirty="0" smtClean="0"/>
              <a:t>tables.</a:t>
            </a:r>
            <a:endParaRPr lang="en-US" sz="2000" dirty="0"/>
          </a:p>
          <a:p>
            <a:pPr lvl="2"/>
            <a:r>
              <a:rPr lang="en-US" sz="1400" dirty="0"/>
              <a:t>Updates a set of preliminary GL rollup </a:t>
            </a:r>
            <a:r>
              <a:rPr lang="en-US" sz="1400" dirty="0" smtClean="0"/>
              <a:t>tables.</a:t>
            </a:r>
            <a:endParaRPr lang="en-US" sz="1800" dirty="0"/>
          </a:p>
          <a:p>
            <a:pPr lvl="1"/>
            <a:r>
              <a:rPr lang="en-US" sz="1400" b="1" u="sng" dirty="0" smtClean="0"/>
              <a:t>Final mode</a:t>
            </a:r>
            <a:r>
              <a:rPr lang="en-US" sz="1400" dirty="0" smtClean="0"/>
              <a:t>:</a:t>
            </a:r>
          </a:p>
          <a:p>
            <a:pPr lvl="2"/>
            <a:r>
              <a:rPr lang="en-US" sz="1400" dirty="0" smtClean="0"/>
              <a:t>Database </a:t>
            </a:r>
            <a:r>
              <a:rPr lang="en-US" sz="1400" dirty="0"/>
              <a:t>updates are </a:t>
            </a:r>
            <a:r>
              <a:rPr lang="en-US" sz="1400" dirty="0" smtClean="0"/>
              <a:t>made.</a:t>
            </a:r>
          </a:p>
          <a:p>
            <a:pPr lvl="2"/>
            <a:r>
              <a:rPr lang="en-US" sz="1400" dirty="0"/>
              <a:t>C</a:t>
            </a:r>
            <a:r>
              <a:rPr lang="en-US" sz="1400" dirty="0" smtClean="0"/>
              <a:t>an </a:t>
            </a:r>
            <a:r>
              <a:rPr lang="en-US" sz="1400" dirty="0"/>
              <a:t>be run multiple times for the same fiscal year to perform an incremental annual </a:t>
            </a:r>
            <a:r>
              <a:rPr lang="en-US" sz="1400" dirty="0" smtClean="0"/>
              <a:t>close.</a:t>
            </a:r>
            <a:endParaRPr lang="en-US" sz="2000" dirty="0"/>
          </a:p>
          <a:p>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43</a:t>
            </a:fld>
            <a:endParaRPr lang="en-US" dirty="0"/>
          </a:p>
        </p:txBody>
      </p:sp>
    </p:spTree>
    <p:extLst>
      <p:ext uri="{BB962C8B-B14F-4D97-AF65-F5344CB8AC3E}">
        <p14:creationId xmlns:p14="http://schemas.microsoft.com/office/powerpoint/2010/main" val="1236475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Annual Close Improvements</a:t>
            </a:r>
            <a:endParaRPr lang="en-US" dirty="0"/>
          </a:p>
        </p:txBody>
      </p:sp>
      <p:sp>
        <p:nvSpPr>
          <p:cNvPr id="3" name="Content Placeholder 2"/>
          <p:cNvSpPr>
            <a:spLocks noGrp="1"/>
          </p:cNvSpPr>
          <p:nvPr>
            <p:ph idx="1"/>
          </p:nvPr>
        </p:nvSpPr>
        <p:spPr/>
        <p:txBody>
          <a:bodyPr/>
          <a:lstStyle/>
          <a:p>
            <a:r>
              <a:rPr lang="en-US" sz="2000" dirty="0" smtClean="0"/>
              <a:t>7.1.2 Enhancements</a:t>
            </a:r>
          </a:p>
          <a:p>
            <a:pPr lvl="1"/>
            <a:r>
              <a:rPr lang="en-US" sz="1800" dirty="0"/>
              <a:t>Preliminary Mode Updates</a:t>
            </a:r>
            <a:endParaRPr lang="en-US" dirty="0"/>
          </a:p>
          <a:p>
            <a:pPr lvl="2"/>
            <a:r>
              <a:rPr lang="en-US" sz="2000" dirty="0"/>
              <a:t>GLACLOSE </a:t>
            </a:r>
            <a:r>
              <a:rPr lang="en-US" sz="2000" dirty="0" smtClean="0"/>
              <a:t>is </a:t>
            </a:r>
            <a:r>
              <a:rPr lang="en-US" sz="2000" dirty="0"/>
              <a:t>modified to remove the accounting period edit when </a:t>
            </a:r>
            <a:r>
              <a:rPr lang="en-US" sz="2000" dirty="0" smtClean="0"/>
              <a:t>executing </a:t>
            </a:r>
            <a:r>
              <a:rPr lang="en-US" sz="2000" dirty="0"/>
              <a:t>in preliminary </a:t>
            </a:r>
            <a:r>
              <a:rPr lang="en-US" sz="2000" dirty="0" smtClean="0"/>
              <a:t>mode. </a:t>
            </a:r>
            <a:endParaRPr lang="en-US" sz="2800" dirty="0"/>
          </a:p>
          <a:p>
            <a:pPr lvl="3"/>
            <a:r>
              <a:rPr lang="en-US" sz="1800" dirty="0" smtClean="0"/>
              <a:t>Since </a:t>
            </a:r>
            <a:r>
              <a:rPr lang="en-US" sz="1800" dirty="0"/>
              <a:t>there are no documents or postings being processed, there is </a:t>
            </a:r>
            <a:r>
              <a:rPr lang="en-US" sz="1800" b="1" u="sng" dirty="0"/>
              <a:t>no need to require the accounting periods to be open</a:t>
            </a:r>
            <a:r>
              <a:rPr lang="en-US" sz="1800" dirty="0"/>
              <a:t> when executed in preliminary </a:t>
            </a:r>
            <a:r>
              <a:rPr lang="en-US" sz="1800" dirty="0" smtClean="0"/>
              <a:t>mode.</a:t>
            </a:r>
          </a:p>
          <a:p>
            <a:pPr lvl="3"/>
            <a:r>
              <a:rPr lang="en-US" sz="1800" dirty="0" smtClean="0"/>
              <a:t>Removing edit </a:t>
            </a:r>
            <a:r>
              <a:rPr lang="en-US" sz="1800" dirty="0"/>
              <a:t>allows the preliminary run to skip the checking if the closing, reinstatement, and beginning accounting periods are open during its </a:t>
            </a:r>
            <a:r>
              <a:rPr lang="en-US" sz="1800" dirty="0" smtClean="0"/>
              <a:t>run.</a:t>
            </a:r>
            <a:endParaRPr lang="en-US" sz="2400" dirty="0"/>
          </a:p>
          <a:p>
            <a:pPr lvl="4"/>
            <a:r>
              <a:rPr lang="en-US" sz="1800" dirty="0"/>
              <a:t>Allows for greater flexibility of its execution in production </a:t>
            </a:r>
            <a:r>
              <a:rPr lang="en-US" sz="1800" dirty="0" smtClean="0"/>
              <a:t>databases.</a:t>
            </a:r>
            <a:endParaRPr lang="en-US" sz="2400" dirty="0"/>
          </a:p>
          <a:p>
            <a:pPr lvl="3"/>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44</a:t>
            </a:fld>
            <a:endParaRPr lang="en-US" dirty="0"/>
          </a:p>
        </p:txBody>
      </p:sp>
    </p:spTree>
    <p:extLst>
      <p:ext uri="{BB962C8B-B14F-4D97-AF65-F5344CB8AC3E}">
        <p14:creationId xmlns:p14="http://schemas.microsoft.com/office/powerpoint/2010/main" val="3256455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Close </a:t>
            </a:r>
            <a:r>
              <a:rPr lang="en-US" dirty="0" smtClean="0"/>
              <a:t>Improvements cont</a:t>
            </a:r>
            <a:r>
              <a:rPr lang="en-US" dirty="0"/>
              <a:t>.</a:t>
            </a:r>
          </a:p>
        </p:txBody>
      </p:sp>
      <p:sp>
        <p:nvSpPr>
          <p:cNvPr id="3" name="Content Placeholder 2"/>
          <p:cNvSpPr>
            <a:spLocks noGrp="1"/>
          </p:cNvSpPr>
          <p:nvPr>
            <p:ph idx="1"/>
          </p:nvPr>
        </p:nvSpPr>
        <p:spPr>
          <a:xfrm>
            <a:off x="638360" y="1395487"/>
            <a:ext cx="8229600" cy="4525962"/>
          </a:xfrm>
        </p:spPr>
        <p:txBody>
          <a:bodyPr/>
          <a:lstStyle/>
          <a:p>
            <a:r>
              <a:rPr lang="en-US" sz="2200" dirty="0" smtClean="0"/>
              <a:t>Improved </a:t>
            </a:r>
            <a:r>
              <a:rPr lang="en-US" sz="2200" dirty="0"/>
              <a:t>Batch Process Error Messages</a:t>
            </a:r>
            <a:endParaRPr lang="en-US" sz="3000" dirty="0"/>
          </a:p>
          <a:p>
            <a:pPr lvl="1"/>
            <a:r>
              <a:rPr lang="en-US" sz="2000" dirty="0"/>
              <a:t>Provides a better understanding and description of encountered </a:t>
            </a:r>
            <a:r>
              <a:rPr lang="en-US" sz="2000" dirty="0" smtClean="0"/>
              <a:t>issues.</a:t>
            </a:r>
            <a:endParaRPr lang="en-US" sz="2800" dirty="0"/>
          </a:p>
          <a:p>
            <a:pPr lvl="1"/>
            <a:r>
              <a:rPr lang="en-US" sz="2000" dirty="0"/>
              <a:t>New problem definitions (error codes and messages) </a:t>
            </a:r>
            <a:endParaRPr lang="en-US" sz="2000" dirty="0" smtClean="0"/>
          </a:p>
          <a:p>
            <a:pPr lvl="2"/>
            <a:r>
              <a:rPr lang="en-US" sz="1800" dirty="0" smtClean="0"/>
              <a:t>Displays error </a:t>
            </a:r>
            <a:r>
              <a:rPr lang="en-US" sz="1800" dirty="0"/>
              <a:t>messages that exist in the batch log but are not present in the batch job </a:t>
            </a:r>
            <a:r>
              <a:rPr lang="en-US" sz="1800" dirty="0" smtClean="0"/>
              <a:t>report</a:t>
            </a:r>
          </a:p>
          <a:p>
            <a:pPr lvl="2"/>
            <a:r>
              <a:rPr lang="en-US" sz="1800" dirty="0" smtClean="0"/>
              <a:t>Creates </a:t>
            </a:r>
            <a:r>
              <a:rPr lang="en-US" sz="1800" dirty="0"/>
              <a:t>new problem definitions for each of these </a:t>
            </a:r>
            <a:r>
              <a:rPr lang="en-US" sz="1800" dirty="0" smtClean="0"/>
              <a:t>messages allowing them </a:t>
            </a:r>
            <a:r>
              <a:rPr lang="en-US" sz="1800" dirty="0"/>
              <a:t>to be present in the batch job report when issues </a:t>
            </a:r>
            <a:r>
              <a:rPr lang="en-US" sz="1800" dirty="0" smtClean="0"/>
              <a:t>arise.</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45</a:t>
            </a:fld>
            <a:endParaRPr lang="en-US" dirty="0"/>
          </a:p>
        </p:txBody>
      </p:sp>
    </p:spTree>
    <p:extLst>
      <p:ext uri="{BB962C8B-B14F-4D97-AF65-F5344CB8AC3E}">
        <p14:creationId xmlns:p14="http://schemas.microsoft.com/office/powerpoint/2010/main" val="1419530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Close Improvements cont.</a:t>
            </a:r>
          </a:p>
        </p:txBody>
      </p:sp>
      <p:sp>
        <p:nvSpPr>
          <p:cNvPr id="3" name="Content Placeholder 2"/>
          <p:cNvSpPr>
            <a:spLocks noGrp="1"/>
          </p:cNvSpPr>
          <p:nvPr>
            <p:ph idx="1"/>
          </p:nvPr>
        </p:nvSpPr>
        <p:spPr>
          <a:xfrm>
            <a:off x="85064" y="1416753"/>
            <a:ext cx="5252484" cy="4525962"/>
          </a:xfrm>
        </p:spPr>
        <p:txBody>
          <a:bodyPr/>
          <a:lstStyle/>
          <a:p>
            <a:pPr lvl="1"/>
            <a:r>
              <a:rPr lang="en-US" sz="1800" dirty="0" smtClean="0"/>
              <a:t>GLACLOSE Batch </a:t>
            </a:r>
            <a:r>
              <a:rPr lang="en-US" sz="1800" dirty="0"/>
              <a:t>Execution Report Timestamp enhancement</a:t>
            </a:r>
            <a:endParaRPr lang="en-US" dirty="0"/>
          </a:p>
          <a:p>
            <a:pPr lvl="2"/>
            <a:r>
              <a:rPr lang="en-US" sz="1600" dirty="0"/>
              <a:t>Batch execution reporting has been modified to add a </a:t>
            </a:r>
            <a:r>
              <a:rPr lang="en-US" sz="1600" dirty="0" smtClean="0"/>
              <a:t>flag</a:t>
            </a:r>
            <a:r>
              <a:rPr lang="en-US" sz="1600" dirty="0"/>
              <a:t> </a:t>
            </a:r>
            <a:r>
              <a:rPr lang="en-US" sz="1600" b="1" u="sng" dirty="0" smtClean="0"/>
              <a:t>Save </a:t>
            </a:r>
            <a:r>
              <a:rPr lang="en-US" sz="1600" b="1" u="sng" dirty="0"/>
              <a:t>Timestamp to </a:t>
            </a:r>
            <a:r>
              <a:rPr lang="en-US" sz="1600" b="1" u="sng" dirty="0" smtClean="0"/>
              <a:t>Report</a:t>
            </a:r>
            <a:r>
              <a:rPr lang="en-US" sz="1600" b="1" dirty="0" smtClean="0"/>
              <a:t> </a:t>
            </a:r>
            <a:r>
              <a:rPr lang="en-US" sz="1600" dirty="0"/>
              <a:t>on the Batch Job Maintenance </a:t>
            </a:r>
            <a:r>
              <a:rPr lang="en-US" sz="1600" dirty="0" smtClean="0"/>
              <a:t>Page. </a:t>
            </a:r>
            <a:endParaRPr lang="en-US" sz="1600" dirty="0"/>
          </a:p>
          <a:p>
            <a:pPr lvl="3"/>
            <a:r>
              <a:rPr lang="en-US" sz="1600" dirty="0" smtClean="0"/>
              <a:t>Allows </a:t>
            </a:r>
            <a:r>
              <a:rPr lang="en-US" sz="1600" dirty="0"/>
              <a:t>users to state if they would like error messages to display the date/time stamp next to each error message in the batch job </a:t>
            </a:r>
            <a:r>
              <a:rPr lang="en-US" sz="1600" dirty="0" smtClean="0"/>
              <a:t>report.</a:t>
            </a:r>
            <a:endParaRPr lang="en-US" dirty="0"/>
          </a:p>
          <a:p>
            <a:pPr lvl="4"/>
            <a:r>
              <a:rPr lang="en-US" sz="1400" dirty="0"/>
              <a:t>D</a:t>
            </a:r>
            <a:r>
              <a:rPr lang="en-US" sz="1400" dirty="0" smtClean="0"/>
              <a:t>ate/time </a:t>
            </a:r>
            <a:r>
              <a:rPr lang="en-US" sz="1400" dirty="0"/>
              <a:t>stamp already exists in the logs, but </a:t>
            </a:r>
            <a:r>
              <a:rPr lang="en-US" sz="1400" dirty="0" smtClean="0"/>
              <a:t>if selected will </a:t>
            </a:r>
            <a:r>
              <a:rPr lang="en-US" sz="1400" dirty="0"/>
              <a:t>now precede each error message and be displayed within the batch job </a:t>
            </a:r>
            <a:r>
              <a:rPr lang="en-US" sz="1400" dirty="0" smtClean="0"/>
              <a:t>report. </a:t>
            </a:r>
          </a:p>
          <a:p>
            <a:pPr lvl="2"/>
            <a:r>
              <a:rPr lang="en-US" sz="1600" dirty="0" smtClean="0"/>
              <a:t>Provides </a:t>
            </a:r>
            <a:r>
              <a:rPr lang="en-US" sz="1600" dirty="0"/>
              <a:t>better tracking and identifying of issues, while also providing an accurate timing of the execution and receipt of </a:t>
            </a:r>
            <a:r>
              <a:rPr lang="en-US" sz="1600" dirty="0" smtClean="0"/>
              <a:t>error.</a:t>
            </a:r>
            <a:endParaRPr lang="en-US" sz="16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46</a:t>
            </a:fld>
            <a:endParaRPr lang="en-US" dirty="0"/>
          </a:p>
        </p:txBody>
      </p:sp>
      <p:pic>
        <p:nvPicPr>
          <p:cNvPr id="146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707" y="1897310"/>
            <a:ext cx="3010272" cy="325932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317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Posting Model Information – </a:t>
            </a:r>
            <a:br>
              <a:rPr lang="en-US" dirty="0" smtClean="0"/>
            </a:br>
            <a:r>
              <a:rPr lang="en-US" dirty="0" smtClean="0"/>
              <a:t>Enhancement Features</a:t>
            </a:r>
            <a:endParaRPr lang="en-US" dirty="0"/>
          </a:p>
        </p:txBody>
      </p:sp>
      <p:sp>
        <p:nvSpPr>
          <p:cNvPr id="3" name="Content Placeholder 2"/>
          <p:cNvSpPr>
            <a:spLocks noGrp="1"/>
          </p:cNvSpPr>
          <p:nvPr>
            <p:ph idx="1"/>
          </p:nvPr>
        </p:nvSpPr>
        <p:spPr>
          <a:xfrm>
            <a:off x="127997" y="1108407"/>
            <a:ext cx="8229600" cy="4525962"/>
          </a:xfrm>
        </p:spPr>
        <p:txBody>
          <a:bodyPr/>
          <a:lstStyle/>
          <a:p>
            <a:pPr lvl="1"/>
            <a:r>
              <a:rPr lang="en-US" sz="1800" dirty="0" smtClean="0"/>
              <a:t>7.1.2. Enhancement</a:t>
            </a:r>
          </a:p>
          <a:p>
            <a:pPr lvl="1"/>
            <a:r>
              <a:rPr lang="en-US" sz="1800" dirty="0" smtClean="0"/>
              <a:t>Creates </a:t>
            </a:r>
            <a:r>
              <a:rPr lang="en-US" sz="1800" dirty="0"/>
              <a:t>a process that will generate </a:t>
            </a:r>
            <a:r>
              <a:rPr lang="en-US" sz="1800" u="sng" dirty="0"/>
              <a:t>more comprehensive GL posting model information</a:t>
            </a:r>
            <a:r>
              <a:rPr lang="en-US" sz="1800" dirty="0"/>
              <a:t> for agencies for use in research and to provide to an </a:t>
            </a:r>
            <a:r>
              <a:rPr lang="en-US" sz="1800" dirty="0" smtClean="0"/>
              <a:t>auditor.</a:t>
            </a:r>
            <a:endParaRPr lang="en-US" dirty="0"/>
          </a:p>
          <a:p>
            <a:pPr lvl="2"/>
            <a:r>
              <a:rPr lang="en-US" sz="1800" dirty="0"/>
              <a:t>Provide a complete breakdown of every unique transaction definition, including which accounts are debited and credited, the specific accounting event, the process activity, and the flexible definition information, for a specified fiscal </a:t>
            </a:r>
            <a:r>
              <a:rPr lang="en-US" sz="1800" dirty="0" smtClean="0"/>
              <a:t>year</a:t>
            </a:r>
          </a:p>
          <a:p>
            <a:pPr lvl="2"/>
            <a:endParaRPr lang="en-US" dirty="0"/>
          </a:p>
          <a:p>
            <a:pPr lvl="1"/>
            <a:r>
              <a:rPr lang="en-US" sz="1800" dirty="0" smtClean="0"/>
              <a:t>Provides </a:t>
            </a:r>
            <a:r>
              <a:rPr lang="en-US" sz="1800" dirty="0"/>
              <a:t>the GL Posting Model information in both query and report </a:t>
            </a:r>
            <a:r>
              <a:rPr lang="en-US" sz="1800" dirty="0" smtClean="0"/>
              <a:t>form</a:t>
            </a:r>
            <a:endParaRPr lang="en-US" dirty="0"/>
          </a:p>
          <a:p>
            <a:pPr lvl="2"/>
            <a:r>
              <a:rPr lang="en-US" sz="1800" b="1" u="sng" dirty="0" smtClean="0"/>
              <a:t>New Query</a:t>
            </a:r>
            <a:r>
              <a:rPr lang="en-US" sz="1800" dirty="0" smtClean="0"/>
              <a:t> - can </a:t>
            </a:r>
            <a:r>
              <a:rPr lang="en-US" sz="1800" dirty="0"/>
              <a:t>be used for online verification and </a:t>
            </a:r>
            <a:r>
              <a:rPr lang="en-US" sz="1800" dirty="0" smtClean="0"/>
              <a:t>research</a:t>
            </a:r>
            <a:endParaRPr lang="en-US" sz="1800" dirty="0"/>
          </a:p>
          <a:p>
            <a:pPr lvl="2"/>
            <a:r>
              <a:rPr lang="en-US" sz="1800" b="1" u="sng" dirty="0" smtClean="0"/>
              <a:t>New Report</a:t>
            </a:r>
            <a:r>
              <a:rPr lang="en-US" sz="1800" b="1" dirty="0" smtClean="0"/>
              <a:t> </a:t>
            </a:r>
            <a:r>
              <a:rPr lang="en-US" sz="1800" dirty="0" smtClean="0"/>
              <a:t>- Displays </a:t>
            </a:r>
            <a:r>
              <a:rPr lang="en-US" sz="1800" dirty="0"/>
              <a:t>information by selected fiscal year for distribution to applicable agency and audit </a:t>
            </a:r>
            <a:r>
              <a:rPr lang="en-US" sz="1800" dirty="0" smtClean="0"/>
              <a:t>personnel</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47</a:t>
            </a:fld>
            <a:endParaRPr lang="en-US" dirty="0"/>
          </a:p>
        </p:txBody>
      </p:sp>
    </p:spTree>
    <p:extLst>
      <p:ext uri="{BB962C8B-B14F-4D97-AF65-F5344CB8AC3E}">
        <p14:creationId xmlns:p14="http://schemas.microsoft.com/office/powerpoint/2010/main" val="20966298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Posting Model Information –</a:t>
            </a:r>
            <a:br>
              <a:rPr lang="en-US" dirty="0" smtClean="0"/>
            </a:br>
            <a:r>
              <a:rPr lang="en-US" dirty="0" smtClean="0"/>
              <a:t>Enhancement Features</a:t>
            </a:r>
            <a:endParaRPr lang="en-US" dirty="0"/>
          </a:p>
        </p:txBody>
      </p:sp>
      <p:sp>
        <p:nvSpPr>
          <p:cNvPr id="3" name="Content Placeholder 2"/>
          <p:cNvSpPr>
            <a:spLocks noGrp="1"/>
          </p:cNvSpPr>
          <p:nvPr>
            <p:ph idx="1"/>
          </p:nvPr>
        </p:nvSpPr>
        <p:spPr>
          <a:xfrm>
            <a:off x="361914" y="1427385"/>
            <a:ext cx="8229600" cy="4525962"/>
          </a:xfrm>
        </p:spPr>
        <p:txBody>
          <a:bodyPr/>
          <a:lstStyle/>
          <a:p>
            <a:pPr lvl="1"/>
            <a:r>
              <a:rPr lang="en-US" sz="1800" dirty="0" smtClean="0"/>
              <a:t>GL Posting Model Query</a:t>
            </a:r>
          </a:p>
          <a:p>
            <a:pPr lvl="2"/>
            <a:r>
              <a:rPr lang="en-US" sz="1600" dirty="0"/>
              <a:t>A</a:t>
            </a:r>
            <a:r>
              <a:rPr lang="en-US" sz="1600" dirty="0" smtClean="0"/>
              <a:t>llows users </a:t>
            </a:r>
            <a:r>
              <a:rPr lang="en-US" sz="1600" dirty="0"/>
              <a:t>to look up GL Posting Model information filtered by ranges of </a:t>
            </a:r>
            <a:r>
              <a:rPr lang="en-US" sz="1600" b="1" u="sng" dirty="0"/>
              <a:t>subsystems</a:t>
            </a:r>
            <a:r>
              <a:rPr lang="en-US" sz="1600" dirty="0"/>
              <a:t>, </a:t>
            </a:r>
            <a:r>
              <a:rPr lang="en-US" sz="1600" b="1" u="sng" dirty="0"/>
              <a:t>document types</a:t>
            </a:r>
            <a:r>
              <a:rPr lang="en-US" sz="1600" dirty="0"/>
              <a:t>, and </a:t>
            </a:r>
            <a:r>
              <a:rPr lang="en-US" sz="1600" b="1" u="sng" dirty="0"/>
              <a:t>transaction types</a:t>
            </a:r>
            <a:r>
              <a:rPr lang="en-US" sz="1600" dirty="0"/>
              <a:t> and provides the option to look up a specific GL Account Entry. There are three different sections that make up the full scope of the GL Posting Model for the specified search parameters. </a:t>
            </a:r>
            <a:endParaRPr lang="en-US" sz="2000" dirty="0"/>
          </a:p>
          <a:p>
            <a:pPr lvl="3"/>
            <a:r>
              <a:rPr lang="en-US" sz="1600" dirty="0"/>
              <a:t>Transaction Definition</a:t>
            </a:r>
            <a:endParaRPr lang="en-US" dirty="0"/>
          </a:p>
          <a:p>
            <a:pPr lvl="3"/>
            <a:r>
              <a:rPr lang="en-US" sz="1600" dirty="0"/>
              <a:t>GL Accounts</a:t>
            </a:r>
            <a:endParaRPr lang="en-US" dirty="0"/>
          </a:p>
          <a:p>
            <a:pPr lvl="3"/>
            <a:r>
              <a:rPr lang="en-US" sz="1600" dirty="0" smtClean="0"/>
              <a:t>Flexible definitions</a:t>
            </a:r>
          </a:p>
          <a:p>
            <a:pPr lvl="2"/>
            <a:endParaRPr lang="en-US" sz="2000" dirty="0"/>
          </a:p>
          <a:p>
            <a:pPr lvl="1"/>
            <a:r>
              <a:rPr lang="en-US" sz="1600" dirty="0"/>
              <a:t>All the queried results are filtered for manageability by Fiscal Year. If the status search criteria is selected: </a:t>
            </a:r>
            <a:endParaRPr lang="en-US" sz="2000" dirty="0"/>
          </a:p>
          <a:p>
            <a:pPr lvl="2"/>
            <a:r>
              <a:rPr lang="en-US" sz="1600" dirty="0"/>
              <a:t>Active, then only active transaction definition records are </a:t>
            </a:r>
            <a:r>
              <a:rPr lang="en-US" sz="1600" dirty="0" smtClean="0"/>
              <a:t>returned</a:t>
            </a:r>
            <a:endParaRPr lang="en-US" sz="2000" dirty="0"/>
          </a:p>
          <a:p>
            <a:pPr lvl="2"/>
            <a:r>
              <a:rPr lang="en-US" sz="1600" dirty="0"/>
              <a:t>Inactive, then only inactive transaction definition records are </a:t>
            </a:r>
            <a:r>
              <a:rPr lang="en-US" sz="1600" dirty="0" smtClean="0"/>
              <a:t>returned</a:t>
            </a:r>
            <a:endParaRPr lang="en-US" sz="2000" dirty="0"/>
          </a:p>
          <a:p>
            <a:pPr lvl="2"/>
            <a:r>
              <a:rPr lang="en-US" sz="1600" dirty="0"/>
              <a:t>Null, then both active and inactive transaction definition records are </a:t>
            </a:r>
            <a:r>
              <a:rPr lang="en-US" sz="1600" dirty="0" smtClean="0"/>
              <a:t>returned</a:t>
            </a:r>
            <a:endParaRPr lang="en-US" sz="20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48</a:t>
            </a:fld>
            <a:endParaRPr lang="en-US" dirty="0"/>
          </a:p>
        </p:txBody>
      </p:sp>
    </p:spTree>
    <p:extLst>
      <p:ext uri="{BB962C8B-B14F-4D97-AF65-F5344CB8AC3E}">
        <p14:creationId xmlns:p14="http://schemas.microsoft.com/office/powerpoint/2010/main" val="3503203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Posting Model Information –</a:t>
            </a:r>
            <a:br>
              <a:rPr lang="en-US" dirty="0"/>
            </a:br>
            <a:r>
              <a:rPr lang="en-US" dirty="0"/>
              <a:t>Enhancement Features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49</a:t>
            </a:fld>
            <a:endParaRPr lang="en-US" dirty="0"/>
          </a:p>
        </p:txBody>
      </p:sp>
      <p:pic>
        <p:nvPicPr>
          <p:cNvPr id="1448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88" y="1341911"/>
            <a:ext cx="8572021" cy="50229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883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title"/>
          </p:nvPr>
        </p:nvSpPr>
        <p:spPr/>
        <p:txBody>
          <a:bodyPr/>
          <a:lstStyle/>
          <a:p>
            <a:pPr eaLnBrk="1" hangingPunct="1"/>
            <a:r>
              <a:rPr lang="en-US" dirty="0" smtClean="0"/>
              <a:t>7.1.2 Upgrade System Components</a:t>
            </a:r>
          </a:p>
        </p:txBody>
      </p:sp>
      <p:sp>
        <p:nvSpPr>
          <p:cNvPr id="7171" name="Rectangle 7"/>
          <p:cNvSpPr>
            <a:spLocks noGrp="1" noChangeArrowheads="1"/>
          </p:cNvSpPr>
          <p:nvPr>
            <p:ph idx="1"/>
          </p:nvPr>
        </p:nvSpPr>
        <p:spPr>
          <a:xfrm>
            <a:off x="398417" y="1110343"/>
            <a:ext cx="8699863" cy="2112917"/>
          </a:xfrm>
        </p:spPr>
        <p:txBody>
          <a:bodyPr/>
          <a:lstStyle/>
          <a:p>
            <a:pPr>
              <a:spcAft>
                <a:spcPts val="600"/>
              </a:spcAft>
              <a:defRPr/>
            </a:pPr>
            <a:r>
              <a:rPr lang="en-US" sz="2000" b="1" dirty="0" smtClean="0"/>
              <a:t>Overview of System Components</a:t>
            </a:r>
          </a:p>
          <a:p>
            <a:pPr lvl="1">
              <a:spcAft>
                <a:spcPts val="600"/>
              </a:spcAft>
              <a:defRPr/>
            </a:pPr>
            <a:r>
              <a:rPr lang="en-US" sz="2000" dirty="0" smtClean="0"/>
              <a:t>The Pegasys 7.1.2 Upgrade will impact 5 major system elements:</a:t>
            </a:r>
          </a:p>
          <a:p>
            <a:pPr lvl="2">
              <a:spcAft>
                <a:spcPts val="600"/>
              </a:spcAft>
              <a:defRPr/>
            </a:pPr>
            <a:r>
              <a:rPr lang="en-US" sz="1800" dirty="0" smtClean="0"/>
              <a:t>Pegasys</a:t>
            </a:r>
            <a:endParaRPr lang="en-US" sz="1800" dirty="0" smtClean="0">
              <a:ea typeface="+mn-ea"/>
              <a:cs typeface="+mn-cs"/>
            </a:endParaRPr>
          </a:p>
          <a:p>
            <a:pPr lvl="2">
              <a:spcAft>
                <a:spcPts val="600"/>
              </a:spcAft>
              <a:defRPr/>
            </a:pPr>
            <a:r>
              <a:rPr lang="en-US" sz="1800" dirty="0" smtClean="0">
                <a:ea typeface="+mn-ea"/>
                <a:cs typeface="+mn-cs"/>
              </a:rPr>
              <a:t>GSA Interfaces</a:t>
            </a:r>
          </a:p>
          <a:p>
            <a:pPr lvl="2">
              <a:spcAft>
                <a:spcPts val="600"/>
              </a:spcAft>
              <a:defRPr/>
            </a:pPr>
            <a:r>
              <a:rPr lang="en-US" sz="1800" dirty="0" smtClean="0">
                <a:ea typeface="+mn-ea"/>
                <a:cs typeface="+mn-cs"/>
              </a:rPr>
              <a:t>Non-GSA Interfaces</a:t>
            </a:r>
          </a:p>
          <a:p>
            <a:pPr lvl="2" eaLnBrk="1" hangingPunct="1">
              <a:spcAft>
                <a:spcPts val="600"/>
              </a:spcAft>
              <a:defRPr/>
            </a:pPr>
            <a:r>
              <a:rPr lang="en-US" sz="1800" dirty="0" smtClean="0">
                <a:ea typeface="+mn-ea"/>
                <a:cs typeface="+mn-cs"/>
              </a:rPr>
              <a:t>Reporting</a:t>
            </a:r>
          </a:p>
          <a:p>
            <a:pPr lvl="2" eaLnBrk="1" hangingPunct="1">
              <a:spcAft>
                <a:spcPts val="600"/>
              </a:spcAft>
              <a:defRPr/>
            </a:pPr>
            <a:r>
              <a:rPr lang="en-US" sz="1800" dirty="0" smtClean="0">
                <a:ea typeface="+mn-ea"/>
                <a:cs typeface="+mn-cs"/>
              </a:rPr>
              <a:t>VCSS</a:t>
            </a:r>
          </a:p>
          <a:p>
            <a:pPr lvl="1" eaLnBrk="1" hangingPunct="1">
              <a:buFont typeface="Wingdings" pitchFamily="2" charset="2"/>
              <a:buNone/>
              <a:defRPr/>
            </a:pPr>
            <a:endParaRPr lang="en-US" dirty="0" smtClean="0">
              <a:ea typeface="+mn-ea"/>
              <a:cs typeface="+mn-cs"/>
            </a:endParaRPr>
          </a:p>
          <a:p>
            <a:pPr eaLnBrk="1" hangingPunct="1">
              <a:defRPr/>
            </a:pPr>
            <a:endParaRPr lang="en-US" dirty="0" smtClean="0"/>
          </a:p>
        </p:txBody>
      </p:sp>
      <p:sp>
        <p:nvSpPr>
          <p:cNvPr id="13316" name="Footer Placeholder 3"/>
          <p:cNvSpPr>
            <a:spLocks noGrp="1"/>
          </p:cNvSpPr>
          <p:nvPr>
            <p:ph type="ftr" sz="quarter" idx="10"/>
          </p:nvPr>
        </p:nvSpPr>
        <p:spPr>
          <a:xfrm>
            <a:off x="381000" y="6537960"/>
            <a:ext cx="7010400" cy="304800"/>
          </a:xfrm>
          <a:noFill/>
        </p:spPr>
        <p:txBody>
          <a:bodyPr/>
          <a:lstStyle/>
          <a:p>
            <a:r>
              <a:rPr lang="en-US" dirty="0" smtClean="0"/>
              <a:t>CGI Federal Proprietary and Confidential</a:t>
            </a:r>
          </a:p>
        </p:txBody>
      </p:sp>
      <p:sp>
        <p:nvSpPr>
          <p:cNvPr id="13317" name="Slide Number Placeholder 4"/>
          <p:cNvSpPr>
            <a:spLocks noGrp="1"/>
          </p:cNvSpPr>
          <p:nvPr>
            <p:ph type="sldNum" sz="quarter" idx="11"/>
          </p:nvPr>
        </p:nvSpPr>
        <p:spPr>
          <a:xfrm>
            <a:off x="-25400" y="5544185"/>
            <a:ext cx="381000" cy="476250"/>
          </a:xfrm>
          <a:noFill/>
        </p:spPr>
        <p:txBody>
          <a:bodyPr/>
          <a:lstStyle/>
          <a:p>
            <a:fld id="{5C00F5FE-CCDB-4890-AEEA-116130B18FE9}" type="slidenum">
              <a:rPr lang="en-US"/>
              <a:pPr/>
              <a:t>5</a:t>
            </a:fld>
            <a:endParaRPr lang="en-US" dirty="0"/>
          </a:p>
        </p:txBody>
      </p:sp>
      <p:pic>
        <p:nvPicPr>
          <p:cNvPr id="7" name="Picture 3" descr="MCj04339530000[1]"/>
          <p:cNvPicPr>
            <a:picLocks noChangeAspect="1" noChangeArrowheads="1"/>
          </p:cNvPicPr>
          <p:nvPr/>
        </p:nvPicPr>
        <p:blipFill>
          <a:blip r:embed="rId3" cstate="print"/>
          <a:srcRect/>
          <a:stretch>
            <a:fillRect/>
          </a:stretch>
        </p:blipFill>
        <p:spPr bwMode="auto">
          <a:xfrm>
            <a:off x="7233407" y="2466157"/>
            <a:ext cx="844550" cy="844550"/>
          </a:xfrm>
          <a:prstGeom prst="rect">
            <a:avLst/>
          </a:prstGeom>
          <a:noFill/>
          <a:ln w="9525">
            <a:noFill/>
            <a:miter lim="800000"/>
            <a:headEnd/>
            <a:tailEnd/>
          </a:ln>
        </p:spPr>
      </p:pic>
      <p:sp>
        <p:nvSpPr>
          <p:cNvPr id="8" name="Text Box 4"/>
          <p:cNvSpPr txBox="1">
            <a:spLocks noChangeArrowheads="1"/>
          </p:cNvSpPr>
          <p:nvPr/>
        </p:nvSpPr>
        <p:spPr bwMode="auto">
          <a:xfrm>
            <a:off x="7264506" y="3312939"/>
            <a:ext cx="1378454" cy="276999"/>
          </a:xfrm>
          <a:prstGeom prst="rect">
            <a:avLst/>
          </a:prstGeom>
          <a:noFill/>
          <a:ln w="9525">
            <a:noFill/>
            <a:miter lim="800000"/>
            <a:headEnd/>
            <a:tailEnd/>
          </a:ln>
        </p:spPr>
        <p:txBody>
          <a:bodyPr wrap="none">
            <a:spAutoFit/>
          </a:bodyPr>
          <a:lstStyle/>
          <a:p>
            <a:r>
              <a:rPr lang="en-US" sz="1200" dirty="0" smtClean="0"/>
              <a:t>Customer/Vendor</a:t>
            </a:r>
            <a:endParaRPr lang="en-US" sz="1200" dirty="0"/>
          </a:p>
        </p:txBody>
      </p:sp>
      <p:pic>
        <p:nvPicPr>
          <p:cNvPr id="12" name="Picture 5" descr="MCj04339420000[1]"/>
          <p:cNvPicPr>
            <a:picLocks noChangeAspect="1" noChangeArrowheads="1"/>
          </p:cNvPicPr>
          <p:nvPr/>
        </p:nvPicPr>
        <p:blipFill>
          <a:blip r:embed="rId4" cstate="print"/>
          <a:srcRect/>
          <a:stretch>
            <a:fillRect/>
          </a:stretch>
        </p:blipFill>
        <p:spPr bwMode="auto">
          <a:xfrm>
            <a:off x="3661071" y="2201362"/>
            <a:ext cx="893763" cy="893763"/>
          </a:xfrm>
          <a:prstGeom prst="rect">
            <a:avLst/>
          </a:prstGeom>
          <a:noFill/>
          <a:ln w="9525">
            <a:noFill/>
            <a:miter lim="800000"/>
            <a:headEnd/>
            <a:tailEnd/>
          </a:ln>
        </p:spPr>
      </p:pic>
      <p:sp>
        <p:nvSpPr>
          <p:cNvPr id="13" name="Text Box 6"/>
          <p:cNvSpPr txBox="1">
            <a:spLocks noChangeArrowheads="1"/>
          </p:cNvSpPr>
          <p:nvPr/>
        </p:nvSpPr>
        <p:spPr bwMode="auto">
          <a:xfrm>
            <a:off x="3457319" y="3071177"/>
            <a:ext cx="1335087" cy="276225"/>
          </a:xfrm>
          <a:prstGeom prst="rect">
            <a:avLst/>
          </a:prstGeom>
          <a:noFill/>
          <a:ln w="9525">
            <a:noFill/>
            <a:miter lim="800000"/>
            <a:headEnd/>
            <a:tailEnd/>
          </a:ln>
        </p:spPr>
        <p:txBody>
          <a:bodyPr wrap="none">
            <a:spAutoFit/>
          </a:bodyPr>
          <a:lstStyle/>
          <a:p>
            <a:r>
              <a:rPr lang="en-US" sz="1200" dirty="0"/>
              <a:t>Financial Analyst</a:t>
            </a:r>
          </a:p>
        </p:txBody>
      </p:sp>
      <p:grpSp>
        <p:nvGrpSpPr>
          <p:cNvPr id="14" name="Group 13"/>
          <p:cNvGrpSpPr/>
          <p:nvPr/>
        </p:nvGrpSpPr>
        <p:grpSpPr>
          <a:xfrm rot="5400000">
            <a:off x="3842872" y="3387332"/>
            <a:ext cx="477308" cy="372386"/>
            <a:chOff x="2209801" y="1111801"/>
            <a:chExt cx="532497" cy="519597"/>
          </a:xfrm>
        </p:grpSpPr>
        <p:sp>
          <p:nvSpPr>
            <p:cNvPr id="15" name="Right Arrow 14"/>
            <p:cNvSpPr/>
            <p:nvPr/>
          </p:nvSpPr>
          <p:spPr>
            <a:xfrm>
              <a:off x="2209801" y="1111801"/>
              <a:ext cx="532497" cy="5195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sp>
          <p:nvSpPr>
            <p:cNvPr id="16" name="Right Arrow 4"/>
            <p:cNvSpPr/>
            <p:nvPr/>
          </p:nvSpPr>
          <p:spPr>
            <a:xfrm>
              <a:off x="2209801" y="1215720"/>
              <a:ext cx="376618" cy="3117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dirty="0"/>
            </a:p>
          </p:txBody>
        </p:sp>
      </p:grpSp>
      <p:sp>
        <p:nvSpPr>
          <p:cNvPr id="17" name="Rounded Rectangle 16"/>
          <p:cNvSpPr/>
          <p:nvPr/>
        </p:nvSpPr>
        <p:spPr bwMode="auto">
          <a:xfrm>
            <a:off x="953587" y="4478722"/>
            <a:ext cx="1345475" cy="1094763"/>
          </a:xfrm>
          <a:prstGeom prst="roundRect">
            <a:avLst/>
          </a:prstGeom>
          <a:solidFill>
            <a:srgbClr val="00B05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0" compatLnSpc="1">
            <a:prstTxWarp prst="textNoShape">
              <a:avLst/>
            </a:prstTxWarp>
            <a:norm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GSA Interfaces</a:t>
            </a:r>
          </a:p>
        </p:txBody>
      </p:sp>
      <p:sp>
        <p:nvSpPr>
          <p:cNvPr id="18" name="Rounded Rectangle 17"/>
          <p:cNvSpPr/>
          <p:nvPr/>
        </p:nvSpPr>
        <p:spPr bwMode="auto">
          <a:xfrm>
            <a:off x="3182983" y="3880009"/>
            <a:ext cx="1345475" cy="1488826"/>
          </a:xfrm>
          <a:prstGeom prst="roundRect">
            <a:avLst/>
          </a:prstGeom>
          <a:solidFill>
            <a:srgbClr val="BD1922"/>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0" compatLnSpc="1">
            <a:prstTxWarp prst="textNoShape">
              <a:avLst/>
            </a:prstTxWarp>
            <a:norm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Pegasys</a:t>
            </a:r>
          </a:p>
        </p:txBody>
      </p:sp>
      <p:sp>
        <p:nvSpPr>
          <p:cNvPr id="19" name="Rounded Rectangle 18"/>
          <p:cNvSpPr/>
          <p:nvPr/>
        </p:nvSpPr>
        <p:spPr bwMode="auto">
          <a:xfrm>
            <a:off x="6937148" y="4545061"/>
            <a:ext cx="1417958" cy="995128"/>
          </a:xfrm>
          <a:prstGeom prst="roundRect">
            <a:avLst/>
          </a:prstGeom>
          <a:solidFill>
            <a:srgbClr val="7030A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0" compatLnSpc="1">
            <a:prstTxWarp prst="textNoShape">
              <a:avLst/>
            </a:prstTxWarp>
            <a:normAutofit fontScale="85000" lnSpcReduction="20000"/>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Vendor/Customer</a:t>
            </a:r>
            <a:r>
              <a:rPr kumimoji="0" lang="en-US" sz="1800" b="0" i="0" u="none" strike="noStrike" cap="none" normalizeH="0" dirty="0" smtClean="0">
                <a:ln>
                  <a:noFill/>
                </a:ln>
                <a:solidFill>
                  <a:schemeClr val="tx1"/>
                </a:solidFill>
                <a:effectLst/>
                <a:latin typeface="Arial" charset="0"/>
              </a:rPr>
              <a:t> Self-Service (</a:t>
            </a:r>
            <a:r>
              <a:rPr kumimoji="0" lang="en-US" sz="1800" b="0" i="0" u="none" strike="noStrike" cap="none" normalizeH="0" baseline="0" dirty="0" smtClean="0">
                <a:ln>
                  <a:noFill/>
                </a:ln>
                <a:solidFill>
                  <a:schemeClr val="tx1"/>
                </a:solidFill>
                <a:effectLst/>
                <a:latin typeface="Arial" charset="0"/>
              </a:rPr>
              <a:t>VCSS)</a:t>
            </a:r>
          </a:p>
        </p:txBody>
      </p:sp>
      <p:sp>
        <p:nvSpPr>
          <p:cNvPr id="20" name="Rounded Rectangle 19"/>
          <p:cNvSpPr/>
          <p:nvPr/>
        </p:nvSpPr>
        <p:spPr bwMode="auto">
          <a:xfrm>
            <a:off x="5381162" y="5488738"/>
            <a:ext cx="1369518" cy="966747"/>
          </a:xfrm>
          <a:prstGeom prst="roundRect">
            <a:avLst/>
          </a:prstGeom>
          <a:solidFill>
            <a:schemeClr val="accent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0" compatLnSpc="1">
            <a:prstTxWarp prst="textNoShape">
              <a:avLst/>
            </a:prstTxWarp>
            <a:norm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Non- GSA Interfaces</a:t>
            </a:r>
            <a:r>
              <a:rPr kumimoji="0" lang="en-US" sz="1800" b="0" i="0" u="none" strike="noStrike" cap="none" normalizeH="0" dirty="0" smtClean="0">
                <a:ln>
                  <a:noFill/>
                </a:ln>
                <a:solidFill>
                  <a:schemeClr val="tx1"/>
                </a:solidFill>
                <a:effectLst/>
                <a:latin typeface="Arial" charset="0"/>
              </a:rPr>
              <a:t> </a:t>
            </a:r>
            <a:endParaRPr kumimoji="0" lang="en-US" sz="1800" b="0" i="0" u="none" strike="noStrike" cap="none" normalizeH="0" baseline="0" dirty="0" smtClean="0">
              <a:ln>
                <a:noFill/>
              </a:ln>
              <a:solidFill>
                <a:schemeClr val="tx1"/>
              </a:solidFill>
              <a:effectLst/>
              <a:latin typeface="Arial" charset="0"/>
            </a:endParaRPr>
          </a:p>
        </p:txBody>
      </p:sp>
      <p:sp>
        <p:nvSpPr>
          <p:cNvPr id="21" name="Rounded Rectangle 20"/>
          <p:cNvSpPr/>
          <p:nvPr/>
        </p:nvSpPr>
        <p:spPr bwMode="auto">
          <a:xfrm>
            <a:off x="3163395" y="5861208"/>
            <a:ext cx="1345475" cy="525078"/>
          </a:xfrm>
          <a:prstGeom prst="roundRect">
            <a:avLst/>
          </a:prstGeom>
          <a:solidFill>
            <a:srgbClr val="0070C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rtlCol="0" anchor="ctr" anchorCtr="0" compatLnSpc="1">
            <a:prstTxWarp prst="textNoShape">
              <a:avLst/>
            </a:prstTxWarp>
            <a:norm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Reports</a:t>
            </a:r>
          </a:p>
        </p:txBody>
      </p:sp>
      <p:sp>
        <p:nvSpPr>
          <p:cNvPr id="22" name="Left-Right Arrow 21"/>
          <p:cNvSpPr/>
          <p:nvPr/>
        </p:nvSpPr>
        <p:spPr bwMode="auto">
          <a:xfrm rot="1633538">
            <a:off x="4496954" y="5339506"/>
            <a:ext cx="796834" cy="378823"/>
          </a:xfrm>
          <a:prstGeom prst="lef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24" name="Group 23"/>
          <p:cNvGrpSpPr/>
          <p:nvPr/>
        </p:nvGrpSpPr>
        <p:grpSpPr>
          <a:xfrm>
            <a:off x="2390503" y="4717152"/>
            <a:ext cx="731519" cy="370832"/>
            <a:chOff x="2209801" y="1111801"/>
            <a:chExt cx="532497" cy="519597"/>
          </a:xfrm>
        </p:grpSpPr>
        <p:sp>
          <p:nvSpPr>
            <p:cNvPr id="25" name="Right Arrow 24"/>
            <p:cNvSpPr/>
            <p:nvPr/>
          </p:nvSpPr>
          <p:spPr>
            <a:xfrm>
              <a:off x="2209801" y="1111801"/>
              <a:ext cx="532497" cy="5195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sp>
          <p:nvSpPr>
            <p:cNvPr id="26" name="Right Arrow 4"/>
            <p:cNvSpPr/>
            <p:nvPr/>
          </p:nvSpPr>
          <p:spPr>
            <a:xfrm>
              <a:off x="2209801" y="1215720"/>
              <a:ext cx="376618" cy="3117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dirty="0"/>
            </a:p>
          </p:txBody>
        </p:sp>
      </p:grpSp>
      <p:grpSp>
        <p:nvGrpSpPr>
          <p:cNvPr id="27" name="Group 26"/>
          <p:cNvGrpSpPr/>
          <p:nvPr/>
        </p:nvGrpSpPr>
        <p:grpSpPr>
          <a:xfrm rot="5400000">
            <a:off x="3641553" y="5411009"/>
            <a:ext cx="365758" cy="394624"/>
            <a:chOff x="2209801" y="1111801"/>
            <a:chExt cx="532497" cy="519597"/>
          </a:xfrm>
        </p:grpSpPr>
        <p:sp>
          <p:nvSpPr>
            <p:cNvPr id="28" name="Right Arrow 27"/>
            <p:cNvSpPr/>
            <p:nvPr/>
          </p:nvSpPr>
          <p:spPr>
            <a:xfrm>
              <a:off x="2209801" y="1111801"/>
              <a:ext cx="532497" cy="5195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sp>
          <p:nvSpPr>
            <p:cNvPr id="29" name="Right Arrow 4"/>
            <p:cNvSpPr/>
            <p:nvPr/>
          </p:nvSpPr>
          <p:spPr>
            <a:xfrm>
              <a:off x="2209801" y="1215720"/>
              <a:ext cx="376618" cy="3117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dirty="0"/>
            </a:p>
          </p:txBody>
        </p:sp>
      </p:grpSp>
      <p:sp>
        <p:nvSpPr>
          <p:cNvPr id="23" name="Left-Right Arrow 22"/>
          <p:cNvSpPr/>
          <p:nvPr/>
        </p:nvSpPr>
        <p:spPr bwMode="auto">
          <a:xfrm>
            <a:off x="4639362" y="4700451"/>
            <a:ext cx="2146663" cy="378823"/>
          </a:xfrm>
          <a:prstGeom prst="lef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3" name="Group 32"/>
          <p:cNvGrpSpPr/>
          <p:nvPr/>
        </p:nvGrpSpPr>
        <p:grpSpPr>
          <a:xfrm rot="5400000">
            <a:off x="7273696" y="3878406"/>
            <a:ext cx="775059" cy="333452"/>
            <a:chOff x="2209801" y="1111801"/>
            <a:chExt cx="532497" cy="519597"/>
          </a:xfrm>
        </p:grpSpPr>
        <p:sp>
          <p:nvSpPr>
            <p:cNvPr id="34" name="Right Arrow 33"/>
            <p:cNvSpPr/>
            <p:nvPr/>
          </p:nvSpPr>
          <p:spPr>
            <a:xfrm>
              <a:off x="2209801" y="1111801"/>
              <a:ext cx="532497" cy="5195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sp>
          <p:nvSpPr>
            <p:cNvPr id="35" name="Right Arrow 4"/>
            <p:cNvSpPr/>
            <p:nvPr/>
          </p:nvSpPr>
          <p:spPr>
            <a:xfrm>
              <a:off x="2209801" y="1215720"/>
              <a:ext cx="376618" cy="3117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dirty="0"/>
            </a:p>
          </p:txBody>
        </p:sp>
      </p:grpSp>
      <p:sp>
        <p:nvSpPr>
          <p:cNvPr id="30" name="TextBox 29"/>
          <p:cNvSpPr txBox="1"/>
          <p:nvPr/>
        </p:nvSpPr>
        <p:spPr>
          <a:xfrm>
            <a:off x="5210625" y="6425363"/>
            <a:ext cx="2162628" cy="430887"/>
          </a:xfrm>
          <a:prstGeom prst="rect">
            <a:avLst/>
          </a:prstGeom>
          <a:noFill/>
          <a:ln w="9525">
            <a:noFill/>
            <a:miter lim="800000"/>
            <a:headEnd/>
            <a:tailEnd/>
          </a:ln>
        </p:spPr>
        <p:txBody>
          <a:bodyPr wrap="square">
            <a:spAutoFit/>
          </a:bodyPr>
          <a:lstStyle/>
          <a:p>
            <a:r>
              <a:rPr lang="en-US" sz="1100" dirty="0" smtClean="0"/>
              <a:t>External Sources that Interface with Pegasys</a:t>
            </a:r>
            <a:endParaRPr lang="en-US" sz="1100" dirty="0"/>
          </a:p>
        </p:txBody>
      </p:sp>
    </p:spTree>
    <p:extLst>
      <p:ext uri="{BB962C8B-B14F-4D97-AF65-F5344CB8AC3E}">
        <p14:creationId xmlns:p14="http://schemas.microsoft.com/office/powerpoint/2010/main" val="169271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Posting Model Information –</a:t>
            </a:r>
            <a:br>
              <a:rPr lang="en-US" dirty="0"/>
            </a:br>
            <a:r>
              <a:rPr lang="en-US" dirty="0"/>
              <a:t>Enhancement Features</a:t>
            </a:r>
          </a:p>
        </p:txBody>
      </p:sp>
      <p:sp>
        <p:nvSpPr>
          <p:cNvPr id="3" name="Content Placeholder 2"/>
          <p:cNvSpPr>
            <a:spLocks noGrp="1"/>
          </p:cNvSpPr>
          <p:nvPr>
            <p:ph idx="1"/>
          </p:nvPr>
        </p:nvSpPr>
        <p:spPr>
          <a:xfrm>
            <a:off x="700913" y="1204377"/>
            <a:ext cx="8229600" cy="4525962"/>
          </a:xfrm>
        </p:spPr>
        <p:txBody>
          <a:bodyPr/>
          <a:lstStyle/>
          <a:p>
            <a:r>
              <a:rPr lang="en-US" sz="2000" dirty="0" smtClean="0"/>
              <a:t>GL Posting Model Report</a:t>
            </a:r>
          </a:p>
          <a:p>
            <a:pPr lvl="1"/>
            <a:r>
              <a:rPr lang="en-US" sz="1800" dirty="0" smtClean="0"/>
              <a:t>Utility &gt; Reports &gt; General Ledger &gt; Internal Reports &gt; GL Posting Model</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50</a:t>
            </a:fld>
            <a:endParaRPr lang="en-US" dirty="0"/>
          </a:p>
        </p:txBody>
      </p:sp>
      <p:pic>
        <p:nvPicPr>
          <p:cNvPr id="1459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73" y="2066305"/>
            <a:ext cx="8306205" cy="402732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8837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and Entity Rebuild Performance </a:t>
            </a:r>
            <a:r>
              <a:rPr lang="en-US" dirty="0" smtClean="0"/>
              <a:t>Improvement – GL Rebuild Process</a:t>
            </a:r>
            <a:endParaRPr lang="en-US" dirty="0"/>
          </a:p>
        </p:txBody>
      </p:sp>
      <p:sp>
        <p:nvSpPr>
          <p:cNvPr id="3" name="Content Placeholder 2"/>
          <p:cNvSpPr>
            <a:spLocks noGrp="1"/>
          </p:cNvSpPr>
          <p:nvPr>
            <p:ph idx="1"/>
          </p:nvPr>
        </p:nvSpPr>
        <p:spPr>
          <a:xfrm>
            <a:off x="457607" y="1299794"/>
            <a:ext cx="8229600" cy="4525962"/>
          </a:xfrm>
        </p:spPr>
        <p:txBody>
          <a:bodyPr/>
          <a:lstStyle/>
          <a:p>
            <a:r>
              <a:rPr lang="en-US" sz="1800" dirty="0" smtClean="0"/>
              <a:t>Pegasys </a:t>
            </a:r>
            <a:r>
              <a:rPr lang="en-US" sz="1800" dirty="0"/>
              <a:t>contains a set of general ledger rollup tables used for reporting, querying, and annual close purposes that need to be in synch with the online </a:t>
            </a:r>
            <a:r>
              <a:rPr lang="en-US" sz="1800" dirty="0" smtClean="0"/>
              <a:t>journals.</a:t>
            </a:r>
            <a:endParaRPr lang="en-US" sz="2200" dirty="0"/>
          </a:p>
          <a:p>
            <a:pPr lvl="1"/>
            <a:r>
              <a:rPr lang="en-US" sz="1600" dirty="0" smtClean="0"/>
              <a:t>In </a:t>
            </a:r>
            <a:r>
              <a:rPr lang="en-US" sz="1600" dirty="0"/>
              <a:t>the case where the online journals and the rollup tables no longer match, the General Ledger Rollup Rebuild </a:t>
            </a:r>
            <a:r>
              <a:rPr lang="en-US" sz="1600" dirty="0" smtClean="0"/>
              <a:t>batch process (GLREBUILD) </a:t>
            </a:r>
            <a:r>
              <a:rPr lang="en-US" sz="1600" dirty="0"/>
              <a:t>reads the journals and rebuilds the rollup tables</a:t>
            </a:r>
            <a:r>
              <a:rPr lang="en-US" sz="1600" dirty="0" smtClean="0"/>
              <a:t>.</a:t>
            </a:r>
          </a:p>
          <a:p>
            <a:pPr lvl="1"/>
            <a:endParaRPr lang="en-US" sz="800" dirty="0"/>
          </a:p>
          <a:p>
            <a:r>
              <a:rPr lang="en-US" sz="1800" dirty="0" smtClean="0"/>
              <a:t>Pegasys 6.5</a:t>
            </a:r>
          </a:p>
          <a:p>
            <a:pPr lvl="1"/>
            <a:r>
              <a:rPr lang="en-US" sz="1600" dirty="0" smtClean="0"/>
              <a:t>When </a:t>
            </a:r>
            <a:r>
              <a:rPr lang="en-US" sz="1600" dirty="0"/>
              <a:t>rebuilding the General Ledger Rollup Tables with the GL Rollup Rebuild process, </a:t>
            </a:r>
            <a:r>
              <a:rPr lang="en-US" sz="1600" dirty="0" smtClean="0"/>
              <a:t>a </a:t>
            </a:r>
            <a:r>
              <a:rPr lang="en-US" sz="1600" dirty="0"/>
              <a:t>specific order must be </a:t>
            </a:r>
            <a:r>
              <a:rPr lang="en-US" sz="1600" dirty="0" smtClean="0"/>
              <a:t>followed:</a:t>
            </a:r>
            <a:endParaRPr lang="en-US" sz="1600" dirty="0"/>
          </a:p>
          <a:p>
            <a:pPr lvl="2"/>
            <a:r>
              <a:rPr lang="en-US" sz="1600" dirty="0" smtClean="0"/>
              <a:t>The Rebuild </a:t>
            </a:r>
            <a:r>
              <a:rPr lang="en-US" sz="1600" dirty="0"/>
              <a:t>batch process will summarize the records from the journals into the periodic rollup tables </a:t>
            </a:r>
            <a:endParaRPr lang="en-US" sz="1600" dirty="0" smtClean="0"/>
          </a:p>
          <a:p>
            <a:pPr marL="1371600" lvl="3" indent="-342900">
              <a:buFont typeface="+mj-lt"/>
              <a:buAutoNum type="arabicPeriod"/>
            </a:pPr>
            <a:r>
              <a:rPr lang="en-US" sz="1400" dirty="0" smtClean="0"/>
              <a:t>The </a:t>
            </a:r>
            <a:r>
              <a:rPr lang="en-US" sz="1400" dirty="0"/>
              <a:t>periodic balance by fund table (PBBF) is summarized from the periodic balance by distribution table (</a:t>
            </a:r>
            <a:r>
              <a:rPr lang="en-US" sz="1400" dirty="0" smtClean="0"/>
              <a:t>PBBD)</a:t>
            </a:r>
          </a:p>
          <a:p>
            <a:pPr marL="1371600" lvl="3" indent="-342900">
              <a:buFont typeface="+mj-lt"/>
              <a:buAutoNum type="arabicPeriod"/>
            </a:pPr>
            <a:r>
              <a:rPr lang="en-US" sz="1400" dirty="0" smtClean="0"/>
              <a:t>The periodic balance by distribution table (PBBD) table is in </a:t>
            </a:r>
            <a:r>
              <a:rPr lang="en-US" sz="1400" dirty="0"/>
              <a:t>turn is summarized from the periodic balance by vendor table (</a:t>
            </a:r>
            <a:r>
              <a:rPr lang="en-US" sz="1400" dirty="0" smtClean="0"/>
              <a:t>PBBV)</a:t>
            </a:r>
          </a:p>
          <a:p>
            <a:pPr marL="1371600" lvl="3" indent="-342900">
              <a:buFont typeface="+mj-lt"/>
              <a:buAutoNum type="arabicPeriod"/>
            </a:pPr>
            <a:r>
              <a:rPr lang="en-US" sz="1400" dirty="0" smtClean="0"/>
              <a:t>The periodic balance by vendor table (PVVB) table is </a:t>
            </a:r>
            <a:r>
              <a:rPr lang="en-US" sz="1400" dirty="0"/>
              <a:t>summarized from the transaction, accounting, and general </a:t>
            </a:r>
            <a:r>
              <a:rPr lang="en-US" sz="1400" dirty="0" smtClean="0"/>
              <a:t>journals</a:t>
            </a:r>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51</a:t>
            </a:fld>
            <a:endParaRPr lang="en-US" dirty="0"/>
          </a:p>
        </p:txBody>
      </p:sp>
    </p:spTree>
    <p:extLst>
      <p:ext uri="{BB962C8B-B14F-4D97-AF65-F5344CB8AC3E}">
        <p14:creationId xmlns:p14="http://schemas.microsoft.com/office/powerpoint/2010/main" val="494594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and Entity Rebuild Performance Improvement</a:t>
            </a:r>
          </a:p>
        </p:txBody>
      </p:sp>
      <p:sp>
        <p:nvSpPr>
          <p:cNvPr id="3" name="Content Placeholder 2"/>
          <p:cNvSpPr>
            <a:spLocks noGrp="1"/>
          </p:cNvSpPr>
          <p:nvPr>
            <p:ph idx="1"/>
          </p:nvPr>
        </p:nvSpPr>
        <p:spPr>
          <a:xfrm>
            <a:off x="393811" y="1225367"/>
            <a:ext cx="8229600" cy="4525962"/>
          </a:xfrm>
        </p:spPr>
        <p:txBody>
          <a:bodyPr/>
          <a:lstStyle/>
          <a:p>
            <a:r>
              <a:rPr lang="en-US" sz="2000" dirty="0" smtClean="0"/>
              <a:t>7.1.2 Enhancement Features</a:t>
            </a:r>
          </a:p>
          <a:p>
            <a:pPr lvl="1"/>
            <a:r>
              <a:rPr lang="en-US" sz="2000" dirty="0"/>
              <a:t>Journal </a:t>
            </a:r>
            <a:r>
              <a:rPr lang="en-US" sz="2000" dirty="0" smtClean="0"/>
              <a:t>Rebuild: </a:t>
            </a:r>
            <a:endParaRPr lang="en-US" sz="2800" dirty="0"/>
          </a:p>
          <a:p>
            <a:pPr lvl="2"/>
            <a:r>
              <a:rPr lang="en-US" sz="2000" dirty="0"/>
              <a:t>Ability to </a:t>
            </a:r>
            <a:r>
              <a:rPr lang="en-US" sz="2000" u="sng" dirty="0"/>
              <a:t>build any of the periodic tables directly from the journals</a:t>
            </a:r>
            <a:r>
              <a:rPr lang="en-US" sz="2000" dirty="0"/>
              <a:t>, instead of relying on previous periodic tables to have been rebuilt first, decreasing the time required to complete the rebuild</a:t>
            </a:r>
            <a:r>
              <a:rPr lang="en-US" sz="2000" dirty="0" smtClean="0"/>
              <a:t>.</a:t>
            </a:r>
            <a:endParaRPr lang="en-US" sz="2800" dirty="0"/>
          </a:p>
          <a:p>
            <a:pPr lvl="3"/>
            <a:r>
              <a:rPr lang="en-US" sz="1800" dirty="0"/>
              <a:t>Eliminates the need to rebuild the periodic balance by fund table (PBBF), periodic balance by vendor table (PBBV), and periodic balance by distribution table (PPBD) in a specific </a:t>
            </a:r>
            <a:r>
              <a:rPr lang="en-US" sz="1800" dirty="0" smtClean="0"/>
              <a:t>order.</a:t>
            </a:r>
            <a:endParaRPr lang="en-US" sz="2400" dirty="0"/>
          </a:p>
          <a:p>
            <a:pPr lvl="3"/>
            <a:r>
              <a:rPr lang="en-US" sz="1800" dirty="0"/>
              <a:t>Provide the ability to rebuild any of the three periodic rollup tables off of the accounting </a:t>
            </a:r>
            <a:r>
              <a:rPr lang="en-US" sz="1800" dirty="0" smtClean="0"/>
              <a:t>journals.</a:t>
            </a:r>
            <a:endParaRPr lang="en-US" sz="24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52</a:t>
            </a:fld>
            <a:endParaRPr lang="en-US" dirty="0"/>
          </a:p>
        </p:txBody>
      </p:sp>
    </p:spTree>
    <p:extLst>
      <p:ext uri="{BB962C8B-B14F-4D97-AF65-F5344CB8AC3E}">
        <p14:creationId xmlns:p14="http://schemas.microsoft.com/office/powerpoint/2010/main" val="2466160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and Entity Rebuild Performance Improvement</a:t>
            </a:r>
          </a:p>
        </p:txBody>
      </p:sp>
      <p:sp>
        <p:nvSpPr>
          <p:cNvPr id="3" name="Content Placeholder 2"/>
          <p:cNvSpPr>
            <a:spLocks noGrp="1"/>
          </p:cNvSpPr>
          <p:nvPr>
            <p:ph idx="1"/>
          </p:nvPr>
        </p:nvSpPr>
        <p:spPr>
          <a:xfrm>
            <a:off x="415904" y="1180627"/>
            <a:ext cx="8229600" cy="4525962"/>
          </a:xfrm>
        </p:spPr>
        <p:txBody>
          <a:bodyPr/>
          <a:lstStyle/>
          <a:p>
            <a:r>
              <a:rPr lang="en-US" sz="1800" dirty="0" smtClean="0"/>
              <a:t>New </a:t>
            </a:r>
            <a:r>
              <a:rPr lang="en-US" sz="1800" dirty="0"/>
              <a:t>batch parameter </a:t>
            </a:r>
            <a:r>
              <a:rPr lang="en-US" sz="1800" b="1" u="sng" dirty="0"/>
              <a:t>buildFrom</a:t>
            </a:r>
            <a:r>
              <a:rPr lang="en-US" sz="1800" dirty="0"/>
              <a:t>, which will allow users to specify whether to use the accounting journals or periodic tables when executing the </a:t>
            </a:r>
            <a:r>
              <a:rPr lang="en-US" sz="1800" dirty="0" smtClean="0"/>
              <a:t>GLREBUILD </a:t>
            </a:r>
            <a:r>
              <a:rPr lang="en-US" sz="1800" dirty="0"/>
              <a:t>batch process. </a:t>
            </a:r>
          </a:p>
          <a:p>
            <a:pPr lvl="2"/>
            <a:r>
              <a:rPr lang="en-US" sz="1600" dirty="0"/>
              <a:t>Valid values include Null (defaults to P), J (Journals), and P (Periodic). If a user chooses to rebuild using the accounting journals then </a:t>
            </a:r>
            <a:r>
              <a:rPr lang="en-US" sz="1600" b="1" u="sng" dirty="0"/>
              <a:t>any of the periodic tables can be built using data from the accounting journals</a:t>
            </a:r>
            <a:r>
              <a:rPr lang="en-US" sz="2000" dirty="0"/>
              <a:t> </a:t>
            </a:r>
            <a:r>
              <a:rPr lang="en-US" sz="1600" dirty="0"/>
              <a:t>in any specific order.</a:t>
            </a:r>
          </a:p>
          <a:p>
            <a:pPr lvl="2"/>
            <a:r>
              <a:rPr lang="en-US" sz="1600" dirty="0"/>
              <a:t>Only if the tables are being rebuilt off of the periodic tables will they need to be rebuilt in a specific order.</a:t>
            </a:r>
          </a:p>
          <a:p>
            <a:pPr lvl="2"/>
            <a:r>
              <a:rPr lang="en-US" sz="1600" dirty="0"/>
              <a:t>The annual rollup tables will continue to be built off of the periodic tables and currently do not require any specific order to be rebuilt.</a:t>
            </a:r>
          </a:p>
          <a:p>
            <a:endParaRPr lang="en-US" sz="24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53</a:t>
            </a:fld>
            <a:endParaRPr lang="en-US" dirty="0"/>
          </a:p>
        </p:txBody>
      </p:sp>
      <p:pic>
        <p:nvPicPr>
          <p:cNvPr id="145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4392531"/>
            <a:ext cx="8205850" cy="236054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5672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and Entity Rebuild Performance Improvement</a:t>
            </a:r>
          </a:p>
        </p:txBody>
      </p:sp>
      <p:sp>
        <p:nvSpPr>
          <p:cNvPr id="3" name="Content Placeholder 2"/>
          <p:cNvSpPr>
            <a:spLocks noGrp="1"/>
          </p:cNvSpPr>
          <p:nvPr>
            <p:ph idx="1"/>
          </p:nvPr>
        </p:nvSpPr>
        <p:spPr>
          <a:xfrm>
            <a:off x="324642" y="1109373"/>
            <a:ext cx="8724356" cy="4525962"/>
          </a:xfrm>
        </p:spPr>
        <p:txBody>
          <a:bodyPr/>
          <a:lstStyle/>
          <a:p>
            <a:r>
              <a:rPr lang="en-US" sz="1800" dirty="0" smtClean="0"/>
              <a:t>GL </a:t>
            </a:r>
            <a:r>
              <a:rPr lang="en-US" sz="1800" dirty="0"/>
              <a:t>Rebuild </a:t>
            </a:r>
            <a:r>
              <a:rPr lang="en-US" sz="1800" dirty="0" smtClean="0"/>
              <a:t>Trading </a:t>
            </a:r>
            <a:r>
              <a:rPr lang="en-US" sz="1800" dirty="0"/>
              <a:t>Partner </a:t>
            </a:r>
            <a:r>
              <a:rPr lang="en-US" sz="1800" dirty="0" smtClean="0"/>
              <a:t>parameter:</a:t>
            </a:r>
            <a:endParaRPr lang="en-US" sz="2400" dirty="0"/>
          </a:p>
          <a:p>
            <a:pPr lvl="1"/>
            <a:r>
              <a:rPr lang="en-US" sz="1800" dirty="0" smtClean="0"/>
              <a:t>New </a:t>
            </a:r>
            <a:r>
              <a:rPr lang="en-US" sz="1800" b="1" u="sng" dirty="0" smtClean="0"/>
              <a:t>tradingPartner</a:t>
            </a:r>
            <a:r>
              <a:rPr lang="en-US" sz="1800" dirty="0" smtClean="0"/>
              <a:t> parameter will </a:t>
            </a:r>
            <a:r>
              <a:rPr lang="en-US" sz="1800" dirty="0"/>
              <a:t>allow users to enter a specific Trading Partner value as a selection parameter. </a:t>
            </a:r>
            <a:endParaRPr lang="en-US" dirty="0"/>
          </a:p>
          <a:p>
            <a:pPr lvl="2"/>
            <a:r>
              <a:rPr lang="en-US" sz="1800" dirty="0" smtClean="0"/>
              <a:t>Provides </a:t>
            </a:r>
            <a:r>
              <a:rPr lang="en-US" sz="1800" dirty="0"/>
              <a:t>GSA the opportunity to rebuild a specific set of data if deemed necessary in a shorter amount of time rather than rebuilding for all trading partners.</a:t>
            </a:r>
          </a:p>
          <a:p>
            <a:pPr lvl="3"/>
            <a:r>
              <a:rPr lang="en-US" sz="1600" dirty="0"/>
              <a:t>If the tradingPartner parameter contains a </a:t>
            </a:r>
            <a:r>
              <a:rPr lang="en-US" sz="1600" b="1" u="sng" dirty="0"/>
              <a:t>null value</a:t>
            </a:r>
            <a:r>
              <a:rPr lang="en-US" sz="1600" b="1" dirty="0"/>
              <a:t> </a:t>
            </a:r>
            <a:r>
              <a:rPr lang="en-US" sz="1600" dirty="0"/>
              <a:t>then the </a:t>
            </a:r>
            <a:r>
              <a:rPr lang="en-US" sz="1600" dirty="0" smtClean="0"/>
              <a:t>batch job </a:t>
            </a:r>
            <a:r>
              <a:rPr lang="en-US" sz="1600" dirty="0"/>
              <a:t>will select and build data for all Trading Partner </a:t>
            </a:r>
            <a:r>
              <a:rPr lang="en-US" sz="1600" dirty="0" smtClean="0"/>
              <a:t>values.</a:t>
            </a:r>
            <a:endParaRPr lang="en-US" dirty="0"/>
          </a:p>
          <a:p>
            <a:pPr lvl="3"/>
            <a:r>
              <a:rPr lang="en-US" sz="1600" dirty="0"/>
              <a:t>If the tradingPartner parameter contains a </a:t>
            </a:r>
            <a:r>
              <a:rPr lang="en-US" sz="1600" b="1" u="sng" dirty="0"/>
              <a:t>valid value</a:t>
            </a:r>
            <a:r>
              <a:rPr lang="en-US" sz="1600" dirty="0"/>
              <a:t>, then the </a:t>
            </a:r>
            <a:r>
              <a:rPr lang="en-US" sz="1600" dirty="0" smtClean="0"/>
              <a:t>batch job will </a:t>
            </a:r>
            <a:r>
              <a:rPr lang="en-US" sz="1600" dirty="0"/>
              <a:t>select and build data only for the Trading Partner entered as the selection parameter. </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54</a:t>
            </a:fld>
            <a:endParaRPr lang="en-US" dirty="0"/>
          </a:p>
        </p:txBody>
      </p:sp>
      <p:pic>
        <p:nvPicPr>
          <p:cNvPr id="1453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1" y="4377501"/>
            <a:ext cx="8514609" cy="190505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4836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Reversal Additional </a:t>
            </a:r>
            <a:br>
              <a:rPr lang="en-US" dirty="0" smtClean="0"/>
            </a:br>
            <a:r>
              <a:rPr lang="en-US" dirty="0" smtClean="0"/>
              <a:t>Parameters – Business Process</a:t>
            </a:r>
            <a:endParaRPr lang="en-US" dirty="0"/>
          </a:p>
        </p:txBody>
      </p:sp>
      <p:sp>
        <p:nvSpPr>
          <p:cNvPr id="3" name="Content Placeholder 2"/>
          <p:cNvSpPr>
            <a:spLocks noGrp="1"/>
          </p:cNvSpPr>
          <p:nvPr>
            <p:ph idx="1"/>
          </p:nvPr>
        </p:nvSpPr>
        <p:spPr>
          <a:xfrm>
            <a:off x="298117" y="1302828"/>
            <a:ext cx="8229600" cy="4525962"/>
          </a:xfrm>
        </p:spPr>
        <p:txBody>
          <a:bodyPr/>
          <a:lstStyle/>
          <a:p>
            <a:pPr lvl="1"/>
            <a:r>
              <a:rPr lang="en-US" sz="1800" dirty="0"/>
              <a:t>The Document Reversal process reverses the amount of document lines to equal the closed amount, resulting in an outstanding amount equal to zero. In addition the user may choose to reinstate cancelled payables for financial statement presentation. </a:t>
            </a:r>
            <a:endParaRPr lang="en-US" sz="1800" dirty="0"/>
          </a:p>
          <a:p>
            <a:pPr lvl="1"/>
            <a:endParaRPr lang="en-US" sz="800" dirty="0" smtClean="0"/>
          </a:p>
          <a:p>
            <a:pPr lvl="1"/>
            <a:r>
              <a:rPr lang="en-US" sz="1800" dirty="0" smtClean="0"/>
              <a:t>The </a:t>
            </a:r>
            <a:r>
              <a:rPr lang="en-US" sz="1800" dirty="0"/>
              <a:t>ACDOCRVS batch process can be run at any time during the year and is also used specifically during annual close to perform the following actions:</a:t>
            </a:r>
            <a:endParaRPr lang="en-US" dirty="0"/>
          </a:p>
          <a:p>
            <a:pPr lvl="2"/>
            <a:r>
              <a:rPr lang="en-US" sz="1800" b="1" u="sng" dirty="0"/>
              <a:t>Reverses</a:t>
            </a:r>
            <a:r>
              <a:rPr lang="en-US" sz="1800" dirty="0"/>
              <a:t> outstanding pre-commitments, commitments, obligations, accruals and payables associated with funds that expire or cancel at the fiscal </a:t>
            </a:r>
            <a:r>
              <a:rPr lang="en-US" sz="1800" dirty="0" smtClean="0"/>
              <a:t>year-end.</a:t>
            </a:r>
            <a:endParaRPr lang="en-US" sz="1800" dirty="0"/>
          </a:p>
          <a:p>
            <a:pPr lvl="3"/>
            <a:r>
              <a:rPr lang="en-US" sz="1600" dirty="0"/>
              <a:t>At year-end this process is </a:t>
            </a:r>
            <a:r>
              <a:rPr lang="en-US" sz="1600" b="1" u="sng" dirty="0"/>
              <a:t>run for expiring and cancelling funds</a:t>
            </a:r>
            <a:r>
              <a:rPr lang="en-US" sz="1600" dirty="0"/>
              <a:t>, as determined by the Fund Status and Fiscal Year parameters</a:t>
            </a:r>
            <a:r>
              <a:rPr lang="en-US" sz="1600" dirty="0" smtClean="0"/>
              <a:t>.</a:t>
            </a:r>
            <a:endParaRPr lang="en-US" sz="1800" b="1" u="sng" dirty="0" smtClean="0"/>
          </a:p>
          <a:p>
            <a:pPr lvl="2"/>
            <a:r>
              <a:rPr lang="en-US" sz="1800" b="1" u="sng" dirty="0" smtClean="0"/>
              <a:t>Reinstates</a:t>
            </a:r>
            <a:r>
              <a:rPr lang="en-US" sz="1800" dirty="0" smtClean="0"/>
              <a:t> </a:t>
            </a:r>
            <a:r>
              <a:rPr lang="en-US" sz="1800" dirty="0"/>
              <a:t>cancelled </a:t>
            </a:r>
            <a:r>
              <a:rPr lang="en-US" sz="1800" dirty="0" smtClean="0"/>
              <a:t>payables</a:t>
            </a:r>
            <a:endParaRPr lang="en-US" sz="1800" dirty="0"/>
          </a:p>
          <a:p>
            <a:pPr lvl="3"/>
            <a:r>
              <a:rPr lang="en-US" sz="1600" dirty="0"/>
              <a:t>The user may choose to </a:t>
            </a:r>
            <a:r>
              <a:rPr lang="en-US" sz="1600" b="1" u="sng" dirty="0"/>
              <a:t>reinstate cancelled payment and receipt document</a:t>
            </a:r>
            <a:r>
              <a:rPr lang="en-US" sz="1600" dirty="0"/>
              <a:t> amounts for financial statement purposes. </a:t>
            </a:r>
            <a:endParaRPr lang="en-US" sz="1800" dirty="0" smtClean="0"/>
          </a:p>
          <a:p>
            <a:pPr lvl="1"/>
            <a:r>
              <a:rPr lang="en-US" sz="1800" dirty="0" smtClean="0"/>
              <a:t>Can </a:t>
            </a:r>
            <a:r>
              <a:rPr lang="en-US" sz="1800" dirty="0"/>
              <a:t>be run in preliminary or final </a:t>
            </a:r>
            <a:r>
              <a:rPr lang="en-US" sz="1800" dirty="0" smtClean="0"/>
              <a:t>mode</a:t>
            </a:r>
            <a:endParaRPr lang="en-US" dirty="0"/>
          </a:p>
          <a:p>
            <a:endParaRPr lang="en-US" sz="18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55</a:t>
            </a:fld>
            <a:endParaRPr lang="en-US" dirty="0"/>
          </a:p>
        </p:txBody>
      </p:sp>
    </p:spTree>
    <p:extLst>
      <p:ext uri="{BB962C8B-B14F-4D97-AF65-F5344CB8AC3E}">
        <p14:creationId xmlns:p14="http://schemas.microsoft.com/office/powerpoint/2010/main" val="23542916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Reversal Additional </a:t>
            </a:r>
            <a:br>
              <a:rPr lang="en-US" dirty="0"/>
            </a:br>
            <a:r>
              <a:rPr lang="en-US" dirty="0"/>
              <a:t>Parameters</a:t>
            </a:r>
          </a:p>
        </p:txBody>
      </p:sp>
      <p:sp>
        <p:nvSpPr>
          <p:cNvPr id="3" name="Content Placeholder 2"/>
          <p:cNvSpPr>
            <a:spLocks noGrp="1"/>
          </p:cNvSpPr>
          <p:nvPr>
            <p:ph idx="1"/>
          </p:nvPr>
        </p:nvSpPr>
        <p:spPr>
          <a:xfrm>
            <a:off x="653411" y="1192505"/>
            <a:ext cx="8229600" cy="4525962"/>
          </a:xfrm>
        </p:spPr>
        <p:txBody>
          <a:bodyPr/>
          <a:lstStyle/>
          <a:p>
            <a:r>
              <a:rPr lang="en-US" sz="1800" dirty="0" smtClean="0"/>
              <a:t>7.1.2 Enhancement</a:t>
            </a:r>
          </a:p>
          <a:p>
            <a:pPr lvl="0"/>
            <a:r>
              <a:rPr lang="en-US" sz="1800" dirty="0"/>
              <a:t>Annual Close Document Reversal Batch Process (ACDOCRVS) m</a:t>
            </a:r>
            <a:r>
              <a:rPr lang="en-US" sz="1800" dirty="0" smtClean="0"/>
              <a:t>oved Parameters: </a:t>
            </a:r>
            <a:endParaRPr lang="en-US" sz="2400" dirty="0"/>
          </a:p>
          <a:p>
            <a:pPr lvl="1"/>
            <a:r>
              <a:rPr lang="en-US" sz="1600" b="1" u="sng" dirty="0" smtClean="0"/>
              <a:t>Treasury Symbol</a:t>
            </a:r>
            <a:r>
              <a:rPr lang="en-US" sz="1600" dirty="0" smtClean="0"/>
              <a:t> will </a:t>
            </a:r>
            <a:r>
              <a:rPr lang="en-US" sz="1600" dirty="0"/>
              <a:t>be moved to the complex parameters. </a:t>
            </a:r>
            <a:endParaRPr lang="en-US" sz="2000" dirty="0"/>
          </a:p>
          <a:p>
            <a:pPr lvl="2"/>
            <a:r>
              <a:rPr lang="en-US" sz="1600" dirty="0"/>
              <a:t>Enables users to define multiple 'or' conditions that a document or line must meet before it can be reversed. </a:t>
            </a:r>
            <a:endParaRPr lang="en-US" sz="2000" dirty="0"/>
          </a:p>
          <a:p>
            <a:pPr lvl="2"/>
            <a:r>
              <a:rPr lang="en-US" sz="1600" dirty="0"/>
              <a:t>For each complex parameter group, the following new parameters will be available: </a:t>
            </a:r>
            <a:endParaRPr lang="en-US" sz="2000" dirty="0"/>
          </a:p>
          <a:p>
            <a:pPr lvl="3"/>
            <a:r>
              <a:rPr lang="en-US" sz="1400" dirty="0"/>
              <a:t>Include/Exclude Flag identifies whether a given complex parameter group defines inclusion logic versus exclusion </a:t>
            </a:r>
            <a:r>
              <a:rPr lang="en-US" sz="1400" dirty="0" smtClean="0"/>
              <a:t>logic</a:t>
            </a:r>
            <a:endParaRPr lang="en-US" sz="1800" dirty="0"/>
          </a:p>
          <a:p>
            <a:pPr lvl="3"/>
            <a:r>
              <a:rPr lang="en-US" sz="1400" dirty="0"/>
              <a:t>Rollups for each dimension code allow users to define inclusion or exclusion logic based on the rollup values such as organization </a:t>
            </a:r>
            <a:r>
              <a:rPr lang="en-US" sz="1400" dirty="0" smtClean="0"/>
              <a:t>category</a:t>
            </a:r>
            <a:endParaRPr lang="en-US" sz="1800" dirty="0"/>
          </a:p>
          <a:p>
            <a:endParaRPr lang="en-US" sz="18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56</a:t>
            </a:fld>
            <a:endParaRPr lang="en-US" dirty="0"/>
          </a:p>
        </p:txBody>
      </p:sp>
      <p:pic>
        <p:nvPicPr>
          <p:cNvPr id="145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88" y="4507620"/>
            <a:ext cx="8540874" cy="222714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4032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Journal Postings </a:t>
            </a:r>
            <a:r>
              <a:rPr lang="en-US" dirty="0" smtClean="0"/>
              <a:t>for </a:t>
            </a:r>
            <a:br>
              <a:rPr lang="en-US" dirty="0" smtClean="0"/>
            </a:br>
            <a:r>
              <a:rPr lang="en-US" dirty="0" smtClean="0"/>
              <a:t>IPAC Payments – Business Reason</a:t>
            </a:r>
            <a:endParaRPr lang="en-US" dirty="0"/>
          </a:p>
        </p:txBody>
      </p:sp>
      <p:sp>
        <p:nvSpPr>
          <p:cNvPr id="3" name="Content Placeholder 2"/>
          <p:cNvSpPr>
            <a:spLocks noGrp="1"/>
          </p:cNvSpPr>
          <p:nvPr>
            <p:ph idx="1"/>
          </p:nvPr>
        </p:nvSpPr>
        <p:spPr>
          <a:xfrm>
            <a:off x="617095" y="1310426"/>
            <a:ext cx="8372526" cy="4525962"/>
          </a:xfrm>
        </p:spPr>
        <p:txBody>
          <a:bodyPr/>
          <a:lstStyle/>
          <a:p>
            <a:pPr lvl="0"/>
            <a:r>
              <a:rPr lang="en-US" sz="1800" dirty="0"/>
              <a:t>IPACOUT Business Process</a:t>
            </a:r>
            <a:endParaRPr lang="en-US" sz="2400" dirty="0"/>
          </a:p>
          <a:p>
            <a:pPr lvl="1"/>
            <a:r>
              <a:rPr lang="en-US" sz="1600" dirty="0"/>
              <a:t>The </a:t>
            </a:r>
            <a:r>
              <a:rPr lang="en-US" sz="1600" dirty="0" smtClean="0"/>
              <a:t>IPAC </a:t>
            </a:r>
            <a:r>
              <a:rPr lang="en-US" sz="1600" dirty="0"/>
              <a:t>Outbound Batch process updates values on Billing Document, putting it into a ‘billed’ </a:t>
            </a:r>
            <a:r>
              <a:rPr lang="en-US" sz="1600" dirty="0" smtClean="0"/>
              <a:t>status.</a:t>
            </a:r>
            <a:endParaRPr lang="en-US" sz="2000" dirty="0"/>
          </a:p>
          <a:p>
            <a:pPr lvl="1"/>
            <a:r>
              <a:rPr lang="en-US" sz="1600" dirty="0"/>
              <a:t>IPAC Outbound also selects billing and payment transactions in the system and creates an upload file for </a:t>
            </a:r>
            <a:r>
              <a:rPr lang="en-US" sz="1600" dirty="0" smtClean="0"/>
              <a:t>Treasury.</a:t>
            </a:r>
            <a:endParaRPr lang="en-US" sz="2000" dirty="0"/>
          </a:p>
          <a:p>
            <a:endParaRPr lang="en-US" sz="1800" dirty="0" smtClean="0"/>
          </a:p>
          <a:p>
            <a:r>
              <a:rPr lang="en-US" sz="1800" dirty="0" smtClean="0"/>
              <a:t>Currently, as IPAC </a:t>
            </a:r>
            <a:r>
              <a:rPr lang="en-US" sz="1800" dirty="0"/>
              <a:t>payments are processed, the functionality mirrors that of a No-Check </a:t>
            </a:r>
            <a:r>
              <a:rPr lang="en-US" sz="1800" dirty="0" smtClean="0"/>
              <a:t>disbursement. </a:t>
            </a:r>
            <a:r>
              <a:rPr lang="en-US" sz="1800" dirty="0" smtClean="0"/>
              <a:t>The IPAC </a:t>
            </a:r>
            <a:r>
              <a:rPr lang="en-US" sz="1800" dirty="0"/>
              <a:t>IP is considered fully disbursed and typically posts to a posting model that includes the Treasury cash account (1010</a:t>
            </a:r>
            <a:r>
              <a:rPr lang="en-US" sz="1800" dirty="0" smtClean="0"/>
              <a:t>).</a:t>
            </a:r>
            <a:endParaRPr lang="en-US" sz="2200" dirty="0"/>
          </a:p>
          <a:p>
            <a:pPr lvl="1"/>
            <a:r>
              <a:rPr lang="en-US" sz="1600" dirty="0" smtClean="0"/>
              <a:t>However, when </a:t>
            </a:r>
            <a:r>
              <a:rPr lang="en-US" sz="1600" dirty="0"/>
              <a:t>payments are submitted to </a:t>
            </a:r>
            <a:r>
              <a:rPr lang="en-US" sz="1600" dirty="0" smtClean="0"/>
              <a:t>IPAC </a:t>
            </a:r>
            <a:r>
              <a:rPr lang="en-US" sz="1600" dirty="0"/>
              <a:t>the funds are not actually transferred </a:t>
            </a:r>
            <a:r>
              <a:rPr lang="en-US" sz="1600" dirty="0" smtClean="0"/>
              <a:t>until </a:t>
            </a:r>
            <a:r>
              <a:rPr lang="en-US" sz="1600" dirty="0"/>
              <a:t>the payment </a:t>
            </a:r>
            <a:r>
              <a:rPr lang="en-US" sz="1600" dirty="0" smtClean="0"/>
              <a:t>clear Treasury </a:t>
            </a:r>
            <a:r>
              <a:rPr lang="en-US" sz="1600" dirty="0"/>
              <a:t>and </a:t>
            </a:r>
            <a:r>
              <a:rPr lang="en-US" sz="1600" dirty="0" smtClean="0"/>
              <a:t>customer agency edits. </a:t>
            </a:r>
          </a:p>
          <a:p>
            <a:pPr lvl="2"/>
            <a:r>
              <a:rPr lang="en-US" sz="1600" dirty="0" smtClean="0"/>
              <a:t>This </a:t>
            </a:r>
            <a:r>
              <a:rPr lang="en-US" sz="1600" dirty="0"/>
              <a:t>means there is a possibility the payment can be </a:t>
            </a:r>
            <a:r>
              <a:rPr lang="en-US" sz="1600" dirty="0" smtClean="0"/>
              <a:t>rejected.</a:t>
            </a:r>
            <a:endParaRPr lang="en-US" sz="2000" dirty="0"/>
          </a:p>
          <a:p>
            <a:pPr lvl="1"/>
            <a:r>
              <a:rPr lang="en-US" sz="1600" dirty="0" smtClean="0"/>
              <a:t>In </a:t>
            </a:r>
            <a:r>
              <a:rPr lang="en-US" sz="1600" dirty="0"/>
              <a:t>order to keep the accounting in line with the activity at Treasury, and also to allow for delays in said cycle, </a:t>
            </a:r>
            <a:r>
              <a:rPr lang="en-US" sz="1600" dirty="0" smtClean="0"/>
              <a:t>GSA needs </a:t>
            </a:r>
            <a:r>
              <a:rPr lang="en-US" sz="1600" dirty="0"/>
              <a:t>the ability to hold off posting the IPAC payment as fully disbursed until the payment is confirmed by Treasury. The confirmation of the payment can be a day or two later and is performed by the IPAC inbound process (GSIPACIN). </a:t>
            </a:r>
            <a:endParaRPr lang="en-US" sz="20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57</a:t>
            </a:fld>
            <a:endParaRPr lang="en-US" dirty="0"/>
          </a:p>
        </p:txBody>
      </p:sp>
    </p:spTree>
    <p:extLst>
      <p:ext uri="{BB962C8B-B14F-4D97-AF65-F5344CB8AC3E}">
        <p14:creationId xmlns:p14="http://schemas.microsoft.com/office/powerpoint/2010/main" val="1678885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Journal Postings </a:t>
            </a:r>
            <a:r>
              <a:rPr lang="en-US" dirty="0" smtClean="0"/>
              <a:t>for  </a:t>
            </a:r>
            <a:br>
              <a:rPr lang="en-US" dirty="0" smtClean="0"/>
            </a:br>
            <a:r>
              <a:rPr lang="en-US" dirty="0" smtClean="0"/>
              <a:t>IPAC</a:t>
            </a:r>
            <a:r>
              <a:rPr lang="en-US" dirty="0"/>
              <a:t> </a:t>
            </a:r>
            <a:r>
              <a:rPr lang="en-US" dirty="0" smtClean="0"/>
              <a:t>Payments – Business Reason</a:t>
            </a:r>
            <a:endParaRPr lang="en-US" dirty="0"/>
          </a:p>
        </p:txBody>
      </p:sp>
      <p:sp>
        <p:nvSpPr>
          <p:cNvPr id="3" name="Content Placeholder 2"/>
          <p:cNvSpPr>
            <a:spLocks noGrp="1"/>
          </p:cNvSpPr>
          <p:nvPr>
            <p:ph idx="1"/>
          </p:nvPr>
        </p:nvSpPr>
        <p:spPr>
          <a:xfrm>
            <a:off x="553300" y="1352957"/>
            <a:ext cx="8229600" cy="4525962"/>
          </a:xfrm>
        </p:spPr>
        <p:txBody>
          <a:bodyPr/>
          <a:lstStyle/>
          <a:p>
            <a:pPr lvl="1"/>
            <a:r>
              <a:rPr lang="en-US" sz="1800" dirty="0"/>
              <a:t>The Multiple Journal Postings for Intra-Governmental Payment and Collection (IPAC) Payments (IPs) enhancements provides </a:t>
            </a:r>
            <a:r>
              <a:rPr lang="en-US" sz="1800" dirty="0" smtClean="0"/>
              <a:t>GSA </a:t>
            </a:r>
            <a:r>
              <a:rPr lang="en-US" sz="1800" dirty="0"/>
              <a:t>the ability to </a:t>
            </a:r>
            <a:r>
              <a:rPr lang="en-US" sz="1800" b="1" u="sng" dirty="0"/>
              <a:t>reflect IPAC Payments in transit and confirmation</a:t>
            </a:r>
            <a:r>
              <a:rPr lang="en-US" sz="1800" dirty="0"/>
              <a:t> activity in the journals by adding an IPAC Disbursement in Transit and IPAC Reconciliation process. </a:t>
            </a:r>
            <a:endParaRPr lang="en-US" dirty="0"/>
          </a:p>
          <a:p>
            <a:pPr lvl="2"/>
            <a:r>
              <a:rPr lang="en-US" sz="1600" dirty="0" smtClean="0"/>
              <a:t>Similar </a:t>
            </a:r>
            <a:r>
              <a:rPr lang="en-US" sz="1600" dirty="0"/>
              <a:t>to the existing disbursement that payments have for automated disbursements (Treasury, Banking, State, and Agency disbursing methods). </a:t>
            </a:r>
            <a:endParaRPr lang="en-US" sz="2000" dirty="0"/>
          </a:p>
          <a:p>
            <a:pPr lvl="2"/>
            <a:r>
              <a:rPr lang="en-US" sz="1600" dirty="0" smtClean="0"/>
              <a:t>Enable GSA </a:t>
            </a:r>
            <a:r>
              <a:rPr lang="en-US" sz="1600" dirty="0"/>
              <a:t>to </a:t>
            </a:r>
            <a:r>
              <a:rPr lang="en-US" sz="1600" b="1" u="sng" dirty="0"/>
              <a:t>postpone journal updates</a:t>
            </a:r>
            <a:r>
              <a:rPr lang="en-US" sz="1600" dirty="0"/>
              <a:t> to the cash posting model until the confirmation of the transfer of funds is received from </a:t>
            </a:r>
            <a:r>
              <a:rPr lang="en-US" sz="1600" dirty="0" smtClean="0"/>
              <a:t>IPAC</a:t>
            </a:r>
          </a:p>
          <a:p>
            <a:pPr lvl="3"/>
            <a:r>
              <a:rPr lang="en-US" sz="1600" dirty="0"/>
              <a:t>N</a:t>
            </a:r>
            <a:r>
              <a:rPr lang="en-US" sz="1600" dirty="0" smtClean="0"/>
              <a:t>ot </a:t>
            </a:r>
            <a:r>
              <a:rPr lang="en-US" sz="1600" dirty="0"/>
              <a:t>typically received the same time the IPAC payment is initially processed or submitted to Treasury via IPAC Out.</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58</a:t>
            </a:fld>
            <a:endParaRPr lang="en-US" dirty="0"/>
          </a:p>
        </p:txBody>
      </p:sp>
    </p:spTree>
    <p:extLst>
      <p:ext uri="{BB962C8B-B14F-4D97-AF65-F5344CB8AC3E}">
        <p14:creationId xmlns:p14="http://schemas.microsoft.com/office/powerpoint/2010/main" val="422382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Journal Postings for  </a:t>
            </a:r>
            <a:br>
              <a:rPr lang="en-US" dirty="0"/>
            </a:br>
            <a:r>
              <a:rPr lang="en-US" dirty="0"/>
              <a:t>IPAC Payments</a:t>
            </a:r>
          </a:p>
        </p:txBody>
      </p:sp>
      <p:sp>
        <p:nvSpPr>
          <p:cNvPr id="3" name="Content Placeholder 2"/>
          <p:cNvSpPr>
            <a:spLocks noGrp="1"/>
          </p:cNvSpPr>
          <p:nvPr>
            <p:ph idx="1"/>
          </p:nvPr>
        </p:nvSpPr>
        <p:spPr>
          <a:xfrm>
            <a:off x="595830" y="1310427"/>
            <a:ext cx="8229600" cy="4525962"/>
          </a:xfrm>
        </p:spPr>
        <p:txBody>
          <a:bodyPr/>
          <a:lstStyle/>
          <a:p>
            <a:pPr lvl="0"/>
            <a:r>
              <a:rPr lang="en-US" sz="2000" dirty="0" smtClean="0"/>
              <a:t>7.1.2 Enhancement </a:t>
            </a:r>
          </a:p>
          <a:p>
            <a:pPr lvl="0"/>
            <a:r>
              <a:rPr lang="en-US" sz="1800" b="1" u="sng" dirty="0" smtClean="0"/>
              <a:t>IP Transaction Updates:</a:t>
            </a:r>
            <a:endParaRPr lang="en-US" b="1" u="sng" dirty="0" smtClean="0"/>
          </a:p>
          <a:p>
            <a:pPr lvl="1"/>
            <a:r>
              <a:rPr lang="en-US" sz="1800" dirty="0" smtClean="0"/>
              <a:t>Payment Authorizations </a:t>
            </a:r>
            <a:r>
              <a:rPr lang="en-US" sz="1800" dirty="0"/>
              <a:t>(IP) will be modified for </a:t>
            </a:r>
            <a:r>
              <a:rPr lang="en-US" sz="1800" dirty="0" smtClean="0"/>
              <a:t>so </a:t>
            </a:r>
            <a:r>
              <a:rPr lang="en-US" sz="1800" dirty="0"/>
              <a:t>that there are two additional </a:t>
            </a:r>
            <a:r>
              <a:rPr lang="en-US" sz="1800" dirty="0" smtClean="0"/>
              <a:t>Process </a:t>
            </a:r>
            <a:r>
              <a:rPr lang="en-US" sz="1800" dirty="0"/>
              <a:t>A</a:t>
            </a:r>
            <a:r>
              <a:rPr lang="en-US" sz="1800" dirty="0" smtClean="0"/>
              <a:t>ctivities used </a:t>
            </a:r>
            <a:r>
              <a:rPr lang="en-US" sz="1800" dirty="0"/>
              <a:t>in IPAC </a:t>
            </a:r>
            <a:r>
              <a:rPr lang="en-US" sz="1800" dirty="0" smtClean="0"/>
              <a:t>processing:</a:t>
            </a:r>
          </a:p>
          <a:p>
            <a:pPr lvl="2"/>
            <a:r>
              <a:rPr lang="en-US" sz="1600" b="1" u="sng" dirty="0" smtClean="0"/>
              <a:t>IPAC </a:t>
            </a:r>
            <a:r>
              <a:rPr lang="en-US" sz="1600" b="1" u="sng" dirty="0"/>
              <a:t>Disbursement in </a:t>
            </a:r>
            <a:r>
              <a:rPr lang="en-US" sz="1600" b="1" u="sng" dirty="0" smtClean="0"/>
              <a:t>Transit</a:t>
            </a:r>
          </a:p>
          <a:p>
            <a:pPr lvl="2"/>
            <a:r>
              <a:rPr lang="en-US" sz="1600" b="1" u="sng" dirty="0" smtClean="0"/>
              <a:t>IPAC Reconciliation</a:t>
            </a:r>
          </a:p>
          <a:p>
            <a:pPr lvl="1"/>
            <a:r>
              <a:rPr lang="en-US" sz="1800" dirty="0" smtClean="0"/>
              <a:t>IPAC </a:t>
            </a:r>
            <a:r>
              <a:rPr lang="en-US" sz="1800" dirty="0"/>
              <a:t>payments are defined as IPs </a:t>
            </a:r>
            <a:r>
              <a:rPr lang="en-US" sz="1800" dirty="0" smtClean="0"/>
              <a:t>with:</a:t>
            </a:r>
          </a:p>
          <a:p>
            <a:pPr marL="1025525" lvl="2" indent="-342900">
              <a:buFont typeface="+mj-lt"/>
              <a:buAutoNum type="arabicPeriod"/>
            </a:pPr>
            <a:r>
              <a:rPr lang="en-US" sz="1600" dirty="0"/>
              <a:t>T</a:t>
            </a:r>
            <a:r>
              <a:rPr lang="en-US" sz="1600" dirty="0" smtClean="0"/>
              <a:t>he </a:t>
            </a:r>
            <a:r>
              <a:rPr lang="en-US" sz="1600" dirty="0"/>
              <a:t>Disbursing Method equal to Inter-Agency AND </a:t>
            </a:r>
            <a:endParaRPr lang="en-US" sz="1600" dirty="0" smtClean="0"/>
          </a:p>
          <a:p>
            <a:pPr marL="1025525" lvl="2" indent="-342900">
              <a:buFont typeface="+mj-lt"/>
              <a:buAutoNum type="arabicPeriod"/>
            </a:pPr>
            <a:r>
              <a:rPr lang="en-US" sz="1600" dirty="0"/>
              <a:t>T</a:t>
            </a:r>
            <a:r>
              <a:rPr lang="en-US" sz="1600" dirty="0" smtClean="0"/>
              <a:t>he </a:t>
            </a:r>
            <a:r>
              <a:rPr lang="en-US" sz="1600" dirty="0"/>
              <a:t>Type of Transfer set to IPAC.</a:t>
            </a:r>
          </a:p>
          <a:p>
            <a:pPr lvl="2"/>
            <a:r>
              <a:rPr lang="en-US" sz="1600" dirty="0"/>
              <a:t>Inter-Agency Transfer Payments that do not have Type of </a:t>
            </a:r>
            <a:r>
              <a:rPr lang="en-US" sz="1600" dirty="0" smtClean="0"/>
              <a:t>Transfer set (Type </a:t>
            </a:r>
            <a:r>
              <a:rPr lang="en-US" sz="1600" dirty="0"/>
              <a:t>of Transfer is </a:t>
            </a:r>
            <a:r>
              <a:rPr lang="en-US" sz="1600" dirty="0" smtClean="0"/>
              <a:t>blank) are not </a:t>
            </a:r>
            <a:r>
              <a:rPr lang="en-US" sz="1600" dirty="0"/>
              <a:t>included. </a:t>
            </a:r>
          </a:p>
          <a:p>
            <a:pPr lvl="1"/>
            <a:endParaRPr lang="en-US" sz="1800" dirty="0" smtClean="0"/>
          </a:p>
          <a:p>
            <a:pPr lvl="1"/>
            <a:r>
              <a:rPr lang="en-US" sz="1800" dirty="0" smtClean="0"/>
              <a:t>Does </a:t>
            </a:r>
            <a:r>
              <a:rPr lang="en-US" sz="1800" dirty="0"/>
              <a:t>not affect IPAC Billing Documents, IPAC Cash Receipts nor will it include/necessitate any change to payment documents created by the GSIPACIN process. </a:t>
            </a:r>
            <a:endParaRPr lang="en-US" sz="20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59</a:t>
            </a:fld>
            <a:endParaRPr lang="en-US" dirty="0"/>
          </a:p>
        </p:txBody>
      </p:sp>
    </p:spTree>
    <p:extLst>
      <p:ext uri="{BB962C8B-B14F-4D97-AF65-F5344CB8AC3E}">
        <p14:creationId xmlns:p14="http://schemas.microsoft.com/office/powerpoint/2010/main" val="1456545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Pegasys</a:t>
            </a:r>
            <a:endParaRPr lang="en-US" dirty="0"/>
          </a:p>
        </p:txBody>
      </p:sp>
      <p:sp>
        <p:nvSpPr>
          <p:cNvPr id="3" name="Content Placeholder 2"/>
          <p:cNvSpPr>
            <a:spLocks noGrp="1"/>
          </p:cNvSpPr>
          <p:nvPr>
            <p:ph idx="1"/>
          </p:nvPr>
        </p:nvSpPr>
        <p:spPr>
          <a:xfrm>
            <a:off x="627727" y="1480548"/>
            <a:ext cx="8229600" cy="4525962"/>
          </a:xfrm>
        </p:spPr>
        <p:txBody>
          <a:bodyPr/>
          <a:lstStyle/>
          <a:p>
            <a:pPr lvl="0"/>
            <a:r>
              <a:rPr lang="en-US" sz="1800" dirty="0" smtClean="0"/>
              <a:t>Pegasys </a:t>
            </a:r>
            <a:r>
              <a:rPr lang="en-US" sz="1800" dirty="0"/>
              <a:t>Subsystems</a:t>
            </a:r>
            <a:endParaRPr lang="en-US" sz="2400" dirty="0"/>
          </a:p>
          <a:p>
            <a:pPr lvl="1"/>
            <a:r>
              <a:rPr lang="en-US" sz="1600" dirty="0"/>
              <a:t>List of Subsystems</a:t>
            </a:r>
            <a:endParaRPr lang="en-US" sz="2000" dirty="0"/>
          </a:p>
          <a:p>
            <a:pPr lvl="2"/>
            <a:r>
              <a:rPr lang="en-US" sz="1600" dirty="0"/>
              <a:t>Accounts Payable</a:t>
            </a:r>
            <a:endParaRPr lang="en-US" sz="2000" dirty="0"/>
          </a:p>
          <a:p>
            <a:pPr lvl="2"/>
            <a:r>
              <a:rPr lang="en-US" sz="1600" dirty="0"/>
              <a:t>Accounts Receivable</a:t>
            </a:r>
            <a:endParaRPr lang="en-US" sz="2000" dirty="0"/>
          </a:p>
          <a:p>
            <a:pPr lvl="2"/>
            <a:r>
              <a:rPr lang="en-US" sz="1600" dirty="0"/>
              <a:t>Automated Disbursement</a:t>
            </a:r>
            <a:endParaRPr lang="en-US" sz="2000" dirty="0"/>
          </a:p>
          <a:p>
            <a:pPr lvl="2"/>
            <a:r>
              <a:rPr lang="en-US" sz="1600" dirty="0"/>
              <a:t>Budget Execution</a:t>
            </a:r>
            <a:endParaRPr lang="en-US" sz="2000" dirty="0"/>
          </a:p>
          <a:p>
            <a:pPr lvl="2"/>
            <a:r>
              <a:rPr lang="en-US" sz="1600" dirty="0"/>
              <a:t>Credit Card</a:t>
            </a:r>
            <a:endParaRPr lang="en-US" sz="2000" dirty="0"/>
          </a:p>
          <a:p>
            <a:pPr lvl="2"/>
            <a:r>
              <a:rPr lang="en-US" sz="1600" dirty="0"/>
              <a:t>Fixed Assets</a:t>
            </a:r>
            <a:endParaRPr lang="en-US" sz="2000" dirty="0"/>
          </a:p>
          <a:p>
            <a:pPr lvl="2"/>
            <a:r>
              <a:rPr lang="en-US" sz="1600" dirty="0"/>
              <a:t>Project Cost Accounting</a:t>
            </a:r>
            <a:endParaRPr lang="en-US" sz="2000" dirty="0"/>
          </a:p>
          <a:p>
            <a:pPr lvl="2"/>
            <a:r>
              <a:rPr lang="en-US" sz="1600" dirty="0"/>
              <a:t>Purchasing</a:t>
            </a:r>
            <a:endParaRPr lang="en-US" sz="2000" dirty="0"/>
          </a:p>
          <a:p>
            <a:pPr lvl="2"/>
            <a:r>
              <a:rPr lang="en-US" sz="1600" dirty="0"/>
              <a:t>Travel Accounting</a:t>
            </a:r>
            <a:endParaRPr lang="en-US" sz="2000" dirty="0"/>
          </a:p>
          <a:p>
            <a:pPr lvl="2"/>
            <a:r>
              <a:rPr lang="en-US" sz="1600" dirty="0"/>
              <a:t>General Systems</a:t>
            </a:r>
            <a:endParaRPr lang="en-US" sz="2000" dirty="0"/>
          </a:p>
          <a:p>
            <a:pPr lvl="2"/>
            <a:r>
              <a:rPr lang="en-US" sz="1600" dirty="0"/>
              <a:t>Lease/Recurring Services</a:t>
            </a:r>
            <a:endParaRPr lang="en-US" sz="2000" dirty="0"/>
          </a:p>
          <a:p>
            <a:pPr lvl="2"/>
            <a:r>
              <a:rPr lang="en-US" sz="1600" dirty="0"/>
              <a:t>Reporting</a:t>
            </a:r>
            <a:endParaRPr lang="en-US" sz="20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a:t>
            </a:fld>
            <a:endParaRPr lang="en-US" dirty="0"/>
          </a:p>
        </p:txBody>
      </p:sp>
      <p:pic>
        <p:nvPicPr>
          <p:cNvPr id="6" name="Picture 5" descr="C:\Users\easpland\Documents\Proposals\Pegasys - Maryt Fox\2 - PNG\13-048-003 - Pie Chart.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3144" y="1945194"/>
            <a:ext cx="3946820" cy="3296655"/>
          </a:xfrm>
          <a:prstGeom prst="rect">
            <a:avLst/>
          </a:prstGeom>
          <a:noFill/>
          <a:ln w="25400">
            <a:solidFill>
              <a:schemeClr val="tx1"/>
            </a:solidFill>
          </a:ln>
        </p:spPr>
      </p:pic>
    </p:spTree>
    <p:extLst>
      <p:ext uri="{BB962C8B-B14F-4D97-AF65-F5344CB8AC3E}">
        <p14:creationId xmlns:p14="http://schemas.microsoft.com/office/powerpoint/2010/main" val="12191170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Journal Postings for  </a:t>
            </a:r>
            <a:br>
              <a:rPr lang="en-US" dirty="0"/>
            </a:br>
            <a:r>
              <a:rPr lang="en-US" dirty="0"/>
              <a:t>IPAC Payments</a:t>
            </a:r>
          </a:p>
        </p:txBody>
      </p:sp>
      <p:sp>
        <p:nvSpPr>
          <p:cNvPr id="3" name="Content Placeholder 2"/>
          <p:cNvSpPr>
            <a:spLocks noGrp="1"/>
          </p:cNvSpPr>
          <p:nvPr>
            <p:ph idx="1"/>
          </p:nvPr>
        </p:nvSpPr>
        <p:spPr>
          <a:xfrm>
            <a:off x="446974" y="1150938"/>
            <a:ext cx="8229600" cy="2145155"/>
          </a:xfrm>
        </p:spPr>
        <p:txBody>
          <a:bodyPr/>
          <a:lstStyle/>
          <a:p>
            <a:r>
              <a:rPr lang="en-US" sz="2000" dirty="0" smtClean="0"/>
              <a:t>7.1.2 Enhancement </a:t>
            </a:r>
          </a:p>
          <a:p>
            <a:r>
              <a:rPr lang="en-US" sz="1800" dirty="0" smtClean="0"/>
              <a:t>Query </a:t>
            </a:r>
            <a:r>
              <a:rPr lang="en-US" sz="1800" dirty="0"/>
              <a:t>Updates</a:t>
            </a:r>
            <a:endParaRPr lang="en-US" dirty="0"/>
          </a:p>
          <a:p>
            <a:pPr lvl="2"/>
            <a:r>
              <a:rPr lang="en-US" sz="1800" dirty="0"/>
              <a:t>The Transaction Journal Query and GL Detail Query will have the Process </a:t>
            </a:r>
            <a:r>
              <a:rPr lang="en-US" sz="1800" dirty="0" smtClean="0"/>
              <a:t>Activities added:</a:t>
            </a:r>
          </a:p>
          <a:p>
            <a:pPr marL="1371600" lvl="3" indent="-342900">
              <a:buFont typeface="+mj-lt"/>
              <a:buAutoNum type="arabicPeriod"/>
            </a:pPr>
            <a:r>
              <a:rPr lang="en-US" sz="1800" dirty="0"/>
              <a:t>IPAC Disbursement in Transit</a:t>
            </a:r>
          </a:p>
          <a:p>
            <a:pPr marL="1371600" lvl="3" indent="-342900">
              <a:buFont typeface="+mj-lt"/>
              <a:buAutoNum type="arabicPeriod"/>
            </a:pPr>
            <a:r>
              <a:rPr lang="en-US" sz="1800" dirty="0"/>
              <a:t>IPAC Reconciliation</a:t>
            </a:r>
          </a:p>
          <a:p>
            <a:pPr lvl="2"/>
            <a:endParaRPr lang="en-US" sz="1800" dirty="0" smtClean="0"/>
          </a:p>
          <a:p>
            <a:pPr marL="0" indent="0">
              <a:buNone/>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60</a:t>
            </a:fld>
            <a:endParaRPr lang="en-US" dirty="0"/>
          </a:p>
        </p:txBody>
      </p:sp>
      <p:pic>
        <p:nvPicPr>
          <p:cNvPr id="144486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121" y="2903204"/>
            <a:ext cx="4178078" cy="28590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148343" y="3302258"/>
            <a:ext cx="426417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a:r>
              <a:rPr lang="en-US" sz="1800" dirty="0"/>
              <a:t>Reference Data updates</a:t>
            </a:r>
            <a:endParaRPr lang="en-US" dirty="0"/>
          </a:p>
          <a:p>
            <a:pPr lvl="2"/>
            <a:r>
              <a:rPr lang="en-US" sz="1800" dirty="0"/>
              <a:t>For Payment Authorizations </a:t>
            </a:r>
            <a:r>
              <a:rPr lang="en-US" sz="1800" dirty="0" smtClean="0"/>
              <a:t>(IP) </a:t>
            </a:r>
            <a:r>
              <a:rPr lang="en-US" sz="1800" dirty="0"/>
              <a:t>only, the Transaction Definition Table will have an IPAC Disbursement in Transit process activity and an IPAC Reconciliation </a:t>
            </a:r>
            <a:r>
              <a:rPr lang="en-US" sz="1800" b="1" u="sng" dirty="0"/>
              <a:t>process activity</a:t>
            </a:r>
            <a:r>
              <a:rPr lang="en-US" sz="1800" b="1" dirty="0"/>
              <a:t> </a:t>
            </a:r>
            <a:r>
              <a:rPr lang="en-US" sz="1800" dirty="0" smtClean="0"/>
              <a:t>added.</a:t>
            </a:r>
            <a:endParaRPr lang="en-US" dirty="0"/>
          </a:p>
        </p:txBody>
      </p:sp>
    </p:spTree>
    <p:extLst>
      <p:ext uri="{BB962C8B-B14F-4D97-AF65-F5344CB8AC3E}">
        <p14:creationId xmlns:p14="http://schemas.microsoft.com/office/powerpoint/2010/main" val="15870972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Journal Postings for  </a:t>
            </a:r>
            <a:br>
              <a:rPr lang="en-US" dirty="0"/>
            </a:br>
            <a:r>
              <a:rPr lang="en-US" dirty="0"/>
              <a:t>IPAC Payments</a:t>
            </a:r>
          </a:p>
        </p:txBody>
      </p:sp>
      <p:sp>
        <p:nvSpPr>
          <p:cNvPr id="3" name="Content Placeholder 2"/>
          <p:cNvSpPr>
            <a:spLocks noGrp="1"/>
          </p:cNvSpPr>
          <p:nvPr>
            <p:ph idx="1"/>
          </p:nvPr>
        </p:nvSpPr>
        <p:spPr>
          <a:xfrm>
            <a:off x="372547" y="1267895"/>
            <a:ext cx="8229600" cy="5122271"/>
          </a:xfrm>
        </p:spPr>
        <p:txBody>
          <a:bodyPr/>
          <a:lstStyle/>
          <a:p>
            <a:pPr lvl="1"/>
            <a:r>
              <a:rPr lang="en-US" sz="1800" dirty="0" smtClean="0"/>
              <a:t>7.1.2 Enhancement</a:t>
            </a:r>
          </a:p>
          <a:p>
            <a:pPr lvl="1"/>
            <a:r>
              <a:rPr lang="en-US" sz="1800" b="1" u="sng" dirty="0" smtClean="0"/>
              <a:t>Batch </a:t>
            </a:r>
            <a:r>
              <a:rPr lang="en-US" sz="1800" b="1" u="sng" dirty="0"/>
              <a:t>job </a:t>
            </a:r>
            <a:r>
              <a:rPr lang="en-US" sz="1800" b="1" u="sng" dirty="0" smtClean="0"/>
              <a:t>updates</a:t>
            </a:r>
            <a:endParaRPr lang="en-US" b="1" u="sng" dirty="0"/>
          </a:p>
          <a:p>
            <a:pPr lvl="2"/>
            <a:r>
              <a:rPr lang="en-US" sz="1800" dirty="0" smtClean="0"/>
              <a:t>GSIPACOUT:</a:t>
            </a:r>
          </a:p>
          <a:p>
            <a:pPr lvl="3"/>
            <a:r>
              <a:rPr lang="en-US" sz="1600" dirty="0"/>
              <a:t>M</a:t>
            </a:r>
            <a:r>
              <a:rPr lang="en-US" sz="1600" dirty="0" smtClean="0"/>
              <a:t>odified </a:t>
            </a:r>
            <a:r>
              <a:rPr lang="en-US" sz="1600" dirty="0"/>
              <a:t>to add a liquidating journal entry for the </a:t>
            </a:r>
            <a:r>
              <a:rPr lang="en-US" sz="1600" b="1" u="sng" dirty="0"/>
              <a:t>I</a:t>
            </a:r>
            <a:r>
              <a:rPr lang="en-US" sz="1600" b="1" u="sng" dirty="0" smtClean="0"/>
              <a:t>PAC </a:t>
            </a:r>
            <a:r>
              <a:rPr lang="en-US" sz="1600" b="1" u="sng" dirty="0"/>
              <a:t>Disbursement in </a:t>
            </a:r>
            <a:r>
              <a:rPr lang="en-US" sz="1600" b="1" u="sng" dirty="0" smtClean="0"/>
              <a:t>Transit</a:t>
            </a:r>
            <a:r>
              <a:rPr lang="en-US" sz="1600" dirty="0" smtClean="0"/>
              <a:t> </a:t>
            </a:r>
            <a:r>
              <a:rPr lang="en-US" sz="1600" dirty="0"/>
              <a:t>process activity when the payment is successfully included in the outbound file and has the IPAC Status updated from </a:t>
            </a:r>
            <a:r>
              <a:rPr lang="en-US" sz="1600" b="1" u="sng" dirty="0"/>
              <a:t>Not Submitted</a:t>
            </a:r>
            <a:r>
              <a:rPr lang="en-US" sz="1600" dirty="0"/>
              <a:t> to </a:t>
            </a:r>
            <a:r>
              <a:rPr lang="en-US" sz="1600" b="1" u="sng" dirty="0"/>
              <a:t>In Transit</a:t>
            </a:r>
            <a:r>
              <a:rPr lang="en-US" sz="1600" dirty="0"/>
              <a:t>. </a:t>
            </a:r>
            <a:endParaRPr lang="en-US" dirty="0"/>
          </a:p>
          <a:p>
            <a:pPr lvl="4"/>
            <a:r>
              <a:rPr lang="en-US" sz="1600" dirty="0"/>
              <a:t>A</a:t>
            </a:r>
            <a:r>
              <a:rPr lang="en-US" sz="1600" dirty="0" smtClean="0"/>
              <a:t>pplies </a:t>
            </a:r>
            <a:r>
              <a:rPr lang="en-US" sz="1600" dirty="0"/>
              <a:t>to final mode of GSIPACOUT </a:t>
            </a:r>
            <a:r>
              <a:rPr lang="en-US" sz="1600" dirty="0" smtClean="0"/>
              <a:t>only</a:t>
            </a:r>
            <a:endParaRPr lang="en-US" dirty="0"/>
          </a:p>
          <a:p>
            <a:pPr lvl="2"/>
            <a:r>
              <a:rPr lang="en-US" sz="1800" dirty="0" smtClean="0"/>
              <a:t>GSIPACIN:</a:t>
            </a:r>
          </a:p>
          <a:p>
            <a:pPr lvl="3"/>
            <a:r>
              <a:rPr lang="en-US" sz="1600" dirty="0" smtClean="0"/>
              <a:t>Modified </a:t>
            </a:r>
            <a:r>
              <a:rPr lang="en-US" sz="1600" dirty="0"/>
              <a:t>to liquidate the outbound IPs </a:t>
            </a:r>
            <a:r>
              <a:rPr lang="en-US" sz="1600" b="1" u="sng" dirty="0" smtClean="0"/>
              <a:t>IPAC Disbursement in Transit</a:t>
            </a:r>
            <a:r>
              <a:rPr lang="en-US" sz="1600" dirty="0" smtClean="0"/>
              <a:t> </a:t>
            </a:r>
            <a:r>
              <a:rPr lang="en-US" sz="1600" dirty="0"/>
              <a:t>process activity by adding a liquidating journal entry for the </a:t>
            </a:r>
            <a:r>
              <a:rPr lang="en-US" sz="1600" b="1" u="sng" dirty="0" smtClean="0"/>
              <a:t>IPAC Reconciliation</a:t>
            </a:r>
            <a:r>
              <a:rPr lang="en-US" sz="1600" dirty="0" smtClean="0"/>
              <a:t> </a:t>
            </a:r>
            <a:r>
              <a:rPr lang="en-US" sz="1600" dirty="0"/>
              <a:t>process activity when the payment is successfully processed and IPAC Status updated from </a:t>
            </a:r>
            <a:r>
              <a:rPr lang="en-US" sz="1600" b="1" u="sng" dirty="0" smtClean="0"/>
              <a:t>In Transit</a:t>
            </a:r>
            <a:r>
              <a:rPr lang="en-US" sz="1600" dirty="0" smtClean="0"/>
              <a:t> </a:t>
            </a:r>
            <a:r>
              <a:rPr lang="en-US" sz="1600" dirty="0"/>
              <a:t>to </a:t>
            </a:r>
            <a:r>
              <a:rPr lang="en-US" sz="1600" b="1" u="sng" dirty="0"/>
              <a:t>Confirmed</a:t>
            </a:r>
            <a:r>
              <a:rPr lang="en-US" sz="1600" dirty="0"/>
              <a:t>. </a:t>
            </a:r>
            <a:endParaRPr lang="en-US" sz="2400" dirty="0"/>
          </a:p>
          <a:p>
            <a:pPr lvl="2"/>
            <a:endParaRPr lang="en-US" sz="1800" dirty="0" smtClean="0"/>
          </a:p>
          <a:p>
            <a:pPr lvl="2"/>
            <a:r>
              <a:rPr lang="en-US" sz="1800" dirty="0" smtClean="0"/>
              <a:t>Applies only to </a:t>
            </a:r>
            <a:r>
              <a:rPr lang="en-US" sz="1800" dirty="0"/>
              <a:t>IPs the </a:t>
            </a:r>
            <a:r>
              <a:rPr lang="en-US" sz="1800" dirty="0" smtClean="0"/>
              <a:t>submitted </a:t>
            </a:r>
            <a:r>
              <a:rPr lang="en-US" sz="1800" dirty="0"/>
              <a:t>to IPAC </a:t>
            </a:r>
            <a:r>
              <a:rPr lang="en-US" sz="1800" dirty="0" smtClean="0"/>
              <a:t>by Pegasys.</a:t>
            </a:r>
          </a:p>
          <a:p>
            <a:pPr lvl="2"/>
            <a:r>
              <a:rPr lang="en-US" sz="1800" dirty="0" smtClean="0"/>
              <a:t>Does not apply to customer initiated IPs </a:t>
            </a:r>
            <a:r>
              <a:rPr lang="en-US" sz="1800" dirty="0"/>
              <a:t>newly created by the </a:t>
            </a:r>
            <a:r>
              <a:rPr lang="en-US" sz="1800" dirty="0" smtClean="0"/>
              <a:t>GSIPACIN </a:t>
            </a:r>
            <a:r>
              <a:rPr lang="en-US" sz="1800" dirty="0"/>
              <a:t>or IPs used outside of the </a:t>
            </a:r>
            <a:r>
              <a:rPr lang="en-US" sz="1800" dirty="0" smtClean="0"/>
              <a:t>IPAC processes.</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61</a:t>
            </a:fld>
            <a:endParaRPr lang="en-US" dirty="0"/>
          </a:p>
        </p:txBody>
      </p:sp>
    </p:spTree>
    <p:extLst>
      <p:ext uri="{BB962C8B-B14F-4D97-AF65-F5344CB8AC3E}">
        <p14:creationId xmlns:p14="http://schemas.microsoft.com/office/powerpoint/2010/main" val="24117151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6</a:t>
            </a:r>
            <a:r>
              <a:rPr lang="en-US" sz="3600" dirty="0" smtClean="0"/>
              <a:t>:</a:t>
            </a:r>
            <a:endParaRPr lang="en-US" sz="3600" dirty="0" smtClean="0"/>
          </a:p>
          <a:p>
            <a:pPr algn="ctr">
              <a:buNone/>
            </a:pPr>
            <a:r>
              <a:rPr lang="en-US" sz="3600" b="1" dirty="0" smtClean="0"/>
              <a:t>CCRC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62</a:t>
            </a:fld>
            <a:endParaRPr lang="en-US" dirty="0"/>
          </a:p>
        </p:txBody>
      </p:sp>
    </p:spTree>
    <p:extLst>
      <p:ext uri="{BB962C8B-B14F-4D97-AF65-F5344CB8AC3E}">
        <p14:creationId xmlns:p14="http://schemas.microsoft.com/office/powerpoint/2010/main" val="2079415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CCRC Business Reason</a:t>
            </a:r>
            <a:endParaRPr lang="en-US" dirty="0"/>
          </a:p>
        </p:txBody>
      </p:sp>
      <p:sp>
        <p:nvSpPr>
          <p:cNvPr id="3" name="Content Placeholder 2"/>
          <p:cNvSpPr>
            <a:spLocks noGrp="1"/>
          </p:cNvSpPr>
          <p:nvPr>
            <p:ph idx="1"/>
          </p:nvPr>
        </p:nvSpPr>
        <p:spPr>
          <a:xfrm>
            <a:off x="680891" y="1310427"/>
            <a:ext cx="8229600" cy="4525962"/>
          </a:xfrm>
        </p:spPr>
        <p:txBody>
          <a:bodyPr/>
          <a:lstStyle/>
          <a:p>
            <a:pPr lvl="0"/>
            <a:r>
              <a:rPr lang="en-US" sz="1800" dirty="0" smtClean="0"/>
              <a:t>CCRC is a web-based </a:t>
            </a:r>
            <a:r>
              <a:rPr lang="en-US" sz="1800" dirty="0"/>
              <a:t>application that provides the ability </a:t>
            </a:r>
            <a:r>
              <a:rPr lang="en-US" sz="1800" dirty="0" smtClean="0"/>
              <a:t>to:</a:t>
            </a:r>
          </a:p>
          <a:p>
            <a:pPr lvl="1"/>
            <a:r>
              <a:rPr lang="en-US" sz="1600" dirty="0" smtClean="0"/>
              <a:t>Store </a:t>
            </a:r>
            <a:r>
              <a:rPr lang="en-US" sz="1600" dirty="0"/>
              <a:t>and manage </a:t>
            </a:r>
            <a:r>
              <a:rPr lang="en-US" sz="1600" dirty="0" smtClean="0"/>
              <a:t>Business Partner Network (BPN</a:t>
            </a:r>
            <a:r>
              <a:rPr lang="en-US" sz="1600" dirty="0" smtClean="0"/>
              <a:t>)/Shared Accounting Module (SAM) </a:t>
            </a:r>
            <a:r>
              <a:rPr lang="en-US" sz="1600" dirty="0" smtClean="0"/>
              <a:t>vendor records </a:t>
            </a:r>
            <a:r>
              <a:rPr lang="en-US" sz="1600" dirty="0"/>
              <a:t>before they are uploaded into </a:t>
            </a:r>
            <a:r>
              <a:rPr lang="en-US" sz="1600" dirty="0" smtClean="0"/>
              <a:t>Pegasys.</a:t>
            </a:r>
          </a:p>
          <a:p>
            <a:pPr lvl="1"/>
            <a:r>
              <a:rPr lang="en-US" sz="1600" dirty="0" smtClean="0"/>
              <a:t>Uploads records into Pegasys.</a:t>
            </a:r>
            <a:endParaRPr lang="en-US" sz="1600" dirty="0"/>
          </a:p>
          <a:p>
            <a:pPr lvl="1"/>
            <a:r>
              <a:rPr lang="en-US" sz="1600" dirty="0"/>
              <a:t>P</a:t>
            </a:r>
            <a:r>
              <a:rPr lang="en-US" sz="1600" dirty="0" smtClean="0"/>
              <a:t>rovide daily </a:t>
            </a:r>
            <a:r>
              <a:rPr lang="en-US" sz="1600" dirty="0"/>
              <a:t>updates to the database with changes released by </a:t>
            </a:r>
            <a:r>
              <a:rPr lang="en-US" sz="1600" dirty="0" smtClean="0"/>
              <a:t>BPN/SAM </a:t>
            </a:r>
            <a:r>
              <a:rPr lang="en-US" sz="1600" dirty="0"/>
              <a:t>on an incremental </a:t>
            </a:r>
            <a:r>
              <a:rPr lang="en-US" sz="1600" dirty="0" smtClean="0"/>
              <a:t>basis.</a:t>
            </a:r>
            <a:endParaRPr lang="en-US" sz="1600" dirty="0"/>
          </a:p>
          <a:p>
            <a:pPr lvl="0"/>
            <a:r>
              <a:rPr lang="en-US" sz="1800" dirty="0"/>
              <a:t>The CCRC User Interface enables users to specify which vendors are to be transferred from the CCRC to </a:t>
            </a:r>
            <a:r>
              <a:rPr lang="en-US" sz="1800" dirty="0" smtClean="0"/>
              <a:t>GSA applications.</a:t>
            </a:r>
            <a:endParaRPr lang="en-US" sz="1800" dirty="0"/>
          </a:p>
          <a:p>
            <a:pPr lvl="1"/>
            <a:r>
              <a:rPr lang="en-US" sz="1600" dirty="0"/>
              <a:t>Contains information regarding when vendor records change in the database:</a:t>
            </a:r>
            <a:endParaRPr lang="en-US" dirty="0"/>
          </a:p>
          <a:p>
            <a:pPr lvl="2"/>
            <a:r>
              <a:rPr lang="en-US" sz="1600" dirty="0" smtClean="0"/>
              <a:t>When a </a:t>
            </a:r>
            <a:r>
              <a:rPr lang="en-US" sz="1600" dirty="0"/>
              <a:t>new vendor data has been </a:t>
            </a:r>
            <a:r>
              <a:rPr lang="en-US" sz="1600" dirty="0" smtClean="0"/>
              <a:t>received.</a:t>
            </a:r>
            <a:endParaRPr lang="en-US" dirty="0"/>
          </a:p>
          <a:p>
            <a:pPr lvl="2"/>
            <a:r>
              <a:rPr lang="en-US" sz="1600" dirty="0"/>
              <a:t>W</a:t>
            </a:r>
            <a:r>
              <a:rPr lang="en-US" sz="1600" dirty="0" smtClean="0"/>
              <a:t>hen </a:t>
            </a:r>
            <a:r>
              <a:rPr lang="en-US" sz="1600" dirty="0"/>
              <a:t>an active vendor </a:t>
            </a:r>
            <a:r>
              <a:rPr lang="en-US" sz="1600" dirty="0" smtClean="0"/>
              <a:t>changes.</a:t>
            </a:r>
            <a:endParaRPr lang="en-US" dirty="0"/>
          </a:p>
          <a:p>
            <a:pPr lvl="2"/>
            <a:r>
              <a:rPr lang="en-US" sz="1600" dirty="0"/>
              <a:t>W</a:t>
            </a:r>
            <a:r>
              <a:rPr lang="en-US" sz="1600" dirty="0" smtClean="0"/>
              <a:t>hen </a:t>
            </a:r>
            <a:r>
              <a:rPr lang="en-US" sz="1600" dirty="0"/>
              <a:t>a vendor has been inactivated or </a:t>
            </a:r>
            <a:r>
              <a:rPr lang="en-US" sz="1600" dirty="0" smtClean="0"/>
              <a:t>deleted.</a:t>
            </a:r>
            <a:endParaRPr lang="en-US" dirty="0"/>
          </a:p>
          <a:p>
            <a:pPr lvl="1"/>
            <a:endParaRPr lang="en-US" sz="1600" dirty="0"/>
          </a:p>
          <a:p>
            <a:pPr lvl="0"/>
            <a:r>
              <a:rPr lang="en-US" sz="1800" dirty="0" smtClean="0"/>
              <a:t>CCRC </a:t>
            </a:r>
            <a:r>
              <a:rPr lang="en-US" sz="1800" dirty="0"/>
              <a:t>Cycle</a:t>
            </a:r>
            <a:r>
              <a:rPr lang="en-US" sz="1800" dirty="0" smtClean="0"/>
              <a:t>:</a:t>
            </a:r>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63</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27571208"/>
              </p:ext>
            </p:extLst>
          </p:nvPr>
        </p:nvGraphicFramePr>
        <p:xfrm>
          <a:off x="2573596" y="5040386"/>
          <a:ext cx="5251450" cy="1254125"/>
        </p:xfrm>
        <a:graphic>
          <a:graphicData uri="http://schemas.openxmlformats.org/presentationml/2006/ole">
            <mc:AlternateContent xmlns:mc="http://schemas.openxmlformats.org/markup-compatibility/2006">
              <mc:Choice xmlns:v="urn:schemas-microsoft-com:vml" Requires="v">
                <p:oleObj spid="_x0000_s1439761" name="Picture" r:id="rId4" imgW="2867040" imgH="581040" progId="Word.Picture.8">
                  <p:embed/>
                </p:oleObj>
              </mc:Choice>
              <mc:Fallback>
                <p:oleObj name="Picture" r:id="rId4" imgW="2867040" imgH="58104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596" y="5040386"/>
                        <a:ext cx="52514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834750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CCRC Functionality</a:t>
            </a:r>
            <a:endParaRPr lang="en-US" dirty="0"/>
          </a:p>
        </p:txBody>
      </p:sp>
      <p:sp>
        <p:nvSpPr>
          <p:cNvPr id="3" name="Content Placeholder 2"/>
          <p:cNvSpPr>
            <a:spLocks noGrp="1"/>
          </p:cNvSpPr>
          <p:nvPr>
            <p:ph idx="1"/>
          </p:nvPr>
        </p:nvSpPr>
        <p:spPr>
          <a:xfrm>
            <a:off x="595830" y="1438017"/>
            <a:ext cx="8229600" cy="4525962"/>
          </a:xfrm>
        </p:spPr>
        <p:txBody>
          <a:bodyPr/>
          <a:lstStyle/>
          <a:p>
            <a:pPr lvl="0"/>
            <a:r>
              <a:rPr lang="en-US" sz="1800" dirty="0" smtClean="0"/>
              <a:t>CCRC </a:t>
            </a:r>
            <a:r>
              <a:rPr lang="en-US" sz="1800" dirty="0"/>
              <a:t>notifies </a:t>
            </a:r>
            <a:r>
              <a:rPr lang="en-US" sz="1800" dirty="0" smtClean="0"/>
              <a:t>GSA </a:t>
            </a:r>
            <a:r>
              <a:rPr lang="en-US" sz="1800" dirty="0"/>
              <a:t>of these changes by publishing (sending their information) to </a:t>
            </a:r>
            <a:r>
              <a:rPr lang="en-US" sz="1800" dirty="0" smtClean="0"/>
              <a:t>Pegasys.</a:t>
            </a:r>
          </a:p>
          <a:p>
            <a:pPr marL="679450" lvl="1" indent="-342900">
              <a:buFont typeface="+mj-lt"/>
              <a:buAutoNum type="arabicPeriod"/>
            </a:pPr>
            <a:r>
              <a:rPr lang="en-US" sz="1600" dirty="0" smtClean="0"/>
              <a:t>CCRC </a:t>
            </a:r>
            <a:r>
              <a:rPr lang="en-US" sz="1600" dirty="0"/>
              <a:t>allows for one initial load which pulls all the information collected by SAM and imports that data into the CCRC.  </a:t>
            </a:r>
            <a:endParaRPr lang="en-US" sz="1600" dirty="0" smtClean="0"/>
          </a:p>
          <a:p>
            <a:pPr marL="679450" lvl="1" indent="-342900">
              <a:buFont typeface="+mj-lt"/>
              <a:buAutoNum type="arabicPeriod"/>
            </a:pPr>
            <a:r>
              <a:rPr lang="en-US" sz="1600" dirty="0" smtClean="0"/>
              <a:t>GSA </a:t>
            </a:r>
            <a:r>
              <a:rPr lang="en-US" sz="1600" dirty="0"/>
              <a:t>is then able to use </a:t>
            </a:r>
            <a:r>
              <a:rPr lang="en-US" sz="1600" dirty="0" smtClean="0"/>
              <a:t>CCRC </a:t>
            </a:r>
            <a:r>
              <a:rPr lang="en-US" sz="1600" dirty="0"/>
              <a:t>for the Initial Vendor Selection to select the vendors with whom they intend to do business and sends vendor data to </a:t>
            </a:r>
            <a:r>
              <a:rPr lang="en-US" sz="1600" dirty="0" smtClean="0"/>
              <a:t>Pegasys.</a:t>
            </a:r>
          </a:p>
          <a:p>
            <a:pPr marL="0" indent="0">
              <a:buNone/>
            </a:pPr>
            <a:endParaRPr lang="en-US" sz="1800" dirty="0"/>
          </a:p>
          <a:p>
            <a:pPr lvl="0"/>
            <a:r>
              <a:rPr lang="en-US" sz="1800" dirty="0"/>
              <a:t>There are two types of updates available from </a:t>
            </a:r>
            <a:r>
              <a:rPr lang="en-US" sz="1800" dirty="0" smtClean="0"/>
              <a:t>CCRC:</a:t>
            </a:r>
            <a:endParaRPr lang="en-US" sz="1800" dirty="0"/>
          </a:p>
          <a:p>
            <a:pPr lvl="1"/>
            <a:r>
              <a:rPr lang="en-US" sz="1600" dirty="0"/>
              <a:t>Monthly Load File</a:t>
            </a:r>
          </a:p>
          <a:p>
            <a:pPr lvl="2"/>
            <a:r>
              <a:rPr lang="en-US" sz="1600" dirty="0"/>
              <a:t>Used for initial </a:t>
            </a:r>
            <a:r>
              <a:rPr lang="en-US" sz="1600" dirty="0" smtClean="0"/>
              <a:t>Load</a:t>
            </a:r>
          </a:p>
          <a:p>
            <a:pPr lvl="1"/>
            <a:r>
              <a:rPr lang="en-US" sz="1600" dirty="0" smtClean="0"/>
              <a:t>Daily </a:t>
            </a:r>
            <a:r>
              <a:rPr lang="en-US" sz="1600" dirty="0"/>
              <a:t>Load File</a:t>
            </a:r>
          </a:p>
          <a:p>
            <a:pPr lvl="2"/>
            <a:r>
              <a:rPr lang="en-US" sz="1600" dirty="0"/>
              <a:t>Used for updates to CCRC system</a:t>
            </a:r>
          </a:p>
          <a:p>
            <a:pPr lvl="0"/>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64</a:t>
            </a:fld>
            <a:endParaRPr 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3606951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CCRC Enhancement Overview</a:t>
            </a:r>
            <a:endParaRPr lang="en-US" dirty="0"/>
          </a:p>
        </p:txBody>
      </p:sp>
      <p:sp>
        <p:nvSpPr>
          <p:cNvPr id="3" name="Content Placeholder 2"/>
          <p:cNvSpPr>
            <a:spLocks noGrp="1"/>
          </p:cNvSpPr>
          <p:nvPr>
            <p:ph idx="1"/>
          </p:nvPr>
        </p:nvSpPr>
        <p:spPr/>
        <p:txBody>
          <a:bodyPr/>
          <a:lstStyle/>
          <a:p>
            <a:r>
              <a:rPr lang="en-US" sz="2000" dirty="0"/>
              <a:t>SAM Entity Management - Data Import </a:t>
            </a:r>
            <a:r>
              <a:rPr lang="en-US" sz="2000" dirty="0" smtClean="0"/>
              <a:t>Capabilities</a:t>
            </a:r>
          </a:p>
          <a:p>
            <a:r>
              <a:rPr lang="en-US" sz="2000" dirty="0" smtClean="0"/>
              <a:t>SAM </a:t>
            </a:r>
            <a:r>
              <a:rPr lang="en-US" sz="2000" dirty="0"/>
              <a:t>Entity Management - Capture Additional </a:t>
            </a:r>
            <a:r>
              <a:rPr lang="en-US" sz="2000" dirty="0" smtClean="0"/>
              <a:t>Data</a:t>
            </a:r>
          </a:p>
          <a:p>
            <a:r>
              <a:rPr lang="en-US" sz="2000" dirty="0" smtClean="0"/>
              <a:t>CCRC Case </a:t>
            </a:r>
            <a:r>
              <a:rPr lang="en-US" sz="2000" dirty="0"/>
              <a:t>Insensitive </a:t>
            </a:r>
            <a:r>
              <a:rPr lang="en-US" sz="2000" dirty="0" smtClean="0"/>
              <a:t>Queries</a:t>
            </a:r>
          </a:p>
          <a:p>
            <a:r>
              <a:rPr lang="en-US" sz="2000" dirty="0" smtClean="0"/>
              <a:t>CCRC </a:t>
            </a:r>
            <a:r>
              <a:rPr lang="en-US" sz="2000" dirty="0"/>
              <a:t>Tax ID Number Field Update</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65</a:t>
            </a:fld>
            <a:endParaRPr lang="en-US" dirty="0"/>
          </a:p>
        </p:txBody>
      </p:sp>
    </p:spTree>
    <p:extLst>
      <p:ext uri="{BB962C8B-B14F-4D97-AF65-F5344CB8AC3E}">
        <p14:creationId xmlns:p14="http://schemas.microsoft.com/office/powerpoint/2010/main" val="14184654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Entity Management </a:t>
            </a:r>
            <a:r>
              <a:rPr lang="en-US" dirty="0" smtClean="0"/>
              <a:t>– </a:t>
            </a:r>
            <a:br>
              <a:rPr lang="en-US" dirty="0" smtClean="0"/>
            </a:br>
            <a:r>
              <a:rPr lang="en-US" dirty="0" smtClean="0"/>
              <a:t>Data </a:t>
            </a:r>
            <a:r>
              <a:rPr lang="en-US" dirty="0"/>
              <a:t>Import Capabilities</a:t>
            </a:r>
          </a:p>
        </p:txBody>
      </p:sp>
      <p:sp>
        <p:nvSpPr>
          <p:cNvPr id="3" name="Content Placeholder 2"/>
          <p:cNvSpPr>
            <a:spLocks noGrp="1"/>
          </p:cNvSpPr>
          <p:nvPr>
            <p:ph idx="1"/>
          </p:nvPr>
        </p:nvSpPr>
        <p:spPr>
          <a:xfrm>
            <a:off x="641536" y="1204376"/>
            <a:ext cx="8229600" cy="4525962"/>
          </a:xfrm>
        </p:spPr>
        <p:txBody>
          <a:bodyPr/>
          <a:lstStyle/>
          <a:p>
            <a:pPr lvl="0"/>
            <a:r>
              <a:rPr lang="en-US" sz="1800" dirty="0" smtClean="0"/>
              <a:t>7.1.2. Enhancement</a:t>
            </a:r>
          </a:p>
          <a:p>
            <a:pPr lvl="0"/>
            <a:r>
              <a:rPr lang="en-US" sz="1800" dirty="0" smtClean="0"/>
              <a:t>Expanded </a:t>
            </a:r>
            <a:r>
              <a:rPr lang="en-US" sz="1800" dirty="0"/>
              <a:t>data import </a:t>
            </a:r>
            <a:r>
              <a:rPr lang="en-US" sz="1800" dirty="0" smtClean="0"/>
              <a:t>capabilities:</a:t>
            </a:r>
          </a:p>
          <a:p>
            <a:pPr lvl="1"/>
            <a:r>
              <a:rPr lang="en-US" sz="1600" dirty="0" smtClean="0"/>
              <a:t>Will </a:t>
            </a:r>
            <a:r>
              <a:rPr lang="en-US" sz="1600" dirty="0"/>
              <a:t>provide an easier transition to supporting the new SAM extract file </a:t>
            </a:r>
            <a:r>
              <a:rPr lang="en-US" sz="1600" dirty="0" smtClean="0"/>
              <a:t>formats.</a:t>
            </a:r>
          </a:p>
          <a:p>
            <a:pPr lvl="1"/>
            <a:r>
              <a:rPr lang="en-US" sz="1600" dirty="0"/>
              <a:t>SAM introduces new data elements that were not available previously </a:t>
            </a:r>
            <a:r>
              <a:rPr lang="en-US" sz="1600" dirty="0" smtClean="0"/>
              <a:t>such </a:t>
            </a:r>
            <a:r>
              <a:rPr lang="en-US" sz="1600" dirty="0"/>
              <a:t>as:</a:t>
            </a:r>
            <a:endParaRPr lang="en-US" dirty="0"/>
          </a:p>
          <a:p>
            <a:pPr lvl="2"/>
            <a:r>
              <a:rPr lang="en-US" sz="1600" b="1" u="sng" dirty="0"/>
              <a:t>Delinquent Debt</a:t>
            </a:r>
            <a:endParaRPr lang="en-US" b="1" u="sng" dirty="0"/>
          </a:p>
          <a:p>
            <a:pPr lvl="2"/>
            <a:r>
              <a:rPr lang="en-US" sz="1600" b="1" u="sng" dirty="0"/>
              <a:t>Disaster Response Indicators</a:t>
            </a:r>
            <a:endParaRPr lang="en-US" b="1" u="sng" dirty="0"/>
          </a:p>
          <a:p>
            <a:pPr lvl="0"/>
            <a:endParaRPr lang="en-US" sz="1800" dirty="0" smtClean="0"/>
          </a:p>
          <a:p>
            <a:pPr lvl="0"/>
            <a:endParaRPr lang="en-US" sz="1800" dirty="0"/>
          </a:p>
          <a:p>
            <a:pPr lvl="0"/>
            <a:endParaRPr lang="en-US" sz="1800" dirty="0" smtClean="0"/>
          </a:p>
          <a:p>
            <a:pPr lvl="0"/>
            <a:endParaRPr lang="en-US" sz="1800" dirty="0"/>
          </a:p>
          <a:p>
            <a:pPr lvl="0"/>
            <a:endParaRPr lang="en-US" sz="1800" dirty="0" smtClean="0"/>
          </a:p>
          <a:p>
            <a:pPr lvl="0"/>
            <a:endParaRPr lang="en-US" sz="1800" dirty="0"/>
          </a:p>
          <a:p>
            <a:pPr marL="0" lvl="0" indent="0">
              <a:buNone/>
            </a:pPr>
            <a:endParaRPr lang="en-US" sz="1800" dirty="0" smtClean="0"/>
          </a:p>
          <a:p>
            <a:r>
              <a:rPr lang="en-US" sz="1800" dirty="0"/>
              <a:t>New configuration </a:t>
            </a:r>
            <a:r>
              <a:rPr lang="en-US" sz="1800" dirty="0" smtClean="0"/>
              <a:t>options:</a:t>
            </a:r>
          </a:p>
          <a:p>
            <a:pPr lvl="1"/>
            <a:r>
              <a:rPr lang="en-US" sz="1600" dirty="0" smtClean="0"/>
              <a:t>Allows CCRC to </a:t>
            </a:r>
            <a:r>
              <a:rPr lang="en-US" sz="1600" dirty="0"/>
              <a:t>process </a:t>
            </a:r>
            <a:r>
              <a:rPr lang="en-US" sz="1600" dirty="0" smtClean="0"/>
              <a:t>the </a:t>
            </a:r>
            <a:r>
              <a:rPr lang="en-US" sz="1600" b="1" u="sng" dirty="0"/>
              <a:t>new SAM extract file </a:t>
            </a:r>
            <a:r>
              <a:rPr lang="en-US" sz="1600" b="1" u="sng" dirty="0" smtClean="0"/>
              <a:t>format</a:t>
            </a:r>
            <a:r>
              <a:rPr lang="en-US" sz="1600" dirty="0" smtClean="0"/>
              <a:t>.</a:t>
            </a:r>
          </a:p>
          <a:p>
            <a:pPr lvl="1"/>
            <a:r>
              <a:rPr lang="en-US" sz="1600" dirty="0"/>
              <a:t>Updates Pegasys and VCSS to have </a:t>
            </a:r>
            <a:r>
              <a:rPr lang="en-US" sz="1600" b="1" u="sng" dirty="0"/>
              <a:t>new fields</a:t>
            </a:r>
            <a:r>
              <a:rPr lang="en-US" sz="1600" b="1" dirty="0"/>
              <a:t> </a:t>
            </a:r>
            <a:r>
              <a:rPr lang="en-US" sz="1600" dirty="0"/>
              <a:t>from </a:t>
            </a:r>
            <a:r>
              <a:rPr lang="en-US" sz="1600" dirty="0" smtClean="0"/>
              <a:t>SAM.</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66</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t="24406" b="36949"/>
          <a:stretch>
            <a:fillRect/>
          </a:stretch>
        </p:blipFill>
        <p:spPr bwMode="auto">
          <a:xfrm>
            <a:off x="1512722" y="3074861"/>
            <a:ext cx="5390707" cy="219861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3703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Entity Management </a:t>
            </a:r>
            <a:r>
              <a:rPr lang="en-US" dirty="0" smtClean="0"/>
              <a:t>– </a:t>
            </a:r>
            <a:br>
              <a:rPr lang="en-US" dirty="0" smtClean="0"/>
            </a:br>
            <a:r>
              <a:rPr lang="en-US" dirty="0" smtClean="0"/>
              <a:t>Capture </a:t>
            </a:r>
            <a:r>
              <a:rPr lang="en-US" dirty="0"/>
              <a:t>Additional Data</a:t>
            </a:r>
          </a:p>
        </p:txBody>
      </p:sp>
      <p:sp>
        <p:nvSpPr>
          <p:cNvPr id="3" name="Content Placeholder 2"/>
          <p:cNvSpPr>
            <a:spLocks noGrp="1"/>
          </p:cNvSpPr>
          <p:nvPr>
            <p:ph idx="1"/>
          </p:nvPr>
        </p:nvSpPr>
        <p:spPr>
          <a:xfrm>
            <a:off x="415076" y="1097776"/>
            <a:ext cx="8728924" cy="4525962"/>
          </a:xfrm>
        </p:spPr>
        <p:txBody>
          <a:bodyPr/>
          <a:lstStyle/>
          <a:p>
            <a:pPr lvl="0"/>
            <a:r>
              <a:rPr lang="en-US" sz="1800" dirty="0" smtClean="0"/>
              <a:t>7.1.2 Enhancement</a:t>
            </a:r>
          </a:p>
          <a:p>
            <a:pPr lvl="1"/>
            <a:r>
              <a:rPr lang="en-US" sz="1600" dirty="0" smtClean="0"/>
              <a:t>Introduces </a:t>
            </a:r>
            <a:r>
              <a:rPr lang="en-US" sz="1600" dirty="0"/>
              <a:t>changes to both Pegasys and the Central Contractor Registration Connector (CCRC) </a:t>
            </a:r>
            <a:r>
              <a:rPr lang="en-US" sz="1600" dirty="0" smtClean="0"/>
              <a:t>module.</a:t>
            </a:r>
            <a:endParaRPr lang="en-US" sz="1600" dirty="0" smtClean="0"/>
          </a:p>
          <a:p>
            <a:pPr lvl="1"/>
            <a:r>
              <a:rPr lang="en-US" sz="1600" b="1" u="sng" dirty="0" smtClean="0"/>
              <a:t>Updates for Pegasys</a:t>
            </a:r>
            <a:r>
              <a:rPr lang="en-US" sz="1600" dirty="0" smtClean="0"/>
              <a:t>:</a:t>
            </a:r>
          </a:p>
          <a:p>
            <a:pPr lvl="2"/>
            <a:r>
              <a:rPr lang="en-US" sz="1600" dirty="0" smtClean="0"/>
              <a:t>Updates </a:t>
            </a:r>
            <a:r>
              <a:rPr lang="en-US" sz="1600" dirty="0"/>
              <a:t>include terminology </a:t>
            </a:r>
            <a:r>
              <a:rPr lang="en-US" sz="1600" dirty="0" smtClean="0"/>
              <a:t>changes and additions that captures </a:t>
            </a:r>
            <a:r>
              <a:rPr lang="en-US" sz="1600" dirty="0"/>
              <a:t>more data elements than were previously recorded by the SAM predecessor, </a:t>
            </a:r>
            <a:r>
              <a:rPr lang="en-US" sz="1600" dirty="0" smtClean="0"/>
              <a:t>CCR.</a:t>
            </a:r>
            <a:endParaRPr lang="en-US" sz="1600" dirty="0"/>
          </a:p>
          <a:p>
            <a:pPr lvl="3"/>
            <a:r>
              <a:rPr lang="en-US" sz="1400" dirty="0" smtClean="0"/>
              <a:t>A </a:t>
            </a:r>
            <a:r>
              <a:rPr lang="en-US" sz="1400" dirty="0"/>
              <a:t>new overrideable warning for a vendor's Delinquent Federal </a:t>
            </a:r>
            <a:r>
              <a:rPr lang="en-US" sz="1400" dirty="0" smtClean="0"/>
              <a:t>Debt.</a:t>
            </a:r>
            <a:endParaRPr lang="en-US" sz="2800" dirty="0"/>
          </a:p>
          <a:p>
            <a:pPr lvl="3"/>
            <a:r>
              <a:rPr lang="en-US" sz="1400" dirty="0" smtClean="0"/>
              <a:t>Increasing </a:t>
            </a:r>
            <a:r>
              <a:rPr lang="en-US" sz="1400" dirty="0"/>
              <a:t>the database length of vendor names and postal codes throughout the </a:t>
            </a:r>
            <a:r>
              <a:rPr lang="en-US" sz="1400" dirty="0" smtClean="0"/>
              <a:t>system.</a:t>
            </a:r>
            <a:endParaRPr lang="en-US" sz="1400" dirty="0"/>
          </a:p>
          <a:p>
            <a:pPr lvl="3"/>
            <a:r>
              <a:rPr lang="en-US" sz="1400" dirty="0"/>
              <a:t>The addition of Disaster Response information to the vendor </a:t>
            </a:r>
            <a:r>
              <a:rPr lang="en-US" sz="1400" dirty="0" smtClean="0"/>
              <a:t>record.</a:t>
            </a:r>
          </a:p>
          <a:p>
            <a:pPr lvl="3"/>
            <a:r>
              <a:rPr lang="en-US" sz="1400" dirty="0"/>
              <a:t>The addition of a reference-backed County maintenance table in Pegasys to validate counties entered on vendor records. </a:t>
            </a:r>
          </a:p>
          <a:p>
            <a:pPr lvl="3"/>
            <a:r>
              <a:rPr lang="en-US" sz="1400" dirty="0"/>
              <a:t>The option to record a Bureau for an Agency Location Code in Pegasys.</a:t>
            </a:r>
          </a:p>
          <a:p>
            <a:pPr lvl="3"/>
            <a:endParaRPr lang="en-US" sz="1400" dirty="0"/>
          </a:p>
          <a:p>
            <a:pPr lvl="3"/>
            <a:endParaRPr lang="en-US" sz="2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67</a:t>
            </a:fld>
            <a:endParaRPr lang="en-US" dirty="0"/>
          </a:p>
        </p:txBody>
      </p:sp>
      <p:pic>
        <p:nvPicPr>
          <p:cNvPr id="1458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56" y="4612678"/>
            <a:ext cx="8145463" cy="9620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66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932" y="1331692"/>
            <a:ext cx="8229600" cy="4525962"/>
          </a:xfrm>
        </p:spPr>
        <p:txBody>
          <a:bodyPr/>
          <a:lstStyle/>
          <a:p>
            <a:r>
              <a:rPr lang="en-US" sz="1800" dirty="0" smtClean="0"/>
              <a:t>7.1.2 Enhancement </a:t>
            </a:r>
          </a:p>
          <a:p>
            <a:pPr lvl="1"/>
            <a:r>
              <a:rPr lang="en-US" sz="1600" b="1" u="sng" dirty="0" smtClean="0"/>
              <a:t>Updates for Pegasys</a:t>
            </a:r>
            <a:r>
              <a:rPr lang="en-US" sz="1600" dirty="0" smtClean="0"/>
              <a:t>:</a:t>
            </a:r>
            <a:endParaRPr lang="en-US" sz="1600" dirty="0"/>
          </a:p>
          <a:p>
            <a:pPr lvl="2"/>
            <a:r>
              <a:rPr lang="en-US" sz="1600" dirty="0" smtClean="0"/>
              <a:t>The </a:t>
            </a:r>
            <a:r>
              <a:rPr lang="en-US" sz="1600" dirty="0"/>
              <a:t>addition of a fourth address line to the "Standard" address </a:t>
            </a:r>
            <a:r>
              <a:rPr lang="en-US" sz="1600" dirty="0" smtClean="0"/>
              <a:t>format.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68</a:t>
            </a:fld>
            <a:endParaRPr lang="en-US" dirty="0"/>
          </a:p>
        </p:txBody>
      </p:sp>
      <p:pic>
        <p:nvPicPr>
          <p:cNvPr id="1439747" name="Picture 28"/>
          <p:cNvPicPr>
            <a:picLocks noChangeAspect="1" noChangeArrowheads="1"/>
          </p:cNvPicPr>
          <p:nvPr/>
        </p:nvPicPr>
        <p:blipFill>
          <a:blip r:embed="rId2">
            <a:extLst>
              <a:ext uri="{28A0092B-C50C-407E-A947-70E740481C1C}">
                <a14:useLocalDpi xmlns:a14="http://schemas.microsoft.com/office/drawing/2010/main" val="0"/>
              </a:ext>
            </a:extLst>
          </a:blip>
          <a:srcRect t="20840" b="4022"/>
          <a:stretch>
            <a:fillRect/>
          </a:stretch>
        </p:blipFill>
        <p:spPr bwMode="auto">
          <a:xfrm>
            <a:off x="1722473" y="2363782"/>
            <a:ext cx="5475767" cy="402638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572339" y="5325659"/>
            <a:ext cx="2478125" cy="1492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p:nvPr>
        </p:nvSpPr>
        <p:spPr/>
        <p:txBody>
          <a:bodyPr/>
          <a:lstStyle/>
          <a:p>
            <a:r>
              <a:rPr lang="en-US" dirty="0"/>
              <a:t>SAM Entity Management </a:t>
            </a:r>
            <a:r>
              <a:rPr lang="en-US" dirty="0" smtClean="0"/>
              <a:t>– </a:t>
            </a:r>
            <a:br>
              <a:rPr lang="en-US" dirty="0" smtClean="0"/>
            </a:br>
            <a:r>
              <a:rPr lang="en-US" dirty="0" smtClean="0"/>
              <a:t>Capture </a:t>
            </a:r>
            <a:r>
              <a:rPr lang="en-US" dirty="0"/>
              <a:t>Additional Data</a:t>
            </a:r>
          </a:p>
        </p:txBody>
      </p:sp>
    </p:spTree>
    <p:extLst>
      <p:ext uri="{BB962C8B-B14F-4D97-AF65-F5344CB8AC3E}">
        <p14:creationId xmlns:p14="http://schemas.microsoft.com/office/powerpoint/2010/main" val="21438403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CCRC Case Insensitive Queries</a:t>
            </a:r>
            <a:endParaRPr lang="en-US" dirty="0"/>
          </a:p>
        </p:txBody>
      </p:sp>
      <p:sp>
        <p:nvSpPr>
          <p:cNvPr id="3" name="Content Placeholder 2"/>
          <p:cNvSpPr>
            <a:spLocks noGrp="1"/>
          </p:cNvSpPr>
          <p:nvPr>
            <p:ph idx="1"/>
          </p:nvPr>
        </p:nvSpPr>
        <p:spPr>
          <a:xfrm>
            <a:off x="595829" y="1321058"/>
            <a:ext cx="8229600" cy="4525962"/>
          </a:xfrm>
        </p:spPr>
        <p:txBody>
          <a:bodyPr/>
          <a:lstStyle/>
          <a:p>
            <a:pPr lvl="0"/>
            <a:r>
              <a:rPr lang="en-US" sz="1600" dirty="0" smtClean="0"/>
              <a:t>7.1.2 Enhancement</a:t>
            </a:r>
          </a:p>
          <a:p>
            <a:pPr lvl="1"/>
            <a:endParaRPr lang="en-US" sz="800" dirty="0" smtClean="0"/>
          </a:p>
          <a:p>
            <a:pPr lvl="1"/>
            <a:r>
              <a:rPr lang="en-US" sz="1600" dirty="0" smtClean="0"/>
              <a:t>Modifies </a:t>
            </a:r>
            <a:r>
              <a:rPr lang="en-US" sz="1600" dirty="0"/>
              <a:t>certain text fields on CCRC queries to support case insensitive </a:t>
            </a:r>
            <a:r>
              <a:rPr lang="en-US" sz="1600" dirty="0" smtClean="0"/>
              <a:t>searches.</a:t>
            </a:r>
          </a:p>
          <a:p>
            <a:pPr lvl="2"/>
            <a:r>
              <a:rPr lang="en-US" sz="1400" b="1" dirty="0"/>
              <a:t>Vendor Search</a:t>
            </a:r>
            <a:r>
              <a:rPr lang="en-US" sz="1400" b="1" dirty="0" smtClean="0"/>
              <a:t>:</a:t>
            </a:r>
            <a:endParaRPr lang="en-US" sz="1400" dirty="0"/>
          </a:p>
          <a:p>
            <a:pPr lvl="2"/>
            <a:endParaRPr lang="en-US" sz="1400" dirty="0" smtClean="0"/>
          </a:p>
          <a:p>
            <a:pPr lvl="2"/>
            <a:endParaRPr lang="en-US" sz="1400" dirty="0"/>
          </a:p>
          <a:p>
            <a:pPr lvl="2"/>
            <a:endParaRPr lang="en-US" sz="1400" dirty="0" smtClean="0"/>
          </a:p>
          <a:p>
            <a:pPr lvl="2"/>
            <a:endParaRPr lang="en-US" sz="1400" dirty="0"/>
          </a:p>
          <a:p>
            <a:pPr lvl="2"/>
            <a:r>
              <a:rPr lang="en-US" sz="1400" b="1" dirty="0" smtClean="0"/>
              <a:t>Holiday </a:t>
            </a:r>
            <a:r>
              <a:rPr lang="en-US" sz="1400" b="1" dirty="0"/>
              <a:t>Maintenance Table: </a:t>
            </a:r>
            <a:r>
              <a:rPr lang="en-US" sz="1400" dirty="0"/>
              <a:t>Description </a:t>
            </a:r>
          </a:p>
          <a:p>
            <a:pPr lvl="2"/>
            <a:r>
              <a:rPr lang="en-US" sz="1400" b="1" dirty="0"/>
              <a:t>Document Management: </a:t>
            </a:r>
            <a:r>
              <a:rPr lang="en-US" sz="1400" dirty="0"/>
              <a:t>Document Name </a:t>
            </a:r>
          </a:p>
          <a:p>
            <a:pPr lvl="2"/>
            <a:r>
              <a:rPr lang="en-US" sz="1400" b="1" dirty="0"/>
              <a:t>WebMethods Maintenance: </a:t>
            </a:r>
            <a:r>
              <a:rPr lang="en-US" sz="1400" dirty="0"/>
              <a:t>Server Id, Service Name </a:t>
            </a:r>
          </a:p>
          <a:p>
            <a:pPr lvl="2"/>
            <a:r>
              <a:rPr lang="en-US" sz="1400" b="1" dirty="0"/>
              <a:t>WebMethods Error: </a:t>
            </a:r>
            <a:r>
              <a:rPr lang="en-US" sz="1400" dirty="0"/>
              <a:t>Server Id, Service Name </a:t>
            </a:r>
          </a:p>
          <a:p>
            <a:pPr lvl="2"/>
            <a:r>
              <a:rPr lang="en-US" sz="1400" b="1" dirty="0"/>
              <a:t>Cross Reference: </a:t>
            </a:r>
            <a:r>
              <a:rPr lang="en-US" sz="1400" dirty="0"/>
              <a:t>Application Id, Native Id, Object Name </a:t>
            </a:r>
          </a:p>
          <a:p>
            <a:pPr lvl="2"/>
            <a:r>
              <a:rPr lang="en-US" sz="1400" b="1" dirty="0"/>
              <a:t>Batch process Status: </a:t>
            </a:r>
            <a:r>
              <a:rPr lang="en-US" sz="1400" dirty="0"/>
              <a:t>Job Definition, Step </a:t>
            </a:r>
            <a:r>
              <a:rPr lang="en-US" sz="1400" dirty="0" smtClean="0"/>
              <a:t>Name</a:t>
            </a:r>
          </a:p>
          <a:p>
            <a:pPr marL="346075" lvl="1" indent="0">
              <a:buNone/>
            </a:pPr>
            <a:endParaRPr lang="en-US" sz="1800" dirty="0"/>
          </a:p>
          <a:p>
            <a:pPr lvl="1"/>
            <a:r>
              <a:rPr lang="en-US" sz="1600" dirty="0" smtClean="0"/>
              <a:t>Search </a:t>
            </a:r>
            <a:r>
              <a:rPr lang="en-US" sz="1600" dirty="0"/>
              <a:t>criteria </a:t>
            </a:r>
            <a:r>
              <a:rPr lang="en-US" sz="1600" dirty="0" smtClean="0"/>
              <a:t>can be entered </a:t>
            </a:r>
            <a:r>
              <a:rPr lang="en-US" sz="1600" dirty="0"/>
              <a:t>either upper or lowercase, and have all matching results returned, regardless of the case of the </a:t>
            </a:r>
            <a:r>
              <a:rPr lang="en-US" sz="1600" dirty="0" smtClean="0"/>
              <a:t>results.</a:t>
            </a:r>
            <a:endParaRPr lang="en-US" sz="1600" dirty="0"/>
          </a:p>
          <a:p>
            <a:endParaRPr lang="en-US" sz="1600" dirty="0"/>
          </a:p>
        </p:txBody>
      </p:sp>
      <p:sp>
        <p:nvSpPr>
          <p:cNvPr id="4" name="Footer Placeholder 3"/>
          <p:cNvSpPr>
            <a:spLocks noGrp="1"/>
          </p:cNvSpPr>
          <p:nvPr>
            <p:ph type="ftr" sz="quarter" idx="10"/>
          </p:nvPr>
        </p:nvSpPr>
        <p:spPr>
          <a:xfrm>
            <a:off x="489098" y="655320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69</a:t>
            </a:fld>
            <a:endParaRPr lang="en-US" dirty="0"/>
          </a:p>
        </p:txBody>
      </p:sp>
      <p:sp>
        <p:nvSpPr>
          <p:cNvPr id="7" name="Content Placeholder 2"/>
          <p:cNvSpPr txBox="1">
            <a:spLocks/>
          </p:cNvSpPr>
          <p:nvPr/>
        </p:nvSpPr>
        <p:spPr bwMode="auto">
          <a:xfrm>
            <a:off x="1520862" y="2294660"/>
            <a:ext cx="3008607" cy="109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a:t>Legal Business </a:t>
            </a:r>
            <a:r>
              <a:rPr lang="en-US" sz="1400" kern="0" dirty="0" smtClean="0"/>
              <a:t>Name</a:t>
            </a:r>
          </a:p>
          <a:p>
            <a:r>
              <a:rPr lang="en-US" sz="1400" kern="0" dirty="0" smtClean="0"/>
              <a:t>Agency </a:t>
            </a:r>
            <a:r>
              <a:rPr lang="en-US" sz="1400" kern="0" dirty="0"/>
              <a:t>Location Code</a:t>
            </a:r>
          </a:p>
          <a:p>
            <a:r>
              <a:rPr lang="en-US" sz="1400" kern="0" dirty="0"/>
              <a:t>CAGE </a:t>
            </a:r>
            <a:r>
              <a:rPr lang="en-US" sz="1400" kern="0" dirty="0" smtClean="0"/>
              <a:t>Code</a:t>
            </a:r>
            <a:endParaRPr lang="en-US" sz="1400" kern="0" dirty="0"/>
          </a:p>
          <a:p>
            <a:r>
              <a:rPr lang="en-US" sz="1400" kern="0" dirty="0"/>
              <a:t>DBA Name</a:t>
            </a:r>
          </a:p>
          <a:p>
            <a:endParaRPr lang="en-US" sz="1400" kern="0" dirty="0" smtClean="0"/>
          </a:p>
          <a:p>
            <a:pPr marL="346075" lvl="1" indent="0">
              <a:buFont typeface="Wingdings" pitchFamily="2" charset="2"/>
              <a:buNone/>
            </a:pPr>
            <a:endParaRPr lang="en-US" sz="1800" kern="0" dirty="0" smtClean="0"/>
          </a:p>
        </p:txBody>
      </p:sp>
      <p:sp>
        <p:nvSpPr>
          <p:cNvPr id="8" name="Content Placeholder 2"/>
          <p:cNvSpPr txBox="1">
            <a:spLocks/>
          </p:cNvSpPr>
          <p:nvPr/>
        </p:nvSpPr>
        <p:spPr bwMode="auto">
          <a:xfrm>
            <a:off x="3795823" y="2253655"/>
            <a:ext cx="2062717" cy="11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smtClean="0"/>
              <a:t>DODAAC</a:t>
            </a:r>
          </a:p>
          <a:p>
            <a:r>
              <a:rPr lang="en-US" sz="1400" kern="0" dirty="0" smtClean="0"/>
              <a:t>City</a:t>
            </a:r>
          </a:p>
          <a:p>
            <a:r>
              <a:rPr lang="en-US" sz="1400" kern="0" dirty="0" smtClean="0"/>
              <a:t>Country</a:t>
            </a:r>
          </a:p>
          <a:p>
            <a:r>
              <a:rPr lang="en-US" sz="1400" kern="0" dirty="0"/>
              <a:t>State or </a:t>
            </a:r>
            <a:r>
              <a:rPr lang="en-US" sz="1400" kern="0" dirty="0" smtClean="0"/>
              <a:t>Province</a:t>
            </a:r>
          </a:p>
          <a:p>
            <a:pPr lvl="2"/>
            <a:endParaRPr lang="en-US" sz="1400" kern="0" dirty="0" smtClean="0"/>
          </a:p>
          <a:p>
            <a:pPr marL="346075" lvl="1" indent="0">
              <a:buFont typeface="Wingdings" pitchFamily="2" charset="2"/>
              <a:buNone/>
            </a:pPr>
            <a:endParaRPr lang="en-US" sz="1800" kern="0" dirty="0" smtClean="0"/>
          </a:p>
        </p:txBody>
      </p:sp>
      <p:sp>
        <p:nvSpPr>
          <p:cNvPr id="9" name="Content Placeholder 2"/>
          <p:cNvSpPr txBox="1">
            <a:spLocks/>
          </p:cNvSpPr>
          <p:nvPr/>
        </p:nvSpPr>
        <p:spPr bwMode="auto">
          <a:xfrm>
            <a:off x="5684465" y="2232243"/>
            <a:ext cx="3129926" cy="11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smtClean="0"/>
              <a:t>Postal Code</a:t>
            </a:r>
          </a:p>
          <a:p>
            <a:r>
              <a:rPr lang="en-US" sz="1400" kern="0" dirty="0" smtClean="0"/>
              <a:t>PSC Code</a:t>
            </a:r>
          </a:p>
          <a:p>
            <a:r>
              <a:rPr lang="en-US" sz="1400" kern="0" dirty="0" smtClean="0"/>
              <a:t>St Add 1- St Add 2</a:t>
            </a:r>
          </a:p>
          <a:p>
            <a:r>
              <a:rPr lang="en-US" sz="1400" kern="0" dirty="0"/>
              <a:t>Address Line 1- Address Line 4</a:t>
            </a:r>
          </a:p>
          <a:p>
            <a:pPr marL="0" indent="0">
              <a:buNone/>
            </a:pPr>
            <a:endParaRPr lang="en-US" sz="1400" kern="0" dirty="0" smtClean="0"/>
          </a:p>
          <a:p>
            <a:pPr lvl="2"/>
            <a:endParaRPr lang="en-US" sz="1400" kern="0" dirty="0" smtClean="0"/>
          </a:p>
          <a:p>
            <a:pPr marL="346075" lvl="1" indent="0">
              <a:buFont typeface="Wingdings" pitchFamily="2" charset="2"/>
              <a:buNone/>
            </a:pPr>
            <a:endParaRPr lang="en-US" sz="1800" kern="0" dirty="0" smtClean="0"/>
          </a:p>
        </p:txBody>
      </p:sp>
    </p:spTree>
    <p:extLst>
      <p:ext uri="{BB962C8B-B14F-4D97-AF65-F5344CB8AC3E}">
        <p14:creationId xmlns:p14="http://schemas.microsoft.com/office/powerpoint/2010/main" val="598577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dirty="0" smtClean="0"/>
              <a:t>System Components</a:t>
            </a:r>
          </a:p>
        </p:txBody>
      </p:sp>
      <p:sp>
        <p:nvSpPr>
          <p:cNvPr id="16387" name="Rectangle 7"/>
          <p:cNvSpPr>
            <a:spLocks noGrp="1" noChangeArrowheads="1"/>
          </p:cNvSpPr>
          <p:nvPr>
            <p:ph idx="1"/>
          </p:nvPr>
        </p:nvSpPr>
        <p:spPr>
          <a:xfrm>
            <a:off x="466165" y="1449970"/>
            <a:ext cx="8677835" cy="4945380"/>
          </a:xfrm>
        </p:spPr>
        <p:txBody>
          <a:bodyPr/>
          <a:lstStyle/>
          <a:p>
            <a:pPr>
              <a:spcAft>
                <a:spcPts val="600"/>
              </a:spcAft>
            </a:pPr>
            <a:r>
              <a:rPr lang="en-US" sz="2000" b="1" dirty="0" smtClean="0"/>
              <a:t>GSA-Interfaces</a:t>
            </a:r>
          </a:p>
          <a:p>
            <a:pPr lvl="1" eaLnBrk="1" hangingPunct="1">
              <a:spcAft>
                <a:spcPts val="600"/>
              </a:spcAft>
            </a:pPr>
            <a:r>
              <a:rPr lang="en-US" sz="2000" dirty="0" smtClean="0"/>
              <a:t>Interfaces used to transmit information to/from </a:t>
            </a:r>
            <a:r>
              <a:rPr lang="en-US" sz="2000" i="1" u="sng" dirty="0" smtClean="0"/>
              <a:t>internal GSA systems </a:t>
            </a:r>
            <a:r>
              <a:rPr lang="en-US" sz="2000" dirty="0" smtClean="0"/>
              <a:t>to facilitate the transfer of data to </a:t>
            </a:r>
            <a:r>
              <a:rPr lang="en-US" sz="2000" dirty="0" smtClean="0"/>
              <a:t>Pegasys.</a:t>
            </a:r>
          </a:p>
          <a:p>
            <a:pPr>
              <a:spcAft>
                <a:spcPts val="600"/>
              </a:spcAft>
            </a:pPr>
            <a:endParaRPr lang="en-US" sz="600" b="1" dirty="0" smtClean="0"/>
          </a:p>
          <a:p>
            <a:pPr>
              <a:spcAft>
                <a:spcPts val="600"/>
              </a:spcAft>
            </a:pPr>
            <a:endParaRPr lang="en-US" sz="600" b="1" dirty="0"/>
          </a:p>
          <a:p>
            <a:pPr>
              <a:spcAft>
                <a:spcPts val="600"/>
              </a:spcAft>
            </a:pPr>
            <a:endParaRPr lang="en-US" sz="600" b="1" dirty="0" smtClean="0"/>
          </a:p>
          <a:p>
            <a:pPr>
              <a:spcAft>
                <a:spcPts val="600"/>
              </a:spcAft>
            </a:pPr>
            <a:endParaRPr lang="en-US" sz="600" b="1" dirty="0" smtClean="0"/>
          </a:p>
          <a:p>
            <a:pPr>
              <a:spcAft>
                <a:spcPts val="600"/>
              </a:spcAft>
            </a:pPr>
            <a:r>
              <a:rPr lang="en-US" sz="2000" b="1" dirty="0" smtClean="0"/>
              <a:t>Non-GSA Interfaces</a:t>
            </a:r>
          </a:p>
          <a:p>
            <a:pPr lvl="1" eaLnBrk="1" hangingPunct="1">
              <a:spcAft>
                <a:spcPts val="600"/>
              </a:spcAft>
            </a:pPr>
            <a:r>
              <a:rPr lang="en-US" sz="2000" dirty="0" smtClean="0"/>
              <a:t>Interfaces that GSA uses to transmit  information to/from </a:t>
            </a:r>
            <a:r>
              <a:rPr lang="en-US" sz="2000" i="1" u="sng" dirty="0" smtClean="0"/>
              <a:t>external, non-GSA systems</a:t>
            </a:r>
            <a:r>
              <a:rPr lang="en-US" sz="2000" dirty="0" smtClean="0"/>
              <a:t>. This data can be received by GSA or transmitted to external </a:t>
            </a:r>
            <a:r>
              <a:rPr lang="en-US" sz="2000" dirty="0" smtClean="0"/>
              <a:t>agencies.</a:t>
            </a:r>
          </a:p>
          <a:p>
            <a:pPr lvl="1" eaLnBrk="1" hangingPunct="1"/>
            <a:endParaRPr lang="en-US" dirty="0" smtClean="0"/>
          </a:p>
        </p:txBody>
      </p:sp>
      <p:sp>
        <p:nvSpPr>
          <p:cNvPr id="16388" name="Footer Placeholder 3"/>
          <p:cNvSpPr>
            <a:spLocks noGrp="1"/>
          </p:cNvSpPr>
          <p:nvPr>
            <p:ph type="ftr" sz="quarter" idx="10"/>
          </p:nvPr>
        </p:nvSpPr>
        <p:spPr>
          <a:noFill/>
        </p:spPr>
        <p:txBody>
          <a:bodyPr/>
          <a:lstStyle/>
          <a:p>
            <a:r>
              <a:rPr lang="en-US" dirty="0" smtClean="0"/>
              <a:t>CGI Federal Proprietary and Confidential</a:t>
            </a:r>
          </a:p>
        </p:txBody>
      </p:sp>
      <p:sp>
        <p:nvSpPr>
          <p:cNvPr id="16389" name="Slide Number Placeholder 4"/>
          <p:cNvSpPr>
            <a:spLocks noGrp="1"/>
          </p:cNvSpPr>
          <p:nvPr>
            <p:ph type="sldNum" sz="quarter" idx="11"/>
          </p:nvPr>
        </p:nvSpPr>
        <p:spPr>
          <a:noFill/>
        </p:spPr>
        <p:txBody>
          <a:bodyPr/>
          <a:lstStyle/>
          <a:p>
            <a:fld id="{122EAC8C-22EA-4543-9EAC-E6290A18320B}" type="slidenum">
              <a:rPr lang="en-US"/>
              <a:pPr/>
              <a:t>7</a:t>
            </a:fld>
            <a:endParaRPr lang="en-US" dirty="0"/>
          </a:p>
        </p:txBody>
      </p:sp>
    </p:spTree>
    <p:extLst>
      <p:ext uri="{BB962C8B-B14F-4D97-AF65-F5344CB8AC3E}">
        <p14:creationId xmlns:p14="http://schemas.microsoft.com/office/powerpoint/2010/main" val="58864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CCRC Tax Number ID Field Update</a:t>
            </a:r>
            <a:endParaRPr lang="en-US" dirty="0"/>
          </a:p>
        </p:txBody>
      </p:sp>
      <p:sp>
        <p:nvSpPr>
          <p:cNvPr id="3" name="Content Placeholder 2"/>
          <p:cNvSpPr>
            <a:spLocks noGrp="1"/>
          </p:cNvSpPr>
          <p:nvPr>
            <p:ph idx="1"/>
          </p:nvPr>
        </p:nvSpPr>
        <p:spPr>
          <a:xfrm>
            <a:off x="425893" y="1262192"/>
            <a:ext cx="3933640" cy="4525962"/>
          </a:xfrm>
        </p:spPr>
        <p:txBody>
          <a:bodyPr/>
          <a:lstStyle/>
          <a:p>
            <a:r>
              <a:rPr lang="en-US" sz="1800" dirty="0" smtClean="0"/>
              <a:t>7.1.2 Enhancement</a:t>
            </a:r>
          </a:p>
          <a:p>
            <a:pPr lvl="1"/>
            <a:r>
              <a:rPr lang="en-US" sz="1600" dirty="0" smtClean="0"/>
              <a:t>Applies </a:t>
            </a:r>
            <a:r>
              <a:rPr lang="en-US" sz="1600" dirty="0"/>
              <a:t>the Confidential Data Policy to the </a:t>
            </a:r>
            <a:r>
              <a:rPr lang="en-US" sz="1600" b="1" u="sng" dirty="0" smtClean="0"/>
              <a:t>Tax ID Number</a:t>
            </a:r>
            <a:r>
              <a:rPr lang="en-US" sz="1600" dirty="0" smtClean="0"/>
              <a:t> </a:t>
            </a:r>
            <a:r>
              <a:rPr lang="en-US" sz="1600" dirty="0"/>
              <a:t>and </a:t>
            </a:r>
            <a:r>
              <a:rPr lang="en-US" sz="1600" b="1" u="sng" dirty="0"/>
              <a:t>Social Security Number</a:t>
            </a:r>
            <a:r>
              <a:rPr lang="en-US" sz="1600" dirty="0"/>
              <a:t> fields in </a:t>
            </a:r>
            <a:r>
              <a:rPr lang="en-US" sz="1600" dirty="0" smtClean="0"/>
              <a:t>CCRC, preventing </a:t>
            </a:r>
            <a:r>
              <a:rPr lang="en-US" sz="1600" dirty="0"/>
              <a:t>users without proper permissions from viewing sensitive </a:t>
            </a:r>
            <a:r>
              <a:rPr lang="en-US" sz="1600" dirty="0" smtClean="0"/>
              <a:t>data.</a:t>
            </a:r>
          </a:p>
          <a:p>
            <a:pPr lvl="1"/>
            <a:endParaRPr lang="en-US" sz="800" dirty="0" smtClean="0"/>
          </a:p>
          <a:p>
            <a:pPr marL="577850" lvl="2"/>
            <a:r>
              <a:rPr lang="en-US" sz="1600" dirty="0" smtClean="0"/>
              <a:t>Prevents </a:t>
            </a:r>
            <a:r>
              <a:rPr lang="en-US" sz="1600" b="1" u="sng" dirty="0" smtClean="0"/>
              <a:t>viewing</a:t>
            </a:r>
            <a:r>
              <a:rPr lang="en-US" sz="1600" dirty="0" smtClean="0"/>
              <a:t> of sensitive </a:t>
            </a:r>
            <a:r>
              <a:rPr lang="en-US" sz="1600" dirty="0"/>
              <a:t>data </a:t>
            </a:r>
            <a:r>
              <a:rPr lang="en-US" sz="1600" dirty="0" smtClean="0"/>
              <a:t>from users </a:t>
            </a:r>
            <a:r>
              <a:rPr lang="en-US" sz="1600" dirty="0"/>
              <a:t>without proper permissions, not </a:t>
            </a:r>
            <a:r>
              <a:rPr lang="en-US" sz="1600" dirty="0" smtClean="0"/>
              <a:t>searching.</a:t>
            </a:r>
            <a:endParaRPr lang="en-US" sz="1800" dirty="0"/>
          </a:p>
          <a:p>
            <a:pPr lvl="2"/>
            <a:r>
              <a:rPr lang="en-US" sz="1600" dirty="0" smtClean="0"/>
              <a:t>Fields are optionally </a:t>
            </a:r>
            <a:r>
              <a:rPr lang="en-US" sz="1600" dirty="0"/>
              <a:t>masked from a user without </a:t>
            </a:r>
            <a:r>
              <a:rPr lang="en-US" sz="1600" dirty="0" smtClean="0"/>
              <a:t>the correct security groups associated to their user id.</a:t>
            </a:r>
          </a:p>
          <a:p>
            <a:pPr lvl="2"/>
            <a:r>
              <a:rPr lang="en-US" sz="1600" dirty="0" smtClean="0"/>
              <a:t>Users with proper permissions can see relevant data.</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70</a:t>
            </a:fld>
            <a:endParaRPr lang="en-US" dirty="0"/>
          </a:p>
        </p:txBody>
      </p:sp>
      <p:pic>
        <p:nvPicPr>
          <p:cNvPr id="1440770" name="Picture 10"/>
          <p:cNvPicPr>
            <a:picLocks noChangeAspect="1" noChangeArrowheads="1"/>
          </p:cNvPicPr>
          <p:nvPr/>
        </p:nvPicPr>
        <p:blipFill>
          <a:blip r:embed="rId2">
            <a:extLst>
              <a:ext uri="{28A0092B-C50C-407E-A947-70E740481C1C}">
                <a14:useLocalDpi xmlns:a14="http://schemas.microsoft.com/office/drawing/2010/main" val="0"/>
              </a:ext>
            </a:extLst>
          </a:blip>
          <a:srcRect t="38406" r="40396" b="6903"/>
          <a:stretch>
            <a:fillRect/>
          </a:stretch>
        </p:blipFill>
        <p:spPr bwMode="auto">
          <a:xfrm>
            <a:off x="4306373" y="1952515"/>
            <a:ext cx="4680733" cy="322070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273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7:</a:t>
            </a:r>
            <a:endParaRPr lang="en-US" sz="3600" dirty="0" smtClean="0"/>
          </a:p>
          <a:p>
            <a:pPr algn="ctr">
              <a:buNone/>
            </a:pPr>
            <a:r>
              <a:rPr lang="en-US" sz="3600" b="1" dirty="0" smtClean="0"/>
              <a:t>Billing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71</a:t>
            </a:fld>
            <a:endParaRPr lang="en-US" dirty="0"/>
          </a:p>
        </p:txBody>
      </p:sp>
    </p:spTree>
    <p:extLst>
      <p:ext uri="{BB962C8B-B14F-4D97-AF65-F5344CB8AC3E}">
        <p14:creationId xmlns:p14="http://schemas.microsoft.com/office/powerpoint/2010/main" val="42160166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Receivable </a:t>
            </a:r>
            <a:br>
              <a:rPr lang="en-US" dirty="0" smtClean="0"/>
            </a:br>
            <a:r>
              <a:rPr lang="en-US" dirty="0" smtClean="0"/>
              <a:t>Functionality Overview</a:t>
            </a:r>
            <a:endParaRPr lang="en-US" dirty="0"/>
          </a:p>
        </p:txBody>
      </p:sp>
      <p:sp>
        <p:nvSpPr>
          <p:cNvPr id="3" name="Content Placeholder 2"/>
          <p:cNvSpPr>
            <a:spLocks noGrp="1"/>
          </p:cNvSpPr>
          <p:nvPr>
            <p:ph idx="1"/>
          </p:nvPr>
        </p:nvSpPr>
        <p:spPr>
          <a:xfrm>
            <a:off x="638359" y="1267897"/>
            <a:ext cx="8229600" cy="4525962"/>
          </a:xfrm>
        </p:spPr>
        <p:txBody>
          <a:bodyPr/>
          <a:lstStyle/>
          <a:p>
            <a:pPr>
              <a:spcBef>
                <a:spcPts val="600"/>
              </a:spcBef>
              <a:spcAft>
                <a:spcPts val="600"/>
              </a:spcAft>
            </a:pPr>
            <a:r>
              <a:rPr lang="en-US" sz="1800" dirty="0"/>
              <a:t>The Accounts Receivable module gives GSA the ability to record, monitor, and control all activities associated with GSA’s </a:t>
            </a:r>
            <a:r>
              <a:rPr lang="en-US" sz="1800" dirty="0" smtClean="0"/>
              <a:t>billing </a:t>
            </a:r>
            <a:r>
              <a:rPr lang="en-US" sz="1800" dirty="0"/>
              <a:t>and c</a:t>
            </a:r>
            <a:r>
              <a:rPr lang="en-US" sz="1800" dirty="0" smtClean="0"/>
              <a:t>ollection process.</a:t>
            </a:r>
            <a:endParaRPr lang="en-US" sz="700" dirty="0"/>
          </a:p>
          <a:p>
            <a:pPr>
              <a:spcBef>
                <a:spcPts val="600"/>
              </a:spcBef>
              <a:spcAft>
                <a:spcPts val="600"/>
              </a:spcAft>
            </a:pPr>
            <a:r>
              <a:rPr lang="en-US" sz="1800" dirty="0"/>
              <a:t>Allows GSA to establish different types of </a:t>
            </a:r>
            <a:r>
              <a:rPr lang="en-US" sz="1800" dirty="0" smtClean="0"/>
              <a:t>unbilled </a:t>
            </a:r>
            <a:r>
              <a:rPr lang="en-US" sz="1800" dirty="0"/>
              <a:t>r</a:t>
            </a:r>
            <a:r>
              <a:rPr lang="en-US" sz="1800" dirty="0" smtClean="0"/>
              <a:t>eceivables</a:t>
            </a:r>
            <a:r>
              <a:rPr lang="en-US" sz="1800" dirty="0"/>
              <a:t>, bill &amp; track the </a:t>
            </a:r>
            <a:r>
              <a:rPr lang="en-US" sz="1800" dirty="0" smtClean="0"/>
              <a:t>receivable</a:t>
            </a:r>
            <a:r>
              <a:rPr lang="en-US" sz="1800" dirty="0"/>
              <a:t>, and </a:t>
            </a:r>
            <a:r>
              <a:rPr lang="en-US" sz="1800" dirty="0" smtClean="0"/>
              <a:t>process </a:t>
            </a:r>
            <a:r>
              <a:rPr lang="en-US" sz="1800" dirty="0"/>
              <a:t>a </a:t>
            </a:r>
            <a:r>
              <a:rPr lang="en-US" sz="1800" dirty="0" smtClean="0"/>
              <a:t>collection.</a:t>
            </a:r>
            <a:endParaRPr lang="en-US" sz="700" dirty="0"/>
          </a:p>
          <a:p>
            <a:pPr>
              <a:spcBef>
                <a:spcPts val="600"/>
              </a:spcBef>
              <a:spcAft>
                <a:spcPts val="600"/>
              </a:spcAft>
            </a:pPr>
            <a:r>
              <a:rPr lang="en-US" sz="1800" dirty="0"/>
              <a:t>Receivables for the </a:t>
            </a:r>
            <a:r>
              <a:rPr lang="en-US" sz="1800" dirty="0" smtClean="0"/>
              <a:t>following billing </a:t>
            </a:r>
            <a:r>
              <a:rPr lang="en-US" sz="1800" dirty="0"/>
              <a:t>m</a:t>
            </a:r>
            <a:r>
              <a:rPr lang="en-US" sz="1800" dirty="0" smtClean="0"/>
              <a:t>ethods </a:t>
            </a:r>
            <a:r>
              <a:rPr lang="en-US" sz="1800" dirty="0"/>
              <a:t>are generated via Detail Billing Records or </a:t>
            </a:r>
            <a:r>
              <a:rPr lang="en-US" sz="1800" dirty="0" smtClean="0"/>
              <a:t>PCAS.	</a:t>
            </a:r>
            <a:endParaRPr lang="en-US" sz="18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25204864"/>
              </p:ext>
            </p:extLst>
          </p:nvPr>
        </p:nvGraphicFramePr>
        <p:xfrm>
          <a:off x="1178373" y="3623076"/>
          <a:ext cx="3119251" cy="2681345"/>
        </p:xfrm>
        <a:graphic>
          <a:graphicData uri="http://schemas.openxmlformats.org/drawingml/2006/table">
            <a:tbl>
              <a:tblPr firstRow="1" bandRow="1">
                <a:tableStyleId>{5C22544A-7EE6-4342-B048-85BDC9FD1C3A}</a:tableStyleId>
              </a:tblPr>
              <a:tblGrid>
                <a:gridCol w="3119251"/>
              </a:tblGrid>
              <a:tr h="618805">
                <a:tc>
                  <a:txBody>
                    <a:bodyPr/>
                    <a:lstStyle/>
                    <a:p>
                      <a:r>
                        <a:rPr lang="en-US" dirty="0" smtClean="0">
                          <a:solidFill>
                            <a:schemeClr val="tx1"/>
                          </a:solidFill>
                        </a:rPr>
                        <a:t>Generated by Detail Billing Records</a:t>
                      </a:r>
                      <a:endParaRPr lang="en-US" dirty="0">
                        <a:solidFill>
                          <a:schemeClr val="tx1"/>
                        </a:solidFill>
                      </a:endParaRPr>
                    </a:p>
                  </a:txBody>
                  <a:tcPr/>
                </a:tc>
              </a:tr>
              <a:tr h="408253">
                <a:tc>
                  <a:txBody>
                    <a:bodyPr/>
                    <a:lstStyle/>
                    <a:p>
                      <a:r>
                        <a:rPr lang="en-US" dirty="0" smtClean="0"/>
                        <a:t>Standard Non-IPAC</a:t>
                      </a:r>
                      <a:endParaRPr lang="en-US" dirty="0"/>
                    </a:p>
                  </a:txBody>
                  <a:tcPr/>
                </a:tc>
              </a:tr>
              <a:tr h="408253">
                <a:tc>
                  <a:txBody>
                    <a:bodyPr/>
                    <a:lstStyle/>
                    <a:p>
                      <a:r>
                        <a:rPr lang="en-US" dirty="0" smtClean="0"/>
                        <a:t>IPAC</a:t>
                      </a:r>
                      <a:endParaRPr lang="en-US" dirty="0"/>
                    </a:p>
                  </a:txBody>
                  <a:tcPr/>
                </a:tc>
              </a:tr>
              <a:tr h="408253">
                <a:tc>
                  <a:txBody>
                    <a:bodyPr/>
                    <a:lstStyle/>
                    <a:p>
                      <a:r>
                        <a:rPr lang="en-US" dirty="0" smtClean="0"/>
                        <a:t>Interfund/Intrafund</a:t>
                      </a:r>
                      <a:endParaRPr lang="en-US" dirty="0"/>
                    </a:p>
                  </a:txBody>
                  <a:tcPr/>
                </a:tc>
              </a:tr>
              <a:tr h="408253">
                <a:tc>
                  <a:txBody>
                    <a:bodyPr/>
                    <a:lstStyle/>
                    <a:p>
                      <a:r>
                        <a:rPr lang="en-US" dirty="0" smtClean="0"/>
                        <a:t>Revenue Credit Card</a:t>
                      </a:r>
                      <a:endParaRPr lang="en-US" dirty="0"/>
                    </a:p>
                  </a:txBody>
                  <a:tcPr/>
                </a:tc>
              </a:tr>
              <a:tr h="408253">
                <a:tc>
                  <a:txBody>
                    <a:bodyPr/>
                    <a:lstStyle/>
                    <a:p>
                      <a:r>
                        <a:rPr lang="en-US" dirty="0" smtClean="0"/>
                        <a:t>DoD Interfund</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53250343"/>
              </p:ext>
            </p:extLst>
          </p:nvPr>
        </p:nvGraphicFramePr>
        <p:xfrm>
          <a:off x="4660834" y="3622339"/>
          <a:ext cx="3119251" cy="1843564"/>
        </p:xfrm>
        <a:graphic>
          <a:graphicData uri="http://schemas.openxmlformats.org/drawingml/2006/table">
            <a:tbl>
              <a:tblPr firstRow="1" bandRow="1">
                <a:tableStyleId>{5C22544A-7EE6-4342-B048-85BDC9FD1C3A}</a:tableStyleId>
              </a:tblPr>
              <a:tblGrid>
                <a:gridCol w="3119251"/>
              </a:tblGrid>
              <a:tr h="618805">
                <a:tc>
                  <a:txBody>
                    <a:bodyPr/>
                    <a:lstStyle/>
                    <a:p>
                      <a:r>
                        <a:rPr lang="en-US" dirty="0" smtClean="0">
                          <a:solidFill>
                            <a:schemeClr val="tx1"/>
                          </a:solidFill>
                        </a:rPr>
                        <a:t>Generated by PCAS</a:t>
                      </a:r>
                      <a:endParaRPr lang="en-US" dirty="0">
                        <a:solidFill>
                          <a:schemeClr val="tx1"/>
                        </a:solidFill>
                      </a:endParaRPr>
                    </a:p>
                  </a:txBody>
                  <a:tcPr/>
                </a:tc>
              </a:tr>
              <a:tr h="408253">
                <a:tc>
                  <a:txBody>
                    <a:bodyPr/>
                    <a:lstStyle/>
                    <a:p>
                      <a:r>
                        <a:rPr lang="en-US" dirty="0" smtClean="0"/>
                        <a:t>Standard Non-IPAC</a:t>
                      </a:r>
                      <a:endParaRPr lang="en-US" dirty="0"/>
                    </a:p>
                  </a:txBody>
                  <a:tcPr/>
                </a:tc>
              </a:tr>
              <a:tr h="408253">
                <a:tc>
                  <a:txBody>
                    <a:bodyPr/>
                    <a:lstStyle/>
                    <a:p>
                      <a:r>
                        <a:rPr lang="en-US" dirty="0" smtClean="0"/>
                        <a:t>IPAC</a:t>
                      </a:r>
                      <a:endParaRPr lang="en-US" dirty="0"/>
                    </a:p>
                  </a:txBody>
                  <a:tcPr/>
                </a:tc>
              </a:tr>
              <a:tr h="408253">
                <a:tc>
                  <a:txBody>
                    <a:bodyPr/>
                    <a:lstStyle/>
                    <a:p>
                      <a:r>
                        <a:rPr lang="en-US" dirty="0" smtClean="0"/>
                        <a:t>Interfund/Intrafund</a:t>
                      </a:r>
                      <a:endParaRPr lang="en-US" dirty="0"/>
                    </a:p>
                  </a:txBody>
                  <a:tcPr/>
                </a:tc>
              </a:tr>
            </a:tbl>
          </a:graphicData>
        </a:graphic>
      </p:graphicFrame>
    </p:spTree>
    <p:extLst>
      <p:ext uri="{BB962C8B-B14F-4D97-AF65-F5344CB8AC3E}">
        <p14:creationId xmlns:p14="http://schemas.microsoft.com/office/powerpoint/2010/main" val="25800798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General Receivables Lifecycle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68340065"/>
              </p:ext>
            </p:extLst>
          </p:nvPr>
        </p:nvGraphicFramePr>
        <p:xfrm>
          <a:off x="304801" y="1088571"/>
          <a:ext cx="8679542" cy="5617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8" name="Oval 7"/>
          <p:cNvSpPr/>
          <p:nvPr/>
        </p:nvSpPr>
        <p:spPr bwMode="auto">
          <a:xfrm>
            <a:off x="3544746" y="1887702"/>
            <a:ext cx="348342" cy="43542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73</a:t>
            </a:fld>
            <a:endParaRPr lang="en-US" dirty="0"/>
          </a:p>
        </p:txBody>
      </p:sp>
      <p:sp>
        <p:nvSpPr>
          <p:cNvPr id="9" name="TextBox 6"/>
          <p:cNvSpPr txBox="1">
            <a:spLocks noChangeArrowheads="1"/>
          </p:cNvSpPr>
          <p:nvPr/>
        </p:nvSpPr>
        <p:spPr bwMode="auto">
          <a:xfrm>
            <a:off x="381538" y="6204049"/>
            <a:ext cx="3337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000" b="1" dirty="0"/>
              <a:t>Note:  </a:t>
            </a:r>
            <a:r>
              <a:rPr lang="en-US" sz="1000" dirty="0"/>
              <a:t>Not all steps will apply to every </a:t>
            </a:r>
            <a:r>
              <a:rPr lang="en-US" sz="1000" dirty="0" smtClean="0"/>
              <a:t>Receivable.  </a:t>
            </a:r>
            <a:r>
              <a:rPr lang="en-US" sz="1000" dirty="0"/>
              <a:t>These are potential events in the AR Life Cycle.</a:t>
            </a:r>
          </a:p>
        </p:txBody>
      </p:sp>
    </p:spTree>
    <p:extLst>
      <p:ext uri="{BB962C8B-B14F-4D97-AF65-F5344CB8AC3E}">
        <p14:creationId xmlns:p14="http://schemas.microsoft.com/office/powerpoint/2010/main" val="11732559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Receivable Lifecycle</a:t>
            </a:r>
            <a:endParaRPr lang="en-US" dirty="0"/>
          </a:p>
        </p:txBody>
      </p:sp>
      <p:sp>
        <p:nvSpPr>
          <p:cNvPr id="3" name="Content Placeholder 2"/>
          <p:cNvSpPr>
            <a:spLocks noGrp="1"/>
          </p:cNvSpPr>
          <p:nvPr>
            <p:ph idx="1"/>
          </p:nvPr>
        </p:nvSpPr>
        <p:spPr>
          <a:xfrm>
            <a:off x="574565" y="1480547"/>
            <a:ext cx="8229600" cy="4525962"/>
          </a:xfrm>
        </p:spPr>
        <p:txBody>
          <a:bodyPr/>
          <a:lstStyle/>
          <a:p>
            <a:pPr lvl="1"/>
            <a:r>
              <a:rPr lang="en-US" sz="1800" dirty="0"/>
              <a:t>The Receivables Lifecycle includes: </a:t>
            </a:r>
            <a:endParaRPr lang="en-US" sz="1800" dirty="0" smtClean="0"/>
          </a:p>
          <a:p>
            <a:pPr lvl="2"/>
            <a:r>
              <a:rPr lang="en-US" sz="1800" dirty="0" smtClean="0"/>
              <a:t>Importing </a:t>
            </a:r>
            <a:r>
              <a:rPr lang="en-US" sz="1800" dirty="0"/>
              <a:t>Detail Billing Records from external billing systems, adding Pegasys-specific information where appropriate on the incoming records, and issuing a report of the positive and negative confirmations </a:t>
            </a:r>
            <a:r>
              <a:rPr lang="en-US" sz="1800" b="1" u="sng" dirty="0"/>
              <a:t>OR</a:t>
            </a:r>
            <a:r>
              <a:rPr lang="en-US" sz="1800" b="1" dirty="0"/>
              <a:t> </a:t>
            </a:r>
            <a:r>
              <a:rPr lang="en-US" sz="1800" dirty="0" smtClean="0"/>
              <a:t>Establishing an Agreement.</a:t>
            </a:r>
            <a:endParaRPr lang="en-US" sz="1800" dirty="0"/>
          </a:p>
          <a:p>
            <a:pPr lvl="2"/>
            <a:r>
              <a:rPr lang="en-US" sz="1800" dirty="0"/>
              <a:t>Creating Billing Documents and defining a status of </a:t>
            </a:r>
            <a:r>
              <a:rPr lang="en-US" sz="1800" dirty="0" smtClean="0"/>
              <a:t>unbilled </a:t>
            </a:r>
            <a:r>
              <a:rPr lang="en-US" sz="1800" dirty="0"/>
              <a:t>or b</a:t>
            </a:r>
            <a:r>
              <a:rPr lang="en-US" sz="1800" dirty="0" smtClean="0"/>
              <a:t>illed  </a:t>
            </a:r>
            <a:r>
              <a:rPr lang="en-US" sz="1800" dirty="0"/>
              <a:t>for </a:t>
            </a:r>
            <a:r>
              <a:rPr lang="en-US" sz="1800" dirty="0" smtClean="0"/>
              <a:t>receivables. </a:t>
            </a:r>
            <a:endParaRPr lang="en-US" sz="1800" dirty="0"/>
          </a:p>
          <a:p>
            <a:pPr lvl="2"/>
            <a:r>
              <a:rPr lang="en-US" sz="1800" dirty="0"/>
              <a:t>Billing </a:t>
            </a:r>
            <a:r>
              <a:rPr lang="en-US" sz="1800" dirty="0" smtClean="0"/>
              <a:t>customers.</a:t>
            </a:r>
            <a:endParaRPr lang="en-US" sz="1800" dirty="0"/>
          </a:p>
          <a:p>
            <a:pPr lvl="2"/>
            <a:r>
              <a:rPr lang="en-US" sz="1800" dirty="0"/>
              <a:t>Recording revenue and funds collected by </a:t>
            </a:r>
            <a:r>
              <a:rPr lang="en-US" sz="1800" dirty="0" smtClean="0"/>
              <a:t>GSA.</a:t>
            </a:r>
            <a:endParaRPr lang="en-US" sz="1800" dirty="0"/>
          </a:p>
          <a:p>
            <a:pPr lvl="2"/>
            <a:r>
              <a:rPr lang="en-US" sz="1800" dirty="0"/>
              <a:t>Dunning customers for outstanding amounts owed to </a:t>
            </a:r>
            <a:r>
              <a:rPr lang="en-US" sz="1800" dirty="0" smtClean="0"/>
              <a:t>GSA.</a:t>
            </a:r>
            <a:endParaRPr lang="en-US" sz="1800" dirty="0"/>
          </a:p>
          <a:p>
            <a:pPr lvl="2"/>
            <a:r>
              <a:rPr lang="en-US" sz="1800" dirty="0"/>
              <a:t>Allowing customers to dispute bills </a:t>
            </a:r>
            <a:r>
              <a:rPr lang="en-US" sz="1800" dirty="0" smtClean="0"/>
              <a:t>(Non-IPAC</a:t>
            </a:r>
            <a:r>
              <a:rPr lang="en-US" sz="1800" dirty="0"/>
              <a:t>) and chargebacks (IPAC</a:t>
            </a:r>
            <a:r>
              <a:rPr lang="en-US" sz="1800" dirty="0" smtClean="0"/>
              <a:t>).</a:t>
            </a:r>
            <a:endParaRPr lang="en-US" sz="1800" dirty="0"/>
          </a:p>
          <a:p>
            <a:pPr lvl="2"/>
            <a:r>
              <a:rPr lang="en-US" sz="1800" dirty="0"/>
              <a:t>Entering </a:t>
            </a:r>
            <a:r>
              <a:rPr lang="en-US" sz="1800" dirty="0" smtClean="0"/>
              <a:t>write-off </a:t>
            </a:r>
            <a:r>
              <a:rPr lang="en-US" sz="1800" dirty="0"/>
              <a:t>transactions to offset uncollectable </a:t>
            </a:r>
            <a:r>
              <a:rPr lang="en-US" sz="1800" dirty="0" smtClean="0"/>
              <a:t>debt.</a:t>
            </a:r>
            <a:endParaRPr lang="en-US" sz="18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74</a:t>
            </a:fld>
            <a:endParaRPr lang="en-US" dirty="0"/>
          </a:p>
        </p:txBody>
      </p:sp>
    </p:spTree>
    <p:extLst>
      <p:ext uri="{BB962C8B-B14F-4D97-AF65-F5344CB8AC3E}">
        <p14:creationId xmlns:p14="http://schemas.microsoft.com/office/powerpoint/2010/main" val="1653971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Enhancements Overview</a:t>
            </a:r>
            <a:endParaRPr lang="en-US" dirty="0"/>
          </a:p>
        </p:txBody>
      </p:sp>
      <p:sp>
        <p:nvSpPr>
          <p:cNvPr id="3" name="Content Placeholder 2"/>
          <p:cNvSpPr>
            <a:spLocks noGrp="1"/>
          </p:cNvSpPr>
          <p:nvPr>
            <p:ph idx="1"/>
          </p:nvPr>
        </p:nvSpPr>
        <p:spPr/>
        <p:txBody>
          <a:bodyPr/>
          <a:lstStyle/>
          <a:p>
            <a:r>
              <a:rPr lang="en-US" sz="2200" dirty="0" smtClean="0"/>
              <a:t>Customer </a:t>
            </a:r>
            <a:r>
              <a:rPr lang="en-US" sz="2200" dirty="0"/>
              <a:t>BETC Default</a:t>
            </a:r>
            <a:endParaRPr lang="en-US" sz="3000" dirty="0"/>
          </a:p>
          <a:p>
            <a:r>
              <a:rPr lang="en-US" sz="2200" dirty="0"/>
              <a:t>Distinct Collection Due Dates for Federal and Non Federal </a:t>
            </a:r>
            <a:r>
              <a:rPr lang="en-US" sz="2200" dirty="0" smtClean="0"/>
              <a:t>Vendors</a:t>
            </a:r>
          </a:p>
          <a:p>
            <a:pPr lvl="1"/>
            <a:r>
              <a:rPr lang="en-US" sz="2000" dirty="0" smtClean="0"/>
              <a:t>GS Options table</a:t>
            </a:r>
          </a:p>
          <a:p>
            <a:pPr lvl="1"/>
            <a:r>
              <a:rPr lang="en-US" sz="2000" dirty="0" smtClean="0"/>
              <a:t>Document Processing Logic</a:t>
            </a:r>
          </a:p>
          <a:p>
            <a:pPr lvl="1"/>
            <a:r>
              <a:rPr lang="en-US" sz="2000" dirty="0" smtClean="0"/>
              <a:t>ARBILLGEN Processing Logic</a:t>
            </a:r>
            <a:endParaRPr lang="en-US" sz="2000" dirty="0"/>
          </a:p>
          <a:p>
            <a:r>
              <a:rPr lang="en-US" sz="2200" dirty="0"/>
              <a:t>Modify IPAC Functionality</a:t>
            </a:r>
            <a:endParaRPr lang="en-US" sz="30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75</a:t>
            </a:fld>
            <a:endParaRPr lang="en-US" dirty="0"/>
          </a:p>
        </p:txBody>
      </p:sp>
    </p:spTree>
    <p:extLst>
      <p:ext uri="{BB962C8B-B14F-4D97-AF65-F5344CB8AC3E}">
        <p14:creationId xmlns:p14="http://schemas.microsoft.com/office/powerpoint/2010/main" val="15911872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BETC Business Reason</a:t>
            </a:r>
            <a:endParaRPr lang="en-US" dirty="0"/>
          </a:p>
        </p:txBody>
      </p:sp>
      <p:sp>
        <p:nvSpPr>
          <p:cNvPr id="3" name="Content Placeholder 2"/>
          <p:cNvSpPr>
            <a:spLocks noGrp="1"/>
          </p:cNvSpPr>
          <p:nvPr>
            <p:ph idx="1"/>
          </p:nvPr>
        </p:nvSpPr>
        <p:spPr>
          <a:xfrm>
            <a:off x="340649" y="1361171"/>
            <a:ext cx="8229600" cy="4525962"/>
          </a:xfrm>
        </p:spPr>
        <p:txBody>
          <a:bodyPr/>
          <a:lstStyle/>
          <a:p>
            <a:pPr lvl="1"/>
            <a:r>
              <a:rPr lang="en-US" sz="1800" dirty="0" smtClean="0"/>
              <a:t>Treasury FMS mandate of becoming a GWA reporter by Oct 1,  2014</a:t>
            </a:r>
          </a:p>
          <a:p>
            <a:pPr lvl="2"/>
            <a:r>
              <a:rPr lang="en-US" sz="1800" dirty="0"/>
              <a:t>G</a:t>
            </a:r>
            <a:r>
              <a:rPr lang="en-US" sz="1800" dirty="0" smtClean="0"/>
              <a:t>overnment agencies are </a:t>
            </a:r>
            <a:r>
              <a:rPr lang="en-US" sz="1800" dirty="0"/>
              <a:t>required to </a:t>
            </a:r>
            <a:r>
              <a:rPr lang="en-US" sz="1800" b="1" u="sng" dirty="0"/>
              <a:t>submit a Business Event Type Code (BETC)</a:t>
            </a:r>
            <a:r>
              <a:rPr lang="en-US" sz="1800" dirty="0"/>
              <a:t> along with their </a:t>
            </a:r>
            <a:r>
              <a:rPr lang="en-US" sz="1800" b="1" u="sng" dirty="0"/>
              <a:t>Treasury Account Symbols (TAS or TSYM)</a:t>
            </a:r>
            <a:r>
              <a:rPr lang="en-US" sz="1800" dirty="0"/>
              <a:t> for all Intragovernmental Payment and </a:t>
            </a:r>
            <a:r>
              <a:rPr lang="en-US" sz="1800" dirty="0" smtClean="0"/>
              <a:t>Collection (IPAC) transactions.</a:t>
            </a:r>
          </a:p>
          <a:p>
            <a:pPr lvl="4"/>
            <a:r>
              <a:rPr lang="en-US" sz="1600" dirty="0" smtClean="0"/>
              <a:t>Allows </a:t>
            </a:r>
            <a:r>
              <a:rPr lang="en-US" sz="1600" dirty="0"/>
              <a:t>agencies to better comply with GWA </a:t>
            </a:r>
            <a:r>
              <a:rPr lang="en-US" sz="1600" dirty="0" smtClean="0"/>
              <a:t>reporting</a:t>
            </a:r>
            <a:endParaRPr lang="en-US" sz="1600" dirty="0"/>
          </a:p>
          <a:p>
            <a:pPr lvl="2"/>
            <a:endParaRPr lang="en-US" sz="800" dirty="0"/>
          </a:p>
          <a:p>
            <a:pPr lvl="1"/>
            <a:r>
              <a:rPr lang="en-US" sz="1800" dirty="0" smtClean="0"/>
              <a:t>GSA </a:t>
            </a:r>
            <a:r>
              <a:rPr lang="en-US" sz="1800" dirty="0"/>
              <a:t>will be required to submit the </a:t>
            </a:r>
            <a:r>
              <a:rPr lang="en-US" sz="1800" u="sng" dirty="0" smtClean="0"/>
              <a:t>Component Treasury Account Symbol </a:t>
            </a:r>
            <a:r>
              <a:rPr lang="en-US" sz="1800" dirty="0" smtClean="0"/>
              <a:t>and </a:t>
            </a:r>
            <a:r>
              <a:rPr lang="en-US" sz="1800" u="sng" dirty="0"/>
              <a:t>Customer BETC</a:t>
            </a:r>
            <a:r>
              <a:rPr lang="en-US" sz="1800" dirty="0"/>
              <a:t> for all GWA reporting trading partners. </a:t>
            </a:r>
          </a:p>
          <a:p>
            <a:pPr lvl="1"/>
            <a:endParaRPr lang="en-US" sz="1600" dirty="0" smtClean="0"/>
          </a:p>
          <a:p>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76</a:t>
            </a:fld>
            <a:endParaRPr lang="en-US" dirty="0"/>
          </a:p>
        </p:txBody>
      </p:sp>
      <p:pic>
        <p:nvPicPr>
          <p:cNvPr id="1427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040" y="3972705"/>
            <a:ext cx="3754179" cy="234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7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28" y="4017562"/>
            <a:ext cx="2450396" cy="232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6582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BETC – </a:t>
            </a:r>
            <a:br>
              <a:rPr lang="en-US" dirty="0"/>
            </a:br>
            <a:r>
              <a:rPr lang="en-US" dirty="0"/>
              <a:t>IPAC Business Process</a:t>
            </a:r>
          </a:p>
        </p:txBody>
      </p:sp>
      <p:sp>
        <p:nvSpPr>
          <p:cNvPr id="3" name="Content Placeholder 2"/>
          <p:cNvSpPr>
            <a:spLocks noGrp="1"/>
          </p:cNvSpPr>
          <p:nvPr>
            <p:ph idx="1"/>
          </p:nvPr>
        </p:nvSpPr>
        <p:spPr>
          <a:xfrm>
            <a:off x="499038" y="776888"/>
            <a:ext cx="7101172" cy="4525962"/>
          </a:xfrm>
        </p:spPr>
        <p:txBody>
          <a:bodyPr/>
          <a:lstStyle/>
          <a:p>
            <a:pPr marL="339725" indent="-287338" eaLnBrk="1" hangingPunct="1">
              <a:buNone/>
              <a:defRPr/>
            </a:pPr>
            <a:endParaRPr lang="en-US" sz="2000" dirty="0" smtClean="0"/>
          </a:p>
          <a:p>
            <a:pPr marL="339725" indent="-287338" eaLnBrk="1" hangingPunct="1">
              <a:defRPr/>
            </a:pPr>
            <a:r>
              <a:rPr lang="en-US" sz="2000" dirty="0" smtClean="0"/>
              <a:t>Intra-Governmental Payment and Collection (IPAC) interface </a:t>
            </a:r>
            <a:endParaRPr lang="en-US" sz="1000" dirty="0" smtClean="0"/>
          </a:p>
          <a:p>
            <a:pPr marL="676275" lvl="1" indent="-287338" eaLnBrk="1" hangingPunct="1">
              <a:defRPr/>
            </a:pPr>
            <a:r>
              <a:rPr lang="en-US" sz="1800" dirty="0" smtClean="0"/>
              <a:t>IPAC is a Treasury system facilitating intra-governmental (agency to agency) transfers of funds, which streamlines billing/collections for GSA.</a:t>
            </a:r>
            <a:endParaRPr lang="en-US" sz="800" dirty="0" smtClean="0"/>
          </a:p>
          <a:p>
            <a:pPr marL="339725" indent="-287338" eaLnBrk="1" hangingPunct="1">
              <a:buNone/>
              <a:defRPr/>
            </a:pPr>
            <a:endParaRPr lang="en-US" sz="600" dirty="0" smtClean="0"/>
          </a:p>
          <a:p>
            <a:pPr marL="339725" lvl="1" indent="-287338" eaLnBrk="1" hangingPunct="1">
              <a:defRPr/>
            </a:pPr>
            <a:r>
              <a:rPr lang="en-US" sz="2000" dirty="0" smtClean="0"/>
              <a:t>When sending the bill to customer, IPAC functionality includes an </a:t>
            </a:r>
            <a:r>
              <a:rPr lang="en-US" sz="2000" u="sng" dirty="0" smtClean="0"/>
              <a:t>Outbound Process </a:t>
            </a:r>
            <a:r>
              <a:rPr lang="en-US" sz="2000" dirty="0" smtClean="0"/>
              <a:t>(to Treasury).</a:t>
            </a:r>
          </a:p>
          <a:p>
            <a:pPr marL="676275" lvl="1" indent="-287338" eaLnBrk="1" hangingPunct="1">
              <a:defRPr/>
            </a:pPr>
            <a:r>
              <a:rPr lang="en-US" sz="1800" dirty="0" smtClean="0"/>
              <a:t>IPAC billing and payment transactions are selected by the system and a file is created that is uploaded to Treasury.</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77</a:t>
            </a:fld>
            <a:endParaRPr lang="en-US" dirty="0"/>
          </a:p>
        </p:txBody>
      </p:sp>
      <p:pic>
        <p:nvPicPr>
          <p:cNvPr id="6148" name="Picture 4"/>
          <p:cNvPicPr>
            <a:picLocks noChangeAspect="1" noChangeArrowheads="1"/>
          </p:cNvPicPr>
          <p:nvPr/>
        </p:nvPicPr>
        <p:blipFill>
          <a:blip r:embed="rId3" cstate="print"/>
          <a:srcRect/>
          <a:stretch>
            <a:fillRect/>
          </a:stretch>
        </p:blipFill>
        <p:spPr bwMode="auto">
          <a:xfrm>
            <a:off x="7337343" y="2833688"/>
            <a:ext cx="1238250" cy="1190625"/>
          </a:xfrm>
          <a:prstGeom prst="rect">
            <a:avLst/>
          </a:prstGeom>
          <a:noFill/>
          <a:ln w="19050">
            <a:solidFill>
              <a:schemeClr val="tx1"/>
            </a:solid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955469" y="4769551"/>
            <a:ext cx="1295400" cy="1047750"/>
          </a:xfrm>
          <a:prstGeom prst="rect">
            <a:avLst/>
          </a:prstGeom>
          <a:noFill/>
          <a:ln w="19050">
            <a:solidFill>
              <a:schemeClr val="tx1"/>
            </a:solidFill>
            <a:miter lim="800000"/>
            <a:headEnd/>
            <a:tailEnd/>
          </a:ln>
        </p:spPr>
      </p:pic>
      <p:sp>
        <p:nvSpPr>
          <p:cNvPr id="10" name="TextBox 9"/>
          <p:cNvSpPr txBox="1"/>
          <p:nvPr/>
        </p:nvSpPr>
        <p:spPr>
          <a:xfrm>
            <a:off x="1959432" y="4304383"/>
            <a:ext cx="7184568" cy="1982081"/>
          </a:xfrm>
          <a:prstGeom prst="rect">
            <a:avLst/>
          </a:prstGeom>
          <a:noFill/>
        </p:spPr>
        <p:txBody>
          <a:bodyPr wrap="square" rtlCol="0">
            <a:spAutoFit/>
          </a:bodyPr>
          <a:lstStyle/>
          <a:p>
            <a:pPr marL="339725" lvl="1" indent="-287338">
              <a:spcBef>
                <a:spcPct val="20000"/>
              </a:spcBef>
              <a:buClr>
                <a:srgbClr val="AF242B"/>
              </a:buClr>
              <a:buSzPct val="75000"/>
              <a:buFont typeface="Wingdings" pitchFamily="2" charset="2"/>
              <a:buChar char="w"/>
              <a:defRPr/>
            </a:pPr>
            <a:r>
              <a:rPr lang="en-US" sz="2000" dirty="0" smtClean="0">
                <a:latin typeface="+mn-lt"/>
              </a:rPr>
              <a:t>When receiving a </a:t>
            </a:r>
            <a:r>
              <a:rPr lang="en-US" sz="2000" dirty="0">
                <a:latin typeface="+mn-lt"/>
              </a:rPr>
              <a:t>c</a:t>
            </a:r>
            <a:r>
              <a:rPr lang="en-US" sz="2000" dirty="0" smtClean="0">
                <a:latin typeface="+mn-lt"/>
              </a:rPr>
              <a:t>ollection from customer, IPAC functionality includes an </a:t>
            </a:r>
            <a:r>
              <a:rPr lang="en-US" sz="2000" u="sng" dirty="0" smtClean="0">
                <a:latin typeface="+mn-lt"/>
              </a:rPr>
              <a:t>Inbound Process </a:t>
            </a:r>
            <a:r>
              <a:rPr lang="en-US" sz="2000" dirty="0" smtClean="0">
                <a:latin typeface="+mn-lt"/>
              </a:rPr>
              <a:t>(from Treasury).</a:t>
            </a:r>
          </a:p>
          <a:p>
            <a:pPr marL="685800" lvl="1" indent="-287338">
              <a:spcBef>
                <a:spcPct val="20000"/>
              </a:spcBef>
              <a:buClr>
                <a:srgbClr val="AF242B"/>
              </a:buClr>
              <a:buSzPct val="75000"/>
              <a:buFont typeface="Wingdings" pitchFamily="2" charset="2"/>
              <a:buChar char="w"/>
              <a:defRPr/>
            </a:pPr>
            <a:r>
              <a:rPr lang="en-US" dirty="0" smtClean="0">
                <a:latin typeface="+mn-lt"/>
              </a:rPr>
              <a:t>IPAC collections are received for:</a:t>
            </a:r>
          </a:p>
          <a:p>
            <a:pPr marL="1198562" lvl="2" indent="-342900">
              <a:spcBef>
                <a:spcPct val="20000"/>
              </a:spcBef>
              <a:buClr>
                <a:srgbClr val="AF242B"/>
              </a:buClr>
              <a:buSzPct val="75000"/>
              <a:buFont typeface="+mj-lt"/>
              <a:buAutoNum type="arabicPeriod"/>
              <a:defRPr/>
            </a:pPr>
            <a:r>
              <a:rPr lang="en-US" dirty="0" smtClean="0">
                <a:latin typeface="+mn-lt"/>
              </a:rPr>
              <a:t>Confirmation of IPAC bills sent to the customer via IPAC.</a:t>
            </a:r>
          </a:p>
          <a:p>
            <a:pPr marL="1198562" lvl="2" indent="-342900">
              <a:spcBef>
                <a:spcPct val="20000"/>
              </a:spcBef>
              <a:buClr>
                <a:srgbClr val="AF242B"/>
              </a:buClr>
              <a:buSzPct val="75000"/>
              <a:buFont typeface="+mj-lt"/>
              <a:buAutoNum type="arabicPeriod"/>
              <a:defRPr/>
            </a:pPr>
            <a:r>
              <a:rPr lang="en-US" dirty="0" smtClean="0">
                <a:latin typeface="+mn-lt"/>
              </a:rPr>
              <a:t>Collection of non-IPAC bills where customer chose to remit payment via IPAC.</a:t>
            </a:r>
          </a:p>
        </p:txBody>
      </p:sp>
      <p:pic>
        <p:nvPicPr>
          <p:cNvPr id="1428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1425" y="1250101"/>
            <a:ext cx="18573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5468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BETC – </a:t>
            </a:r>
            <a:br>
              <a:rPr lang="en-US" dirty="0" smtClean="0"/>
            </a:br>
            <a:r>
              <a:rPr lang="en-US" dirty="0" smtClean="0"/>
              <a:t>Enhancement Features</a:t>
            </a:r>
            <a:endParaRPr lang="en-US" dirty="0"/>
          </a:p>
        </p:txBody>
      </p:sp>
      <p:sp>
        <p:nvSpPr>
          <p:cNvPr id="3" name="Content Placeholder 2"/>
          <p:cNvSpPr>
            <a:spLocks noGrp="1"/>
          </p:cNvSpPr>
          <p:nvPr>
            <p:ph idx="1"/>
          </p:nvPr>
        </p:nvSpPr>
        <p:spPr>
          <a:xfrm>
            <a:off x="446973" y="1299794"/>
            <a:ext cx="8229600" cy="4525962"/>
          </a:xfrm>
        </p:spPr>
        <p:txBody>
          <a:bodyPr/>
          <a:lstStyle/>
          <a:p>
            <a:pPr lvl="0"/>
            <a:r>
              <a:rPr lang="en-US" sz="1800" dirty="0" smtClean="0"/>
              <a:t>7.1.2 Enhancement </a:t>
            </a:r>
            <a:r>
              <a:rPr lang="en-US" sz="1800" dirty="0"/>
              <a:t>Features</a:t>
            </a:r>
          </a:p>
          <a:p>
            <a:pPr marL="346075" lvl="1" indent="0">
              <a:buNone/>
            </a:pPr>
            <a:endParaRPr lang="en-US" sz="1600" dirty="0" smtClean="0"/>
          </a:p>
          <a:p>
            <a:pPr lvl="1"/>
            <a:r>
              <a:rPr lang="en-US" sz="1800" dirty="0" smtClean="0"/>
              <a:t>Provides </a:t>
            </a:r>
            <a:r>
              <a:rPr lang="en-US" sz="1800" dirty="0"/>
              <a:t>the ability to default the </a:t>
            </a:r>
            <a:r>
              <a:rPr lang="en-US" sz="1800" b="1" u="sng" dirty="0"/>
              <a:t>Agency</a:t>
            </a:r>
            <a:r>
              <a:rPr lang="en-US" sz="1800" b="1" dirty="0"/>
              <a:t> </a:t>
            </a:r>
            <a:r>
              <a:rPr lang="en-US" sz="1800" dirty="0"/>
              <a:t>and </a:t>
            </a:r>
            <a:r>
              <a:rPr lang="en-US" sz="1800" b="1" u="sng" dirty="0"/>
              <a:t>Customer BETC</a:t>
            </a:r>
            <a:r>
              <a:rPr lang="en-US" sz="1800" dirty="0"/>
              <a:t> for certain document category/line type combinations</a:t>
            </a:r>
            <a:r>
              <a:rPr lang="en-US" sz="1800" dirty="0" smtClean="0"/>
              <a:t>.</a:t>
            </a:r>
          </a:p>
          <a:p>
            <a:pPr marL="346075" lvl="1" indent="0">
              <a:buNone/>
            </a:pPr>
            <a:endParaRPr lang="en-US" sz="1600" dirty="0"/>
          </a:p>
          <a:p>
            <a:pPr lvl="1"/>
            <a:r>
              <a:rPr lang="en-US" sz="1800" dirty="0" smtClean="0"/>
              <a:t>Modifies </a:t>
            </a:r>
            <a:r>
              <a:rPr lang="en-US" sz="1800" dirty="0"/>
              <a:t>logic to allow agencies to </a:t>
            </a:r>
            <a:r>
              <a:rPr lang="en-US" sz="1800" b="1" u="sng" dirty="0" smtClean="0"/>
              <a:t>default</a:t>
            </a:r>
            <a:r>
              <a:rPr lang="en-US" sz="1800" dirty="0" smtClean="0"/>
              <a:t> BETC </a:t>
            </a:r>
            <a:r>
              <a:rPr lang="en-US" sz="1800" dirty="0"/>
              <a:t>based on </a:t>
            </a:r>
            <a:r>
              <a:rPr lang="en-US" sz="1800" b="1" u="sng" dirty="0" smtClean="0"/>
              <a:t>document </a:t>
            </a:r>
            <a:r>
              <a:rPr lang="en-US" sz="1800" b="1" u="sng" dirty="0"/>
              <a:t>category/line type combinations</a:t>
            </a:r>
            <a:r>
              <a:rPr lang="en-US" sz="1800" dirty="0"/>
              <a:t>, </a:t>
            </a:r>
            <a:r>
              <a:rPr lang="en-US" sz="1800" dirty="0" smtClean="0"/>
              <a:t>Document </a:t>
            </a:r>
            <a:r>
              <a:rPr lang="en-US" sz="1800" dirty="0"/>
              <a:t>category/line type combinations included </a:t>
            </a:r>
            <a:r>
              <a:rPr lang="en-US" sz="1800" dirty="0" smtClean="0"/>
              <a:t>are:</a:t>
            </a:r>
          </a:p>
          <a:p>
            <a:pPr lvl="3"/>
            <a:r>
              <a:rPr lang="en-US" sz="1400" dirty="0" smtClean="0"/>
              <a:t>Billing Document-Normal</a:t>
            </a:r>
          </a:p>
          <a:p>
            <a:pPr lvl="3"/>
            <a:r>
              <a:rPr lang="en-US" sz="1400" dirty="0" smtClean="0"/>
              <a:t>Billing Document-Credit</a:t>
            </a:r>
          </a:p>
          <a:p>
            <a:pPr lvl="3"/>
            <a:r>
              <a:rPr lang="en-US" sz="1400" dirty="0" smtClean="0"/>
              <a:t>Cash Receipt-Normal</a:t>
            </a:r>
          </a:p>
          <a:p>
            <a:pPr lvl="3"/>
            <a:r>
              <a:rPr lang="en-US" sz="1400" dirty="0" smtClean="0"/>
              <a:t>Cash </a:t>
            </a:r>
            <a:r>
              <a:rPr lang="en-US" sz="1400" dirty="0"/>
              <a:t>Receipt-Advance </a:t>
            </a:r>
            <a:r>
              <a:rPr lang="en-US" sz="1400" dirty="0" smtClean="0"/>
              <a:t>Offset</a:t>
            </a:r>
          </a:p>
          <a:p>
            <a:pPr lvl="3"/>
            <a:r>
              <a:rPr lang="en-US" sz="1400" dirty="0" smtClean="0"/>
              <a:t>Cash </a:t>
            </a:r>
            <a:r>
              <a:rPr lang="en-US" sz="1400" dirty="0"/>
              <a:t>Receipt-Debit Voucher </a:t>
            </a:r>
            <a:r>
              <a:rPr lang="en-US" sz="1400" dirty="0" smtClean="0"/>
              <a:t>Normal</a:t>
            </a:r>
          </a:p>
          <a:p>
            <a:pPr lvl="3"/>
            <a:r>
              <a:rPr lang="en-US" sz="1400" dirty="0" smtClean="0"/>
              <a:t>Itemized Payment-Normal</a:t>
            </a:r>
          </a:p>
          <a:p>
            <a:pPr lvl="3"/>
            <a:r>
              <a:rPr lang="en-US" sz="1400" dirty="0" smtClean="0"/>
              <a:t>Itemized </a:t>
            </a:r>
            <a:r>
              <a:rPr lang="en-US" sz="1400" dirty="0"/>
              <a:t>Payment-Advance </a:t>
            </a:r>
            <a:r>
              <a:rPr lang="en-US" sz="1400" dirty="0" smtClean="0"/>
              <a:t>Refund</a:t>
            </a:r>
            <a:endParaRPr lang="en-US" sz="1400" dirty="0"/>
          </a:p>
          <a:p>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78</a:t>
            </a:fld>
            <a:endParaRPr lang="en-US" dirty="0"/>
          </a:p>
        </p:txBody>
      </p:sp>
    </p:spTree>
    <p:extLst>
      <p:ext uri="{BB962C8B-B14F-4D97-AF65-F5344CB8AC3E}">
        <p14:creationId xmlns:p14="http://schemas.microsoft.com/office/powerpoint/2010/main" val="9784679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BETC – </a:t>
            </a:r>
            <a:br>
              <a:rPr lang="en-US" dirty="0"/>
            </a:br>
            <a:r>
              <a:rPr lang="en-US" dirty="0"/>
              <a:t>Enhancement Features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10932077"/>
              </p:ext>
            </p:extLst>
          </p:nvPr>
        </p:nvGraphicFramePr>
        <p:xfrm>
          <a:off x="1495563" y="2062852"/>
          <a:ext cx="6212147" cy="3672929"/>
        </p:xfrm>
        <a:graphic>
          <a:graphicData uri="http://schemas.openxmlformats.org/drawingml/2006/table">
            <a:tbl>
              <a:tblPr>
                <a:tableStyleId>{8A107856-5554-42FB-B03E-39F5DBC370BA}</a:tableStyleId>
              </a:tblPr>
              <a:tblGrid>
                <a:gridCol w="2547099"/>
                <a:gridCol w="2158618"/>
                <a:gridCol w="1506430"/>
              </a:tblGrid>
              <a:tr h="276300">
                <a:tc gridSpan="3">
                  <a:txBody>
                    <a:bodyPr/>
                    <a:lstStyle/>
                    <a:p>
                      <a:pPr algn="l" fontAlgn="b"/>
                      <a:r>
                        <a:rPr lang="en-US" sz="1800" b="1" u="none" strike="noStrike" dirty="0">
                          <a:effectLst/>
                        </a:rPr>
                        <a:t>Normal TSYMs</a:t>
                      </a:r>
                      <a:endParaRPr lang="en-US" sz="1800" b="1" i="0" u="none" strike="noStrike" dirty="0">
                        <a:solidFill>
                          <a:srgbClr val="000000"/>
                        </a:solidFill>
                        <a:effectLst/>
                        <a:latin typeface="Calibri"/>
                      </a:endParaRPr>
                    </a:p>
                  </a:txBody>
                  <a:tcPr marL="0" marR="0" marT="0" marB="0" anchor="b"/>
                </a:tc>
                <a:tc hMerge="1">
                  <a:txBody>
                    <a:bodyPr/>
                    <a:lstStyle/>
                    <a:p>
                      <a:endParaRPr lang="en-US"/>
                    </a:p>
                  </a:txBody>
                  <a:tcPr/>
                </a:tc>
                <a:tc hMerge="1">
                  <a:txBody>
                    <a:bodyPr/>
                    <a:lstStyle/>
                    <a:p>
                      <a:endParaRPr lang="en-US"/>
                    </a:p>
                  </a:txBody>
                  <a:tcPr/>
                </a:tc>
              </a:tr>
              <a:tr h="301309">
                <a:tc>
                  <a:txBody>
                    <a:bodyPr/>
                    <a:lstStyle/>
                    <a:p>
                      <a:pPr algn="l" fontAlgn="b"/>
                      <a:r>
                        <a:rPr lang="en-US" sz="1800" u="none" strike="noStrike" dirty="0">
                          <a:effectLst/>
                        </a:rPr>
                        <a:t>Billing </a:t>
                      </a:r>
                      <a:r>
                        <a:rPr lang="en-US" sz="1800" u="none" strike="noStrike" dirty="0" smtClean="0">
                          <a:effectLst/>
                        </a:rPr>
                        <a:t>Document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DISB</a:t>
                      </a:r>
                    </a:p>
                  </a:txBody>
                  <a:tcPr marL="0" marR="0" marT="0" marB="0" anchor="b">
                    <a:lnL w="12700" cap="flat" cmpd="sng" algn="ctr">
                      <a:solidFill>
                        <a:schemeClr val="tx1"/>
                      </a:solidFill>
                      <a:prstDash val="solid"/>
                      <a:round/>
                      <a:headEnd type="none" w="med" len="med"/>
                      <a:tailEnd type="none" w="med" len="med"/>
                    </a:lnL>
                  </a:tcPr>
                </a:tc>
              </a:tr>
              <a:tr h="276300">
                <a:tc>
                  <a:txBody>
                    <a:bodyPr/>
                    <a:lstStyle/>
                    <a:p>
                      <a:pPr algn="l" fontAlgn="b"/>
                      <a:r>
                        <a:rPr lang="en-US" sz="1800" u="none" strike="noStrike" dirty="0">
                          <a:effectLst/>
                        </a:rPr>
                        <a:t>Cash </a:t>
                      </a:r>
                      <a:r>
                        <a:rPr lang="en-US" sz="1800" u="none" strike="noStrike" dirty="0" smtClean="0">
                          <a:effectLst/>
                        </a:rPr>
                        <a:t>Receipt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DISB</a:t>
                      </a:r>
                    </a:p>
                  </a:txBody>
                  <a:tcPr marL="0" marR="0" marT="0" marB="0" anchor="b">
                    <a:lnL w="12700" cap="flat" cmpd="sng" algn="ctr">
                      <a:solidFill>
                        <a:schemeClr val="tx1"/>
                      </a:solidFill>
                      <a:prstDash val="solid"/>
                      <a:round/>
                      <a:headEnd type="none" w="med" len="med"/>
                      <a:tailEnd type="none" w="med" len="med"/>
                    </a:lnL>
                  </a:tcPr>
                </a:tc>
              </a:tr>
              <a:tr h="276300">
                <a:tc>
                  <a:txBody>
                    <a:bodyPr/>
                    <a:lstStyle/>
                    <a:p>
                      <a:pPr algn="l" fontAlgn="b"/>
                      <a:r>
                        <a:rPr lang="en-US" sz="1800" u="none" strike="noStrike" dirty="0">
                          <a:effectLst/>
                        </a:rPr>
                        <a:t>Billing </a:t>
                      </a:r>
                      <a:r>
                        <a:rPr lang="en-US" sz="1800" u="none" strike="noStrike" dirty="0" smtClean="0">
                          <a:effectLst/>
                        </a:rPr>
                        <a:t>Document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Credit</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a:t>
                      </a:r>
                    </a:p>
                  </a:txBody>
                  <a:tcPr marL="0" marR="0" marT="0" marB="0" anchor="b">
                    <a:lnL w="12700" cap="flat" cmpd="sng" algn="ctr">
                      <a:solidFill>
                        <a:schemeClr val="tx1"/>
                      </a:solidFill>
                      <a:prstDash val="solid"/>
                      <a:round/>
                      <a:headEnd type="none" w="med" len="med"/>
                      <a:tailEnd type="none" w="med" len="med"/>
                    </a:lnL>
                  </a:tcPr>
                </a:tc>
              </a:tr>
              <a:tr h="344478">
                <a:tc>
                  <a:txBody>
                    <a:bodyPr/>
                    <a:lstStyle/>
                    <a:p>
                      <a:pPr algn="l" fontAlgn="b"/>
                      <a:r>
                        <a:rPr lang="en-US" sz="1800" u="none" strike="noStrike" dirty="0">
                          <a:effectLst/>
                        </a:rPr>
                        <a:t>Itemized </a:t>
                      </a:r>
                      <a:r>
                        <a:rPr lang="en-US" sz="1800" u="none" strike="noStrike" dirty="0" smtClean="0">
                          <a:effectLst/>
                        </a:rPr>
                        <a:t>Payment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a:t>
                      </a:r>
                    </a:p>
                  </a:txBody>
                  <a:tcPr marL="0" marR="0" marT="0" marB="0" anchor="b">
                    <a:lnL w="12700" cap="flat" cmpd="sng" algn="ctr">
                      <a:solidFill>
                        <a:schemeClr val="tx1"/>
                      </a:solidFill>
                      <a:prstDash val="solid"/>
                      <a:round/>
                      <a:headEnd type="none" w="med" len="med"/>
                      <a:tailEnd type="none" w="med" len="med"/>
                    </a:lnL>
                  </a:tcPr>
                </a:tc>
              </a:tr>
              <a:tr h="346869">
                <a:tc>
                  <a:txBody>
                    <a:bodyPr/>
                    <a:lstStyle/>
                    <a:p>
                      <a:pPr algn="l" fontAlgn="b"/>
                      <a:r>
                        <a:rPr lang="en-US" sz="1800" u="none" strike="noStrike" dirty="0">
                          <a:effectLst/>
                        </a:rPr>
                        <a:t>Itemized </a:t>
                      </a:r>
                      <a:r>
                        <a:rPr lang="en-US" sz="1800" u="none" strike="noStrike" dirty="0" smtClean="0">
                          <a:effectLst/>
                        </a:rPr>
                        <a:t>Payment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Advance Refund</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a:t>
                      </a:r>
                    </a:p>
                  </a:txBody>
                  <a:tcPr marL="0" marR="0" marT="0" marB="0" anchor="b">
                    <a:lnL w="12700" cap="flat" cmpd="sng" algn="ctr">
                      <a:solidFill>
                        <a:schemeClr val="tx1"/>
                      </a:solidFill>
                      <a:prstDash val="solid"/>
                      <a:round/>
                      <a:headEnd type="none" w="med" len="med"/>
                      <a:tailEnd type="none" w="med" len="med"/>
                    </a:lnL>
                  </a:tcPr>
                </a:tc>
              </a:tr>
              <a:tr h="276300">
                <a:tc gridSpan="3">
                  <a:txBody>
                    <a:bodyPr/>
                    <a:lstStyle/>
                    <a:p>
                      <a:pPr marL="0" algn="l" defTabSz="914400" rtl="0" eaLnBrk="1" fontAlgn="b" latinLnBrk="0" hangingPunct="1"/>
                      <a:r>
                        <a:rPr lang="en-US" sz="1800" b="1" u="none" strike="noStrike" kern="1200" dirty="0">
                          <a:solidFill>
                            <a:schemeClr val="dk1"/>
                          </a:solidFill>
                          <a:effectLst/>
                          <a:latin typeface="+mn-lt"/>
                          <a:ea typeface="+mn-ea"/>
                          <a:cs typeface="+mn-cs"/>
                        </a:rPr>
                        <a:t>F Availability Type </a:t>
                      </a:r>
                      <a:r>
                        <a:rPr lang="en-US" sz="1800" b="1" u="none" strike="noStrike" kern="1200" dirty="0" smtClean="0">
                          <a:solidFill>
                            <a:schemeClr val="dk1"/>
                          </a:solidFill>
                          <a:effectLst/>
                          <a:latin typeface="+mn-lt"/>
                          <a:ea typeface="+mn-ea"/>
                          <a:cs typeface="+mn-cs"/>
                        </a:rPr>
                        <a:t>TSYMs (Clearing/Suspense Accts)</a:t>
                      </a:r>
                      <a:endParaRPr lang="en-US" sz="1800" b="1" u="none" strike="noStrike" kern="1200" dirty="0">
                        <a:solidFill>
                          <a:schemeClr val="dk1"/>
                        </a:solidFill>
                        <a:effectLst/>
                        <a:latin typeface="+mn-lt"/>
                        <a:ea typeface="+mn-ea"/>
                        <a:cs typeface="+mn-cs"/>
                      </a:endParaRPr>
                    </a:p>
                  </a:txBody>
                  <a:tcPr marL="0" marR="0" marT="0" marB="0" anchor="b"/>
                </a:tc>
                <a:tc hMerge="1">
                  <a:txBody>
                    <a:bodyPr/>
                    <a:lstStyle/>
                    <a:p>
                      <a:endParaRPr lang="en-US"/>
                    </a:p>
                  </a:txBody>
                  <a:tcPr/>
                </a:tc>
                <a:tc hMerge="1">
                  <a:txBody>
                    <a:bodyPr/>
                    <a:lstStyle/>
                    <a:p>
                      <a:endParaRPr lang="en-US"/>
                    </a:p>
                  </a:txBody>
                  <a:tcPr/>
                </a:tc>
              </a:tr>
              <a:tr h="333713">
                <a:tc>
                  <a:txBody>
                    <a:bodyPr/>
                    <a:lstStyle/>
                    <a:p>
                      <a:pPr algn="l" fontAlgn="b"/>
                      <a:r>
                        <a:rPr lang="en-US" sz="1800" u="none" strike="noStrike" dirty="0">
                          <a:effectLst/>
                        </a:rPr>
                        <a:t>Billing </a:t>
                      </a:r>
                      <a:r>
                        <a:rPr lang="en-US" sz="1800" u="none" strike="noStrike" dirty="0" smtClean="0">
                          <a:effectLst/>
                        </a:rPr>
                        <a:t>Document</a:t>
                      </a:r>
                      <a:endParaRPr lang="en-US" sz="1800" b="0" i="0" u="none" strike="noStrike" dirty="0">
                        <a:solidFill>
                          <a:srgbClr val="000000"/>
                        </a:solidFill>
                        <a:effectLst/>
                        <a:latin typeface="Calibri"/>
                      </a:endParaRPr>
                    </a:p>
                  </a:txBody>
                  <a:tcPr marL="0" marR="0" marT="0" marB="0" anchor="b">
                    <a:lnR w="12700" cap="flat" cmpd="sng" algn="ctr">
                      <a:solidFill>
                        <a:schemeClr val="tx1"/>
                      </a:solidFill>
                      <a:prstDash val="solid"/>
                      <a:round/>
                      <a:headEnd type="none" w="med" len="med"/>
                      <a:tailEnd type="none" w="med" len="med"/>
                    </a:lnR>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DISBBCA</a:t>
                      </a:r>
                    </a:p>
                  </a:txBody>
                  <a:tcPr marL="0" marR="0" marT="0" marB="0" anchor="b">
                    <a:lnL w="12700" cap="flat" cmpd="sng" algn="ctr">
                      <a:solidFill>
                        <a:schemeClr val="tx1"/>
                      </a:solidFill>
                      <a:prstDash val="solid"/>
                      <a:round/>
                      <a:headEnd type="none" w="med" len="med"/>
                      <a:tailEnd type="none" w="med" len="med"/>
                    </a:lnL>
                  </a:tcPr>
                </a:tc>
              </a:tr>
              <a:tr h="310986">
                <a:tc>
                  <a:txBody>
                    <a:bodyPr/>
                    <a:lstStyle/>
                    <a:p>
                      <a:pPr algn="l" fontAlgn="b"/>
                      <a:r>
                        <a:rPr lang="en-US" sz="1800" u="none" strike="noStrike" dirty="0">
                          <a:effectLst/>
                        </a:rPr>
                        <a:t>Cash </a:t>
                      </a:r>
                      <a:r>
                        <a:rPr lang="en-US" sz="1800" u="none" strike="noStrike" dirty="0" smtClean="0">
                          <a:effectLst/>
                        </a:rPr>
                        <a:t>Receipt</a:t>
                      </a:r>
                      <a:endParaRPr lang="en-US" sz="1800" b="0" i="0" u="none" strike="noStrike" dirty="0">
                        <a:solidFill>
                          <a:srgbClr val="000000"/>
                        </a:solidFill>
                        <a:effectLst/>
                        <a:latin typeface="Calibri"/>
                      </a:endParaRPr>
                    </a:p>
                  </a:txBody>
                  <a:tcPr marL="0" marR="0" marT="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DISBBCA</a:t>
                      </a:r>
                    </a:p>
                  </a:txBody>
                  <a:tcPr marL="0" marR="0" marT="0" marB="0" anchor="b"/>
                </a:tc>
              </a:tr>
              <a:tr h="287065">
                <a:tc>
                  <a:txBody>
                    <a:bodyPr/>
                    <a:lstStyle/>
                    <a:p>
                      <a:pPr algn="l" fontAlgn="b"/>
                      <a:r>
                        <a:rPr lang="en-US" sz="1800" u="none" strike="noStrike" dirty="0">
                          <a:effectLst/>
                        </a:rPr>
                        <a:t>Billing </a:t>
                      </a:r>
                      <a:r>
                        <a:rPr lang="en-US" sz="1800" u="none" strike="noStrike" dirty="0" smtClean="0">
                          <a:effectLst/>
                        </a:rPr>
                        <a:t>Document</a:t>
                      </a:r>
                      <a:endParaRPr lang="en-US" sz="1800" b="0" i="0" u="none" strike="noStrike" dirty="0">
                        <a:solidFill>
                          <a:srgbClr val="000000"/>
                        </a:solidFill>
                        <a:effectLst/>
                        <a:latin typeface="Calibri"/>
                      </a:endParaRPr>
                    </a:p>
                  </a:txBody>
                  <a:tcPr marL="0" marR="0" marT="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Credit</a:t>
                      </a:r>
                      <a:endParaRPr lang="en-US" sz="1800" u="none" strike="noStrike" kern="1200" dirty="0">
                        <a:solidFill>
                          <a:schemeClr val="dk1"/>
                        </a:solidFill>
                        <a:effectLst/>
                        <a:latin typeface="+mn-lt"/>
                        <a:ea typeface="+mn-ea"/>
                        <a:cs typeface="+mn-cs"/>
                      </a:endParaRPr>
                    </a:p>
                  </a:txBody>
                  <a:tcPr marL="0" marR="0" marT="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COLLBCA</a:t>
                      </a:r>
                    </a:p>
                  </a:txBody>
                  <a:tcPr marL="0" marR="0" marT="0" marB="0" anchor="b"/>
                </a:tc>
              </a:tr>
              <a:tr h="334909">
                <a:tc>
                  <a:txBody>
                    <a:bodyPr/>
                    <a:lstStyle/>
                    <a:p>
                      <a:pPr algn="l" fontAlgn="b"/>
                      <a:r>
                        <a:rPr lang="en-US" sz="1800" u="none" strike="noStrike" dirty="0">
                          <a:effectLst/>
                        </a:rPr>
                        <a:t>Itemized </a:t>
                      </a:r>
                      <a:r>
                        <a:rPr lang="en-US" sz="1800" u="none" strike="noStrike" dirty="0" smtClean="0">
                          <a:effectLst/>
                        </a:rPr>
                        <a:t>Payment</a:t>
                      </a:r>
                      <a:endParaRPr lang="en-US" sz="1800" b="0" i="0" u="none" strike="noStrike" dirty="0">
                        <a:solidFill>
                          <a:srgbClr val="000000"/>
                        </a:solidFill>
                        <a:effectLst/>
                        <a:latin typeface="Calibri"/>
                      </a:endParaRPr>
                    </a:p>
                  </a:txBody>
                  <a:tcPr marL="0" marR="0" marT="0" marB="0" anchor="b"/>
                </a:tc>
                <a:tc>
                  <a:txBody>
                    <a:bodyPr/>
                    <a:lstStyle/>
                    <a:p>
                      <a:pPr marL="0" algn="l" defTabSz="914400" rtl="0" eaLnBrk="1" fontAlgn="b" latinLnBrk="0" hangingPunct="1"/>
                      <a:r>
                        <a:rPr lang="en-US" sz="1800" u="none" strike="noStrike" kern="1200" dirty="0" smtClean="0">
                          <a:solidFill>
                            <a:schemeClr val="dk1"/>
                          </a:solidFill>
                          <a:effectLst/>
                          <a:latin typeface="+mn-lt"/>
                          <a:ea typeface="+mn-ea"/>
                          <a:cs typeface="+mn-cs"/>
                        </a:rPr>
                        <a:t>Normal</a:t>
                      </a:r>
                      <a:endParaRPr lang="en-US" sz="1800" u="none" strike="noStrike" kern="1200" dirty="0">
                        <a:solidFill>
                          <a:schemeClr val="dk1"/>
                        </a:solidFill>
                        <a:effectLst/>
                        <a:latin typeface="+mn-lt"/>
                        <a:ea typeface="+mn-ea"/>
                        <a:cs typeface="+mn-cs"/>
                      </a:endParaRPr>
                    </a:p>
                  </a:txBody>
                  <a:tcPr marL="0" marR="0" marT="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COLLBCA</a:t>
                      </a:r>
                    </a:p>
                  </a:txBody>
                  <a:tcPr marL="0" marR="0" marT="0" marB="0" anchor="b"/>
                </a:tc>
              </a:tr>
              <a:tr h="308400">
                <a:tc>
                  <a:txBody>
                    <a:bodyPr/>
                    <a:lstStyle/>
                    <a:p>
                      <a:pPr algn="l" fontAlgn="b"/>
                      <a:r>
                        <a:rPr lang="en-US" sz="1800" u="none" strike="noStrike" dirty="0">
                          <a:effectLst/>
                        </a:rPr>
                        <a:t>Itemized </a:t>
                      </a:r>
                      <a:r>
                        <a:rPr lang="en-US" sz="1800" u="none" strike="noStrike" dirty="0" smtClean="0">
                          <a:effectLst/>
                        </a:rPr>
                        <a:t>Payment</a:t>
                      </a:r>
                      <a:endParaRPr lang="en-US" sz="1800" b="0" i="0" u="none" strike="noStrike" dirty="0">
                        <a:solidFill>
                          <a:srgbClr val="000000"/>
                        </a:solidFill>
                        <a:effectLst/>
                        <a:latin typeface="Calibri"/>
                      </a:endParaRPr>
                    </a:p>
                  </a:txBody>
                  <a:tcPr marL="0" marR="0" marT="0"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u="none" strike="noStrike" dirty="0" smtClean="0">
                          <a:effectLst/>
                        </a:rPr>
                        <a:t>Advance Refund</a:t>
                      </a:r>
                      <a:endParaRPr lang="en-US" sz="1800" b="0" i="0" u="none" strike="noStrike" dirty="0" smtClean="0">
                        <a:solidFill>
                          <a:srgbClr val="000000"/>
                        </a:solidFill>
                        <a:effectLst/>
                        <a:latin typeface="Calibri"/>
                      </a:endParaRPr>
                    </a:p>
                  </a:txBody>
                  <a:tcPr marL="0" marR="0" marT="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COLLBCA</a:t>
                      </a:r>
                    </a:p>
                  </a:txBody>
                  <a:tcPr marL="0" marR="0" marT="0" marB="0" anchor="b"/>
                </a:tc>
              </a:tr>
            </a:tbl>
          </a:graphicData>
        </a:graphic>
      </p:graphicFrame>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79</a:t>
            </a:fld>
            <a:endParaRPr lang="en-US" dirty="0"/>
          </a:p>
        </p:txBody>
      </p:sp>
      <p:sp>
        <p:nvSpPr>
          <p:cNvPr id="7" name="Rectangle 6"/>
          <p:cNvSpPr/>
          <p:nvPr/>
        </p:nvSpPr>
        <p:spPr>
          <a:xfrm>
            <a:off x="1483688" y="1644731"/>
            <a:ext cx="2236510" cy="369332"/>
          </a:xfrm>
          <a:prstGeom prst="rect">
            <a:avLst/>
          </a:prstGeom>
        </p:spPr>
        <p:txBody>
          <a:bodyPr wrap="none">
            <a:spAutoFit/>
          </a:bodyPr>
          <a:lstStyle/>
          <a:p>
            <a:pPr fontAlgn="b"/>
            <a:r>
              <a:rPr lang="en-US" dirty="0" smtClean="0"/>
              <a:t>Document Category</a:t>
            </a:r>
            <a:endParaRPr lang="en-US" b="1" dirty="0">
              <a:solidFill>
                <a:srgbClr val="000000"/>
              </a:solidFill>
              <a:latin typeface="Calibri"/>
            </a:endParaRPr>
          </a:p>
        </p:txBody>
      </p:sp>
      <p:sp>
        <p:nvSpPr>
          <p:cNvPr id="8" name="Rectangle 7"/>
          <p:cNvSpPr/>
          <p:nvPr/>
        </p:nvSpPr>
        <p:spPr>
          <a:xfrm>
            <a:off x="6190694" y="1668481"/>
            <a:ext cx="800219" cy="369332"/>
          </a:xfrm>
          <a:prstGeom prst="rect">
            <a:avLst/>
          </a:prstGeom>
        </p:spPr>
        <p:txBody>
          <a:bodyPr wrap="none">
            <a:spAutoFit/>
          </a:bodyPr>
          <a:lstStyle/>
          <a:p>
            <a:pPr fontAlgn="b"/>
            <a:r>
              <a:rPr lang="en-US" dirty="0"/>
              <a:t>BETC</a:t>
            </a:r>
            <a:endParaRPr lang="en-US" b="1" dirty="0">
              <a:solidFill>
                <a:srgbClr val="000000"/>
              </a:solidFill>
              <a:latin typeface="Calibri"/>
            </a:endParaRPr>
          </a:p>
        </p:txBody>
      </p:sp>
      <p:sp>
        <p:nvSpPr>
          <p:cNvPr id="9" name="Rectangle 8"/>
          <p:cNvSpPr/>
          <p:nvPr/>
        </p:nvSpPr>
        <p:spPr>
          <a:xfrm>
            <a:off x="3970820" y="1668482"/>
            <a:ext cx="1180836" cy="369332"/>
          </a:xfrm>
          <a:prstGeom prst="rect">
            <a:avLst/>
          </a:prstGeom>
        </p:spPr>
        <p:txBody>
          <a:bodyPr wrap="none">
            <a:spAutoFit/>
          </a:bodyPr>
          <a:lstStyle/>
          <a:p>
            <a:pPr fontAlgn="b"/>
            <a:r>
              <a:rPr lang="en-US" dirty="0" smtClean="0"/>
              <a:t>Line Type</a:t>
            </a:r>
            <a:endParaRPr lang="en-US" b="1" dirty="0">
              <a:solidFill>
                <a:srgbClr val="000000"/>
              </a:solidFill>
              <a:latin typeface="Calibri"/>
            </a:endParaRPr>
          </a:p>
        </p:txBody>
      </p:sp>
    </p:spTree>
    <p:extLst>
      <p:ext uri="{BB962C8B-B14F-4D97-AF65-F5344CB8AC3E}">
        <p14:creationId xmlns:p14="http://schemas.microsoft.com/office/powerpoint/2010/main" val="1100971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Components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a:t>
            </a:fld>
            <a:endParaRPr lang="en-US" dirty="0"/>
          </a:p>
        </p:txBody>
      </p:sp>
      <p:pic>
        <p:nvPicPr>
          <p:cNvPr id="6" name="Picture 5" descr="C:\Users\gschutta\AppData\Local\Microsoft\Windows\Temporary Internet Files\Content.Outlook\QMSFBM9K\13-048-009_Pegasys Core Financial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125" y="1603300"/>
            <a:ext cx="7682023" cy="4287137"/>
          </a:xfrm>
          <a:prstGeom prst="rect">
            <a:avLst/>
          </a:prstGeom>
          <a:noFill/>
          <a:ln>
            <a:noFill/>
          </a:ln>
        </p:spPr>
      </p:pic>
    </p:spTree>
    <p:extLst>
      <p:ext uri="{BB962C8B-B14F-4D97-AF65-F5344CB8AC3E}">
        <p14:creationId xmlns:p14="http://schemas.microsoft.com/office/powerpoint/2010/main" val="36837423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TSYM – </a:t>
            </a:r>
            <a:br>
              <a:rPr lang="en-US" dirty="0"/>
            </a:br>
            <a:r>
              <a:rPr lang="en-US" dirty="0"/>
              <a:t>Enhancement Features</a:t>
            </a:r>
          </a:p>
        </p:txBody>
      </p:sp>
      <p:sp>
        <p:nvSpPr>
          <p:cNvPr id="3" name="Content Placeholder 2"/>
          <p:cNvSpPr>
            <a:spLocks noGrp="1"/>
          </p:cNvSpPr>
          <p:nvPr>
            <p:ph idx="1"/>
          </p:nvPr>
        </p:nvSpPr>
        <p:spPr>
          <a:xfrm>
            <a:off x="181159" y="1258148"/>
            <a:ext cx="8742533" cy="4525962"/>
          </a:xfrm>
        </p:spPr>
        <p:txBody>
          <a:bodyPr/>
          <a:lstStyle/>
          <a:p>
            <a:pPr lvl="1"/>
            <a:r>
              <a:rPr lang="en-US" sz="1800" dirty="0"/>
              <a:t>Additional Areas of impact:</a:t>
            </a:r>
          </a:p>
          <a:p>
            <a:pPr lvl="2"/>
            <a:r>
              <a:rPr lang="en-US" sz="1600" dirty="0" smtClean="0"/>
              <a:t>Treasury </a:t>
            </a:r>
            <a:r>
              <a:rPr lang="en-US" sz="1600" dirty="0"/>
              <a:t>Symbol Reference Table Item Collection BETC </a:t>
            </a:r>
            <a:r>
              <a:rPr lang="en-US" sz="1600" dirty="0" smtClean="0"/>
              <a:t>tab:</a:t>
            </a:r>
          </a:p>
          <a:p>
            <a:pPr lvl="3"/>
            <a:r>
              <a:rPr lang="en-US" sz="1600" dirty="0" smtClean="0"/>
              <a:t>Adds the </a:t>
            </a:r>
            <a:r>
              <a:rPr lang="en-US" sz="1600" b="1" u="sng" dirty="0" smtClean="0"/>
              <a:t>Doc Cat/Line Type Default</a:t>
            </a:r>
            <a:r>
              <a:rPr lang="en-US" sz="1600" dirty="0" smtClean="0"/>
              <a:t> drop-down with valid values of:</a:t>
            </a:r>
          </a:p>
          <a:p>
            <a:pPr lvl="3"/>
            <a:endParaRPr lang="en-US" sz="1600" dirty="0" smtClean="0"/>
          </a:p>
          <a:p>
            <a:pPr lvl="3"/>
            <a:endParaRPr lang="en-US" sz="1600" dirty="0"/>
          </a:p>
          <a:p>
            <a:pPr lvl="3"/>
            <a:endParaRPr lang="en-US" sz="1600" dirty="0"/>
          </a:p>
          <a:p>
            <a:pPr lvl="3"/>
            <a:endParaRPr lang="en-US" sz="1600" dirty="0" smtClean="0"/>
          </a:p>
          <a:p>
            <a:pPr lvl="3"/>
            <a:endParaRPr lang="en-US" sz="1600" dirty="0" smtClean="0"/>
          </a:p>
          <a:p>
            <a:pPr lvl="3"/>
            <a:r>
              <a:rPr lang="en-US" sz="1600" dirty="0" smtClean="0"/>
              <a:t>Reference &gt; General Systems &gt; Agency Classifications &gt; Treasury Symbols</a:t>
            </a:r>
            <a:endParaRPr lang="en-US" sz="1600" dirty="0"/>
          </a:p>
          <a:p>
            <a:pPr lvl="2"/>
            <a:endParaRPr lang="en-US" sz="1600" dirty="0"/>
          </a:p>
          <a:p>
            <a:pPr lvl="2"/>
            <a:endParaRPr lang="en-US" sz="1600" dirty="0"/>
          </a:p>
          <a:p>
            <a:pPr lvl="2"/>
            <a:endParaRPr lang="en-US" sz="1600" dirty="0"/>
          </a:p>
          <a:p>
            <a:pPr lvl="2"/>
            <a:endParaRPr lang="en-US" sz="1600" dirty="0"/>
          </a:p>
          <a:p>
            <a:pPr lvl="2"/>
            <a:endParaRPr lang="en-US" sz="1600" dirty="0"/>
          </a:p>
          <a:p>
            <a:pPr marL="682625" lvl="2" indent="0">
              <a:buNone/>
            </a:pPr>
            <a:endParaRPr lang="en-US" sz="1600" dirty="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80</a:t>
            </a:fld>
            <a:endParaRPr lang="en-US" dirty="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07" y="3986884"/>
            <a:ext cx="8136886" cy="249898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483215198"/>
              </p:ext>
            </p:extLst>
          </p:nvPr>
        </p:nvGraphicFramePr>
        <p:xfrm>
          <a:off x="676373" y="2300771"/>
          <a:ext cx="8247320" cy="1057560"/>
        </p:xfrm>
        <a:graphic>
          <a:graphicData uri="http://schemas.openxmlformats.org/drawingml/2006/table">
            <a:tbl>
              <a:tblPr firstRow="1" bandRow="1">
                <a:tableStyleId>{16D9F66E-5EB9-4882-86FB-DCBF35E3C3E4}</a:tableStyleId>
              </a:tblPr>
              <a:tblGrid>
                <a:gridCol w="2303721"/>
                <a:gridCol w="2668772"/>
                <a:gridCol w="3274827"/>
              </a:tblGrid>
              <a:tr h="349314">
                <a:tc>
                  <a:txBody>
                    <a:bodyPr/>
                    <a:lstStyle/>
                    <a:p>
                      <a:r>
                        <a:rPr lang="en-US" sz="1400" b="0" dirty="0" smtClean="0"/>
                        <a:t>Null</a:t>
                      </a:r>
                      <a:endParaRPr lang="en-US" sz="1400" b="0" dirty="0"/>
                    </a:p>
                  </a:txBody>
                  <a:tcPr/>
                </a:tc>
                <a:tc>
                  <a:txBody>
                    <a:bodyPr/>
                    <a:lstStyle/>
                    <a:p>
                      <a:r>
                        <a:rPr lang="en-US" sz="1400" b="0" dirty="0" smtClean="0"/>
                        <a:t>Cash Receipt - Normal</a:t>
                      </a:r>
                      <a:endParaRPr lang="en-US" sz="1400" b="0" dirty="0"/>
                    </a:p>
                  </a:txBody>
                  <a:tcPr/>
                </a:tc>
                <a:tc>
                  <a:txBody>
                    <a:bodyPr/>
                    <a:lstStyle/>
                    <a:p>
                      <a:r>
                        <a:rPr lang="en-US" sz="1400" b="0" dirty="0" smtClean="0"/>
                        <a:t>Itemized Payment - Normal</a:t>
                      </a:r>
                      <a:endParaRPr lang="en-US" sz="1400" b="0" dirty="0"/>
                    </a:p>
                  </a:txBody>
                  <a:tcPr/>
                </a:tc>
              </a:tr>
              <a:tr h="358932">
                <a:tc>
                  <a:txBody>
                    <a:bodyPr/>
                    <a:lstStyle/>
                    <a:p>
                      <a:r>
                        <a:rPr lang="en-US" sz="1400" b="0" dirty="0" smtClean="0"/>
                        <a:t>Billing Document -</a:t>
                      </a:r>
                      <a:r>
                        <a:rPr lang="en-US" sz="1400" b="0" baseline="0" dirty="0" smtClean="0"/>
                        <a:t> Normal</a:t>
                      </a:r>
                      <a:endParaRPr lang="en-US" sz="1400" b="0" dirty="0"/>
                    </a:p>
                  </a:txBody>
                  <a:tcPr/>
                </a:tc>
                <a:tc>
                  <a:txBody>
                    <a:bodyPr/>
                    <a:lstStyle/>
                    <a:p>
                      <a:r>
                        <a:rPr lang="en-US" sz="1400" b="0" dirty="0" smtClean="0"/>
                        <a:t>Cash Receipt -  Advance Offset</a:t>
                      </a:r>
                      <a:endParaRPr lang="en-US" sz="1400" b="0" dirty="0"/>
                    </a:p>
                  </a:txBody>
                  <a:tcPr/>
                </a:tc>
                <a:tc>
                  <a:txBody>
                    <a:bodyPr/>
                    <a:lstStyle/>
                    <a:p>
                      <a:r>
                        <a:rPr lang="en-US" sz="1400" b="0" dirty="0" smtClean="0"/>
                        <a:t>Itemized Payment – Advance</a:t>
                      </a:r>
                      <a:r>
                        <a:rPr lang="en-US" sz="1400" b="0" baseline="0" dirty="0" smtClean="0"/>
                        <a:t> Refund</a:t>
                      </a:r>
                      <a:endParaRPr lang="en-US" sz="1400" b="0" dirty="0"/>
                    </a:p>
                  </a:txBody>
                  <a:tcPr/>
                </a:tc>
              </a:tr>
              <a:tr h="349314">
                <a:tc>
                  <a:txBody>
                    <a:bodyPr/>
                    <a:lstStyle/>
                    <a:p>
                      <a:r>
                        <a:rPr lang="en-US" sz="1400" b="0" dirty="0" smtClean="0"/>
                        <a:t>Billing Document</a:t>
                      </a:r>
                      <a:r>
                        <a:rPr lang="en-US" sz="1400" b="0" baseline="0" dirty="0" smtClean="0"/>
                        <a:t> - Credit</a:t>
                      </a:r>
                      <a:endParaRPr lang="en-US" sz="1400" b="0" dirty="0"/>
                    </a:p>
                  </a:txBody>
                  <a:tcPr/>
                </a:tc>
                <a:tc>
                  <a:txBody>
                    <a:bodyPr/>
                    <a:lstStyle/>
                    <a:p>
                      <a:r>
                        <a:rPr lang="en-US" sz="1400" b="0" dirty="0" smtClean="0"/>
                        <a:t>Cash Receipt</a:t>
                      </a:r>
                      <a:r>
                        <a:rPr lang="en-US" sz="1400" b="0" baseline="0" dirty="0" smtClean="0"/>
                        <a:t> - Debit Voucher</a:t>
                      </a:r>
                      <a:endParaRPr lang="en-US" sz="1400" b="0" dirty="0"/>
                    </a:p>
                  </a:txBody>
                  <a:tcPr/>
                </a:tc>
                <a:tc>
                  <a:txBody>
                    <a:bodyPr/>
                    <a:lstStyle/>
                    <a:p>
                      <a:endParaRPr lang="en-US" sz="1400" b="0" dirty="0"/>
                    </a:p>
                  </a:txBody>
                  <a:tcPr/>
                </a:tc>
              </a:tr>
            </a:tbl>
          </a:graphicData>
        </a:graphic>
      </p:graphicFrame>
    </p:spTree>
    <p:extLst>
      <p:ext uri="{BB962C8B-B14F-4D97-AF65-F5344CB8AC3E}">
        <p14:creationId xmlns:p14="http://schemas.microsoft.com/office/powerpoint/2010/main" val="637661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Distinct Collection Due Dates </a:t>
            </a:r>
            <a:r>
              <a:rPr lang="en-US" dirty="0" smtClean="0"/>
              <a:t>for </a:t>
            </a:r>
            <a:br>
              <a:rPr lang="en-US" dirty="0" smtClean="0"/>
            </a:br>
            <a:r>
              <a:rPr lang="en-US" dirty="0" smtClean="0"/>
              <a:t>Federal </a:t>
            </a:r>
            <a:r>
              <a:rPr lang="en-US" dirty="0"/>
              <a:t>and Non Federal Vendors</a:t>
            </a:r>
          </a:p>
        </p:txBody>
      </p:sp>
      <p:sp>
        <p:nvSpPr>
          <p:cNvPr id="3" name="Content Placeholder 2"/>
          <p:cNvSpPr>
            <a:spLocks noGrp="1"/>
          </p:cNvSpPr>
          <p:nvPr>
            <p:ph idx="1"/>
          </p:nvPr>
        </p:nvSpPr>
        <p:spPr/>
        <p:txBody>
          <a:bodyPr/>
          <a:lstStyle/>
          <a:p>
            <a:pPr lvl="0"/>
            <a:r>
              <a:rPr lang="en-US" sz="2000" dirty="0" smtClean="0"/>
              <a:t>Unbilled </a:t>
            </a:r>
            <a:r>
              <a:rPr lang="en-US" sz="2000" dirty="0"/>
              <a:t>Receivables Business </a:t>
            </a:r>
            <a:r>
              <a:rPr lang="en-US" sz="2000" dirty="0" smtClean="0"/>
              <a:t>Process:</a:t>
            </a:r>
            <a:endParaRPr lang="en-US" sz="2800" dirty="0"/>
          </a:p>
          <a:p>
            <a:pPr lvl="1"/>
            <a:r>
              <a:rPr lang="en-US" sz="1800" dirty="0"/>
              <a:t>Unbilled Receivables are created via the DBR billing method or PCAS billing method, generating Billing </a:t>
            </a:r>
            <a:r>
              <a:rPr lang="en-US" sz="1800" dirty="0" smtClean="0"/>
              <a:t>Documents.</a:t>
            </a:r>
            <a:endParaRPr lang="en-US" dirty="0"/>
          </a:p>
          <a:p>
            <a:pPr lvl="2"/>
            <a:r>
              <a:rPr lang="en-US" sz="1800" dirty="0"/>
              <a:t>Non-IPAC </a:t>
            </a:r>
            <a:endParaRPr lang="en-US" sz="1800" dirty="0" smtClean="0"/>
          </a:p>
          <a:p>
            <a:pPr lvl="2"/>
            <a:r>
              <a:rPr lang="en-US" sz="1800" dirty="0" smtClean="0"/>
              <a:t>IPAC </a:t>
            </a:r>
          </a:p>
          <a:p>
            <a:pPr lvl="2"/>
            <a:r>
              <a:rPr lang="en-US" sz="1800" dirty="0" smtClean="0"/>
              <a:t>Revenue </a:t>
            </a:r>
            <a:r>
              <a:rPr lang="en-US" sz="1800" dirty="0"/>
              <a:t>Credit Card Billing</a:t>
            </a:r>
            <a:endParaRPr lang="en-US" dirty="0"/>
          </a:p>
          <a:p>
            <a:pPr lvl="2"/>
            <a:r>
              <a:rPr lang="en-US" sz="1800" dirty="0"/>
              <a:t>DoD </a:t>
            </a:r>
            <a:r>
              <a:rPr lang="en-US" sz="1800" dirty="0" smtClean="0"/>
              <a:t>Interfund</a:t>
            </a:r>
          </a:p>
          <a:p>
            <a:pPr marL="682625" lvl="2" indent="0">
              <a:buNone/>
            </a:pPr>
            <a:endParaRPr lang="en-US" dirty="0"/>
          </a:p>
          <a:p>
            <a:pPr lvl="1"/>
            <a:r>
              <a:rPr lang="en-US" sz="1800" dirty="0"/>
              <a:t>Upon generating an Unbilled Billing Document, the document continues to the Bill Generation </a:t>
            </a:r>
            <a:r>
              <a:rPr lang="en-US" sz="1800" dirty="0" smtClean="0"/>
              <a:t>Process (cont. next slide).</a:t>
            </a:r>
            <a:endParaRPr lang="en-US" sz="1800" dirty="0"/>
          </a:p>
          <a:p>
            <a:pPr lvl="2"/>
            <a:r>
              <a:rPr lang="en-US" sz="1800" dirty="0" smtClean="0"/>
              <a:t>Collection </a:t>
            </a:r>
            <a:r>
              <a:rPr lang="en-US" sz="1800" dirty="0"/>
              <a:t>Due Dates for Federal and Non-Fed Vendors are </a:t>
            </a:r>
            <a:r>
              <a:rPr lang="en-US" sz="1800" dirty="0" smtClean="0"/>
              <a:t>inserted.</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81</a:t>
            </a:fld>
            <a:endParaRPr lang="en-US" dirty="0"/>
          </a:p>
        </p:txBody>
      </p:sp>
    </p:spTree>
    <p:extLst>
      <p:ext uri="{BB962C8B-B14F-4D97-AF65-F5344CB8AC3E}">
        <p14:creationId xmlns:p14="http://schemas.microsoft.com/office/powerpoint/2010/main" val="13710636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Distinct Collection Due Dates for </a:t>
            </a:r>
            <a:br>
              <a:rPr lang="en-US" dirty="0"/>
            </a:br>
            <a:r>
              <a:rPr lang="en-US" dirty="0"/>
              <a:t>Federal and Non Federal Vendors</a:t>
            </a:r>
          </a:p>
        </p:txBody>
      </p:sp>
      <p:sp>
        <p:nvSpPr>
          <p:cNvPr id="3" name="Content Placeholder 2"/>
          <p:cNvSpPr>
            <a:spLocks noGrp="1"/>
          </p:cNvSpPr>
          <p:nvPr>
            <p:ph idx="1"/>
          </p:nvPr>
        </p:nvSpPr>
        <p:spPr>
          <a:xfrm>
            <a:off x="393812" y="1193468"/>
            <a:ext cx="8229600" cy="4525962"/>
          </a:xfrm>
        </p:spPr>
        <p:txBody>
          <a:bodyPr/>
          <a:lstStyle/>
          <a:p>
            <a:pPr lvl="1"/>
            <a:r>
              <a:rPr lang="en-US" sz="2000" dirty="0" smtClean="0"/>
              <a:t>ARBILLGEN batch process:</a:t>
            </a:r>
            <a:endParaRPr lang="en-US" sz="2800" dirty="0"/>
          </a:p>
          <a:p>
            <a:pPr marL="1139825" lvl="2" indent="-457200">
              <a:buFont typeface="+mj-lt"/>
              <a:buAutoNum type="arabicPeriod"/>
            </a:pPr>
            <a:r>
              <a:rPr lang="en-US" sz="1800" dirty="0" smtClean="0"/>
              <a:t>Updates </a:t>
            </a:r>
            <a:r>
              <a:rPr lang="en-US" sz="1800" dirty="0"/>
              <a:t>billing transactions, indicating the transaction has been “billed” or sent to the </a:t>
            </a:r>
            <a:r>
              <a:rPr lang="en-US" sz="1800" dirty="0" smtClean="0"/>
              <a:t>customer.</a:t>
            </a:r>
            <a:endParaRPr lang="en-US" dirty="0"/>
          </a:p>
          <a:p>
            <a:pPr marL="1139825" lvl="2" indent="-457200">
              <a:buFont typeface="+mj-lt"/>
              <a:buAutoNum type="arabicPeriod"/>
            </a:pPr>
            <a:r>
              <a:rPr lang="en-US" sz="1800" dirty="0"/>
              <a:t>Selects and prepares bills for </a:t>
            </a:r>
            <a:r>
              <a:rPr lang="en-US" sz="1800" dirty="0" smtClean="0"/>
              <a:t>printing.</a:t>
            </a:r>
            <a:endParaRPr lang="en-US" dirty="0"/>
          </a:p>
          <a:p>
            <a:pPr marL="1139825" lvl="2" indent="-457200">
              <a:buFont typeface="+mj-lt"/>
              <a:buAutoNum type="arabicPeriod"/>
            </a:pPr>
            <a:r>
              <a:rPr lang="en-US" sz="1800" dirty="0"/>
              <a:t>Auto-executes the Bill Generation report, which produces the individual bills and a consolidated file containing all the bills in the Batch run (grouped by </a:t>
            </a:r>
            <a:r>
              <a:rPr lang="en-US" sz="1800" dirty="0" smtClean="0"/>
              <a:t>statement).</a:t>
            </a:r>
            <a:endParaRPr lang="en-US" dirty="0"/>
          </a:p>
          <a:p>
            <a:pPr lvl="4"/>
            <a:r>
              <a:rPr lang="en-US" sz="1600" dirty="0"/>
              <a:t>Once printed, the </a:t>
            </a:r>
            <a:r>
              <a:rPr lang="en-US" sz="1600" dirty="0" smtClean="0"/>
              <a:t>bill/statement </a:t>
            </a:r>
            <a:r>
              <a:rPr lang="en-US" sz="1600" dirty="0"/>
              <a:t>can be transmitted/viewed in VCSS (Vendor/Customer Self Service</a:t>
            </a:r>
            <a:r>
              <a:rPr lang="en-US" sz="1600" dirty="0" smtClean="0"/>
              <a:t>).</a:t>
            </a:r>
            <a:endParaRPr lang="en-US" dirty="0"/>
          </a:p>
          <a:p>
            <a:pPr lvl="4"/>
            <a:r>
              <a:rPr lang="en-US" sz="1600" dirty="0"/>
              <a:t> The bill/statement can be transmitted/viewed in VCSS if the statement's vendor is registered in VCSS</a:t>
            </a:r>
            <a:r>
              <a:rPr lang="en-US" sz="1600" dirty="0" smtClean="0"/>
              <a:t>.</a:t>
            </a:r>
          </a:p>
          <a:p>
            <a:pPr lvl="4"/>
            <a:endParaRPr lang="en-US" sz="800" dirty="0"/>
          </a:p>
          <a:p>
            <a:pPr lvl="1"/>
            <a:r>
              <a:rPr lang="en-US" sz="2000" dirty="0" smtClean="0"/>
              <a:t>On the document, </a:t>
            </a:r>
            <a:r>
              <a:rPr lang="en-US" sz="2000" dirty="0"/>
              <a:t>ARBILLGEN updates:</a:t>
            </a:r>
            <a:endParaRPr lang="en-US" sz="2800" dirty="0"/>
          </a:p>
          <a:p>
            <a:pPr lvl="2"/>
            <a:r>
              <a:rPr lang="en-US" sz="1800" dirty="0"/>
              <a:t>Bill Print Date, Last Bill </a:t>
            </a:r>
            <a:r>
              <a:rPr lang="en-US" sz="1800" dirty="0" smtClean="0"/>
              <a:t>Date, Collection Due Date </a:t>
            </a:r>
          </a:p>
          <a:p>
            <a:pPr lvl="3"/>
            <a:r>
              <a:rPr lang="en-US" sz="1600" b="1" i="1" dirty="0" smtClean="0"/>
              <a:t>Set equal to “Print Date” parameter by ARBILLGEN.</a:t>
            </a:r>
            <a:endParaRPr lang="en-US" sz="4800" dirty="0" smtClean="0"/>
          </a:p>
          <a:p>
            <a:pPr lvl="2"/>
            <a:r>
              <a:rPr lang="en-US" sz="1800" dirty="0" smtClean="0"/>
              <a:t>Last </a:t>
            </a:r>
            <a:r>
              <a:rPr lang="en-US" sz="1800" dirty="0"/>
              <a:t>Bill Amount- Accounting Line field</a:t>
            </a:r>
            <a:endParaRPr lang="en-US" dirty="0"/>
          </a:p>
          <a:p>
            <a:pPr lvl="3"/>
            <a:r>
              <a:rPr lang="en-US" sz="1600" b="1" i="1" dirty="0"/>
              <a:t>Set equal to outstanding line </a:t>
            </a:r>
            <a:r>
              <a:rPr lang="en-US" sz="1600" b="1" i="1" dirty="0" smtClean="0"/>
              <a:t>amount.</a:t>
            </a:r>
            <a:endParaRPr lang="en-US"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82</a:t>
            </a:fld>
            <a:endParaRPr lang="en-US" dirty="0"/>
          </a:p>
        </p:txBody>
      </p:sp>
    </p:spTree>
    <p:extLst>
      <p:ext uri="{BB962C8B-B14F-4D97-AF65-F5344CB8AC3E}">
        <p14:creationId xmlns:p14="http://schemas.microsoft.com/office/powerpoint/2010/main" val="27108145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Distinct Collection Due Dates for </a:t>
            </a:r>
            <a:br>
              <a:rPr lang="en-US" dirty="0"/>
            </a:br>
            <a:r>
              <a:rPr lang="en-US" dirty="0"/>
              <a:t>Federal and Non Federal Vendors</a:t>
            </a:r>
          </a:p>
        </p:txBody>
      </p:sp>
      <p:sp>
        <p:nvSpPr>
          <p:cNvPr id="3" name="Content Placeholder 2"/>
          <p:cNvSpPr>
            <a:spLocks noGrp="1"/>
          </p:cNvSpPr>
          <p:nvPr>
            <p:ph idx="1"/>
          </p:nvPr>
        </p:nvSpPr>
        <p:spPr/>
        <p:txBody>
          <a:bodyPr/>
          <a:lstStyle/>
          <a:p>
            <a:r>
              <a:rPr lang="en-US" sz="2000" dirty="0" smtClean="0"/>
              <a:t>7.1.2 Enhancement Features</a:t>
            </a:r>
          </a:p>
          <a:p>
            <a:pPr lvl="1"/>
            <a:r>
              <a:rPr lang="en-US" sz="2000" dirty="0"/>
              <a:t>GS Options table</a:t>
            </a:r>
            <a:endParaRPr lang="en-US" sz="2800" dirty="0"/>
          </a:p>
          <a:p>
            <a:pPr lvl="2"/>
            <a:r>
              <a:rPr lang="en-US" sz="1800" dirty="0"/>
              <a:t>Updated/new fields will allow agencies to set distinct billing days for Federal vs. Non-Federal Vendors.</a:t>
            </a:r>
            <a:endParaRPr lang="en-US" dirty="0"/>
          </a:p>
          <a:p>
            <a:pPr lvl="3"/>
            <a:r>
              <a:rPr lang="en-US" sz="1600" dirty="0"/>
              <a:t>Billing Days field - renaming to </a:t>
            </a:r>
            <a:r>
              <a:rPr lang="en-US" sz="1600" b="1" u="sng" dirty="0"/>
              <a:t>Non-Federal Billing </a:t>
            </a:r>
            <a:r>
              <a:rPr lang="en-US" sz="1600" b="1" u="sng" dirty="0" smtClean="0"/>
              <a:t>Days</a:t>
            </a:r>
            <a:r>
              <a:rPr lang="en-US" sz="1600" dirty="0" smtClean="0"/>
              <a:t>.</a:t>
            </a:r>
            <a:endParaRPr lang="en-US" dirty="0"/>
          </a:p>
          <a:p>
            <a:pPr lvl="3"/>
            <a:r>
              <a:rPr lang="en-US" sz="1600" dirty="0"/>
              <a:t>Adding a new </a:t>
            </a:r>
            <a:r>
              <a:rPr lang="en-US" sz="1600" b="1" u="sng" dirty="0"/>
              <a:t>Federal Billing Days</a:t>
            </a:r>
            <a:r>
              <a:rPr lang="en-US" sz="1600" dirty="0"/>
              <a:t> field. </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83</a:t>
            </a:fld>
            <a:endParaRPr lang="en-US" dirty="0"/>
          </a:p>
        </p:txBody>
      </p:sp>
      <p:pic>
        <p:nvPicPr>
          <p:cNvPr id="144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16" y="3851017"/>
            <a:ext cx="4010025" cy="2047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0978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Distinct Collection Due Dates for </a:t>
            </a:r>
            <a:br>
              <a:rPr lang="en-US" dirty="0"/>
            </a:br>
            <a:r>
              <a:rPr lang="en-US" dirty="0"/>
              <a:t>Federal and Non Federal Vendors</a:t>
            </a:r>
          </a:p>
        </p:txBody>
      </p:sp>
      <p:sp>
        <p:nvSpPr>
          <p:cNvPr id="3" name="Content Placeholder 2"/>
          <p:cNvSpPr>
            <a:spLocks noGrp="1"/>
          </p:cNvSpPr>
          <p:nvPr>
            <p:ph idx="1"/>
          </p:nvPr>
        </p:nvSpPr>
        <p:spPr>
          <a:xfrm>
            <a:off x="702155" y="1565606"/>
            <a:ext cx="8229600" cy="4525962"/>
          </a:xfrm>
        </p:spPr>
        <p:txBody>
          <a:bodyPr/>
          <a:lstStyle/>
          <a:p>
            <a:r>
              <a:rPr lang="en-US" sz="2000" dirty="0"/>
              <a:t>7.1.2 Enhancement </a:t>
            </a:r>
            <a:r>
              <a:rPr lang="en-US" sz="2000" dirty="0" smtClean="0"/>
              <a:t>Features</a:t>
            </a:r>
          </a:p>
          <a:p>
            <a:pPr lvl="1"/>
            <a:r>
              <a:rPr lang="en-US" sz="2000" dirty="0" smtClean="0"/>
              <a:t>Billing </a:t>
            </a:r>
            <a:r>
              <a:rPr lang="en-US" sz="2000" dirty="0"/>
              <a:t>Document Processing Logic</a:t>
            </a:r>
            <a:endParaRPr lang="en-US" sz="2800" dirty="0"/>
          </a:p>
          <a:p>
            <a:pPr lvl="2"/>
            <a:r>
              <a:rPr lang="en-US" sz="2000" dirty="0" smtClean="0"/>
              <a:t>If:</a:t>
            </a:r>
          </a:p>
          <a:p>
            <a:pPr lvl="3">
              <a:buFont typeface="+mj-lt"/>
              <a:buAutoNum type="arabicPeriod"/>
            </a:pPr>
            <a:r>
              <a:rPr lang="en-US" sz="1600" dirty="0" smtClean="0"/>
              <a:t> </a:t>
            </a:r>
            <a:r>
              <a:rPr lang="en-US" sz="1800" dirty="0"/>
              <a:t>T</a:t>
            </a:r>
            <a:r>
              <a:rPr lang="en-US" sz="1800" dirty="0" smtClean="0"/>
              <a:t>he </a:t>
            </a:r>
            <a:r>
              <a:rPr lang="en-US" sz="1800" dirty="0"/>
              <a:t>Collection Due Date is </a:t>
            </a:r>
            <a:r>
              <a:rPr lang="en-US" sz="1800" b="1" u="sng" dirty="0" smtClean="0"/>
              <a:t>Null</a:t>
            </a:r>
            <a:r>
              <a:rPr lang="en-US" sz="1800" dirty="0"/>
              <a:t> </a:t>
            </a:r>
            <a:r>
              <a:rPr lang="en-US" sz="1800" dirty="0" smtClean="0"/>
              <a:t>and</a:t>
            </a:r>
          </a:p>
          <a:p>
            <a:pPr lvl="3">
              <a:buFont typeface="+mj-lt"/>
              <a:buAutoNum type="arabicPeriod"/>
            </a:pPr>
            <a:r>
              <a:rPr lang="en-US" sz="1800" dirty="0" smtClean="0"/>
              <a:t> </a:t>
            </a:r>
            <a:r>
              <a:rPr lang="en-US" sz="1800" dirty="0"/>
              <a:t>T</a:t>
            </a:r>
            <a:r>
              <a:rPr lang="en-US" sz="1800" dirty="0" smtClean="0"/>
              <a:t>he </a:t>
            </a:r>
            <a:r>
              <a:rPr lang="en-US" sz="1800" dirty="0"/>
              <a:t>Bill Print Option is </a:t>
            </a:r>
            <a:r>
              <a:rPr lang="en-US" sz="1800" b="1" u="sng" dirty="0" smtClean="0"/>
              <a:t>External</a:t>
            </a:r>
            <a:endParaRPr lang="en-US" sz="3200" dirty="0"/>
          </a:p>
          <a:p>
            <a:pPr lvl="2"/>
            <a:r>
              <a:rPr lang="en-US" sz="2000" dirty="0" smtClean="0"/>
              <a:t>Then:</a:t>
            </a:r>
            <a:endParaRPr lang="en-US" sz="2000" dirty="0"/>
          </a:p>
          <a:p>
            <a:pPr marL="1371600" lvl="3" indent="-342900">
              <a:buFont typeface="+mj-lt"/>
              <a:buAutoNum type="arabicPeriod"/>
            </a:pPr>
            <a:r>
              <a:rPr lang="en-US" sz="1800" dirty="0" smtClean="0"/>
              <a:t>Pegasys locates </a:t>
            </a:r>
            <a:r>
              <a:rPr lang="en-US" sz="1800" dirty="0"/>
              <a:t>the </a:t>
            </a:r>
            <a:r>
              <a:rPr lang="en-US" sz="1800" b="1" u="sng" dirty="0"/>
              <a:t>reporting attribute</a:t>
            </a:r>
            <a:r>
              <a:rPr lang="en-US" sz="1800" b="1" dirty="0"/>
              <a:t> </a:t>
            </a:r>
            <a:r>
              <a:rPr lang="en-US" sz="1800" dirty="0"/>
              <a:t>of the </a:t>
            </a:r>
            <a:r>
              <a:rPr lang="en-US" sz="1800" dirty="0" smtClean="0"/>
              <a:t>designated </a:t>
            </a:r>
            <a:r>
              <a:rPr lang="en-US" sz="1800" dirty="0"/>
              <a:t>a</a:t>
            </a:r>
            <a:r>
              <a:rPr lang="en-US" sz="1800" dirty="0" smtClean="0"/>
              <a:t>gent </a:t>
            </a:r>
            <a:r>
              <a:rPr lang="en-US" sz="1800" dirty="0"/>
              <a:t>(if applicable) or </a:t>
            </a:r>
            <a:r>
              <a:rPr lang="en-US" sz="1800" dirty="0" smtClean="0"/>
              <a:t>vendor </a:t>
            </a:r>
            <a:r>
              <a:rPr lang="en-US" sz="1800" dirty="0"/>
              <a:t>to see if it is a Federal or Non-Federal vendor. </a:t>
            </a:r>
            <a:endParaRPr lang="en-US" sz="2400" dirty="0"/>
          </a:p>
          <a:p>
            <a:pPr marL="1371600" lvl="3" indent="-342900">
              <a:buFont typeface="+mj-lt"/>
              <a:buAutoNum type="arabicPeriod"/>
            </a:pPr>
            <a:r>
              <a:rPr lang="en-US" sz="1800" dirty="0" smtClean="0"/>
              <a:t>Pegasys calculates </a:t>
            </a:r>
            <a:r>
              <a:rPr lang="en-US" sz="1800" dirty="0"/>
              <a:t>the applicable billing days based on the calculation from the GS Options maintenance table.  </a:t>
            </a:r>
            <a:endParaRPr lang="en-US" sz="24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84</a:t>
            </a:fld>
            <a:endParaRPr lang="en-US" dirty="0"/>
          </a:p>
        </p:txBody>
      </p:sp>
    </p:spTree>
    <p:extLst>
      <p:ext uri="{BB962C8B-B14F-4D97-AF65-F5344CB8AC3E}">
        <p14:creationId xmlns:p14="http://schemas.microsoft.com/office/powerpoint/2010/main" val="34171340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Distinct Collection Due Dates for </a:t>
            </a:r>
            <a:br>
              <a:rPr lang="en-US" dirty="0"/>
            </a:br>
            <a:r>
              <a:rPr lang="en-US" dirty="0"/>
              <a:t>Federal and Non Federal Vendors</a:t>
            </a:r>
          </a:p>
        </p:txBody>
      </p:sp>
      <p:sp>
        <p:nvSpPr>
          <p:cNvPr id="3" name="Content Placeholder 2"/>
          <p:cNvSpPr>
            <a:spLocks noGrp="1"/>
          </p:cNvSpPr>
          <p:nvPr>
            <p:ph idx="1"/>
          </p:nvPr>
        </p:nvSpPr>
        <p:spPr>
          <a:xfrm>
            <a:off x="755322" y="1512451"/>
            <a:ext cx="8229600" cy="4525962"/>
          </a:xfrm>
        </p:spPr>
        <p:txBody>
          <a:bodyPr/>
          <a:lstStyle/>
          <a:p>
            <a:r>
              <a:rPr lang="en-US" sz="2000" dirty="0" smtClean="0"/>
              <a:t>7.1.2 Enhancement Features</a:t>
            </a:r>
          </a:p>
          <a:p>
            <a:r>
              <a:rPr lang="en-US" sz="2000" dirty="0" smtClean="0"/>
              <a:t>ARBILLGEN </a:t>
            </a:r>
            <a:r>
              <a:rPr lang="en-US" sz="2000" dirty="0"/>
              <a:t>Processing Logic</a:t>
            </a:r>
          </a:p>
          <a:p>
            <a:pPr lvl="1"/>
            <a:r>
              <a:rPr lang="en-US" sz="2000" dirty="0" smtClean="0"/>
              <a:t>If</a:t>
            </a:r>
            <a:r>
              <a:rPr lang="en-US" sz="2000" dirty="0"/>
              <a:t>:</a:t>
            </a:r>
          </a:p>
          <a:p>
            <a:pPr marL="1025525" lvl="2" indent="-342900">
              <a:buFont typeface="+mj-lt"/>
              <a:buAutoNum type="arabicPeriod"/>
            </a:pPr>
            <a:r>
              <a:rPr lang="en-US" sz="1800" dirty="0"/>
              <a:t>The Collection Due Date is </a:t>
            </a:r>
            <a:r>
              <a:rPr lang="en-US" sz="1800" b="1" u="sng" dirty="0"/>
              <a:t>Null</a:t>
            </a:r>
            <a:r>
              <a:rPr lang="en-US" sz="1800" dirty="0"/>
              <a:t> and</a:t>
            </a:r>
          </a:p>
          <a:p>
            <a:pPr marL="1025525" lvl="2" indent="-342900">
              <a:buFont typeface="+mj-lt"/>
              <a:buAutoNum type="arabicPeriod"/>
            </a:pPr>
            <a:r>
              <a:rPr lang="en-US" sz="1800" dirty="0"/>
              <a:t>The Bill Print Option is </a:t>
            </a:r>
            <a:r>
              <a:rPr lang="en-US" sz="1800" b="1" u="sng" dirty="0"/>
              <a:t>Yes/Suppress</a:t>
            </a:r>
          </a:p>
          <a:p>
            <a:pPr lvl="1"/>
            <a:r>
              <a:rPr lang="en-US" sz="2000" dirty="0" smtClean="0"/>
              <a:t>Then:</a:t>
            </a:r>
            <a:endParaRPr lang="en-US" sz="2000" dirty="0"/>
          </a:p>
          <a:p>
            <a:pPr marL="1025525" lvl="2" indent="-342900">
              <a:buFont typeface="+mj-lt"/>
              <a:buAutoNum type="arabicPeriod"/>
            </a:pPr>
            <a:r>
              <a:rPr lang="en-US" sz="1800" dirty="0"/>
              <a:t>Pegasys locates the </a:t>
            </a:r>
            <a:r>
              <a:rPr lang="en-US" sz="1800" b="1" u="sng" dirty="0"/>
              <a:t>reporting attribute</a:t>
            </a:r>
            <a:r>
              <a:rPr lang="en-US" sz="1800" dirty="0"/>
              <a:t> of the designated agent (if applicable) or vendor to determine if it is a Federal or Non-Federal vendor.</a:t>
            </a:r>
          </a:p>
          <a:p>
            <a:pPr marL="1025525" lvl="2" indent="-342900">
              <a:buFont typeface="+mj-lt"/>
              <a:buAutoNum type="arabicPeriod"/>
            </a:pPr>
            <a:r>
              <a:rPr lang="en-US" sz="1800" dirty="0"/>
              <a:t>Pegasys calculates the applicable billing days based on the calculation from the GS Options maintenance table.</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85</a:t>
            </a:fld>
            <a:endParaRPr lang="en-US" dirty="0"/>
          </a:p>
        </p:txBody>
      </p:sp>
    </p:spTree>
    <p:extLst>
      <p:ext uri="{BB962C8B-B14F-4D97-AF65-F5344CB8AC3E}">
        <p14:creationId xmlns:p14="http://schemas.microsoft.com/office/powerpoint/2010/main" val="182740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IPAC – IPAC Process</a:t>
            </a:r>
            <a:endParaRPr lang="en-US" dirty="0"/>
          </a:p>
        </p:txBody>
      </p:sp>
      <p:sp>
        <p:nvSpPr>
          <p:cNvPr id="3" name="Content Placeholder 2"/>
          <p:cNvSpPr>
            <a:spLocks noGrp="1"/>
          </p:cNvSpPr>
          <p:nvPr>
            <p:ph idx="1"/>
          </p:nvPr>
        </p:nvSpPr>
        <p:spPr>
          <a:xfrm>
            <a:off x="478871" y="1257263"/>
            <a:ext cx="8229600" cy="4525962"/>
          </a:xfrm>
        </p:spPr>
        <p:txBody>
          <a:bodyPr/>
          <a:lstStyle/>
          <a:p>
            <a:pPr lvl="1"/>
            <a:r>
              <a:rPr lang="en-US" sz="1600" dirty="0"/>
              <a:t>IPAC Inbound (from Treasury) - used to upload the IPAC Search </a:t>
            </a:r>
            <a:r>
              <a:rPr lang="en-US" sz="1600" dirty="0" smtClean="0"/>
              <a:t>file </a:t>
            </a:r>
            <a:r>
              <a:rPr lang="en-US" sz="1600" dirty="0"/>
              <a:t>into Pegasys in order to create </a:t>
            </a:r>
            <a:r>
              <a:rPr lang="en-US" sz="1600" dirty="0" smtClean="0"/>
              <a:t>collections.</a:t>
            </a:r>
            <a:endParaRPr lang="en-US" sz="2000" dirty="0"/>
          </a:p>
          <a:p>
            <a:pPr lvl="2"/>
            <a:r>
              <a:rPr lang="en-US" sz="1600" dirty="0" smtClean="0"/>
              <a:t>Collections </a:t>
            </a:r>
            <a:r>
              <a:rPr lang="en-US" sz="1600" dirty="0"/>
              <a:t>are created against IPAC and non-IPAC </a:t>
            </a:r>
            <a:r>
              <a:rPr lang="en-US" sz="1600" dirty="0" smtClean="0"/>
              <a:t>Bills.</a:t>
            </a:r>
            <a:endParaRPr lang="en-US" sz="2000" dirty="0"/>
          </a:p>
          <a:p>
            <a:pPr lvl="1"/>
            <a:r>
              <a:rPr lang="en-US" sz="1600" dirty="0"/>
              <a:t>IPAC Inbound creates the following types of transactions: </a:t>
            </a:r>
            <a:endParaRPr lang="en-US" sz="2000" dirty="0"/>
          </a:p>
          <a:p>
            <a:pPr lvl="2"/>
            <a:r>
              <a:rPr lang="en-US" sz="1600" dirty="0"/>
              <a:t>Confirmations of IPAC Outbound Billings:</a:t>
            </a:r>
            <a:endParaRPr lang="en-US" sz="2000" dirty="0"/>
          </a:p>
          <a:p>
            <a:pPr lvl="3"/>
            <a:r>
              <a:rPr lang="en-US" sz="1400" b="1" u="sng" dirty="0"/>
              <a:t>Bill Confirmations/Collections</a:t>
            </a:r>
            <a:r>
              <a:rPr lang="en-US" sz="1400" dirty="0"/>
              <a:t> (Cash Receipt documents)</a:t>
            </a:r>
            <a:endParaRPr lang="en-US" sz="1800" dirty="0"/>
          </a:p>
          <a:p>
            <a:pPr lvl="4"/>
            <a:r>
              <a:rPr lang="en-US" sz="1400" dirty="0"/>
              <a:t>IPAC Inbound typically used to confirm bills submitted to Treasury via </a:t>
            </a:r>
            <a:r>
              <a:rPr lang="en-US" sz="1400" dirty="0" smtClean="0"/>
              <a:t>IPAC.</a:t>
            </a:r>
            <a:endParaRPr lang="en-US" sz="1800" dirty="0"/>
          </a:p>
          <a:p>
            <a:pPr lvl="2"/>
            <a:r>
              <a:rPr lang="en-US" sz="1600" dirty="0"/>
              <a:t>New transactions not initiated by GSA via IPAC Outbound or GOALs</a:t>
            </a:r>
            <a:endParaRPr lang="en-US" sz="2000" dirty="0"/>
          </a:p>
          <a:p>
            <a:pPr lvl="3"/>
            <a:r>
              <a:rPr lang="en-US" sz="1400" b="1" u="sng" dirty="0"/>
              <a:t>Push Payments</a:t>
            </a:r>
            <a:r>
              <a:rPr lang="en-US" sz="1400" dirty="0"/>
              <a:t> (Cash Receipt documents) </a:t>
            </a:r>
            <a:endParaRPr lang="en-US" sz="1800" dirty="0"/>
          </a:p>
          <a:p>
            <a:pPr lvl="4"/>
            <a:r>
              <a:rPr lang="en-US" sz="1400" dirty="0"/>
              <a:t>Cash Receipts that reference non-IPAC Bills or have no reference document found by the </a:t>
            </a:r>
            <a:r>
              <a:rPr lang="en-US" sz="1400" dirty="0" smtClean="0"/>
              <a:t>system.</a:t>
            </a:r>
            <a:endParaRPr lang="en-US" sz="1800" dirty="0"/>
          </a:p>
          <a:p>
            <a:pPr lvl="3"/>
            <a:r>
              <a:rPr lang="en-US" sz="1400" b="1" u="sng" dirty="0"/>
              <a:t>Pull Payments</a:t>
            </a:r>
            <a:r>
              <a:rPr lang="en-US" sz="1400" dirty="0"/>
              <a:t> (Itemized Payment documents)</a:t>
            </a:r>
            <a:endParaRPr lang="en-US" sz="1800" dirty="0"/>
          </a:p>
          <a:p>
            <a:pPr lvl="4"/>
            <a:r>
              <a:rPr lang="en-US" sz="1400" dirty="0"/>
              <a:t>Itemized Payments that reference non-IPAC Bills or have no reference document found by the </a:t>
            </a:r>
            <a:r>
              <a:rPr lang="en-US" sz="1400" dirty="0" smtClean="0"/>
              <a:t>system.</a:t>
            </a:r>
            <a:endParaRPr lang="en-US" sz="1800" dirty="0"/>
          </a:p>
          <a:p>
            <a:pPr lvl="3"/>
            <a:r>
              <a:rPr lang="en-US" sz="1400" b="1" u="sng" dirty="0"/>
              <a:t>Adjustments/Chargebacks</a:t>
            </a:r>
            <a:r>
              <a:rPr lang="en-US" sz="1400" dirty="0"/>
              <a:t> (Cash Receipt and Itemized Payment documents)</a:t>
            </a:r>
            <a:endParaRPr lang="en-US" sz="1800" dirty="0"/>
          </a:p>
          <a:p>
            <a:pPr lvl="4"/>
            <a:r>
              <a:rPr lang="en-US" sz="1400" dirty="0"/>
              <a:t>Chargebacks of </a:t>
            </a:r>
            <a:r>
              <a:rPr lang="en-US" sz="1400" dirty="0" smtClean="0"/>
              <a:t>bills/refunds.</a:t>
            </a:r>
            <a:endParaRPr lang="en-US" sz="1800" dirty="0"/>
          </a:p>
          <a:p>
            <a:pPr lvl="1"/>
            <a:r>
              <a:rPr lang="en-US" sz="1600" dirty="0"/>
              <a:t>Transactions received from IPAC are often inaccurate or missing data, making an automatic reconciliation difficult. </a:t>
            </a:r>
            <a:endParaRPr lang="en-US" sz="1600" dirty="0" smtClean="0"/>
          </a:p>
          <a:p>
            <a:pPr lvl="2"/>
            <a:endParaRPr lang="en-US" sz="16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86</a:t>
            </a:fld>
            <a:endParaRPr lang="en-US" dirty="0"/>
          </a:p>
        </p:txBody>
      </p:sp>
    </p:spTree>
    <p:extLst>
      <p:ext uri="{BB962C8B-B14F-4D97-AF65-F5344CB8AC3E}">
        <p14:creationId xmlns:p14="http://schemas.microsoft.com/office/powerpoint/2010/main" val="35433615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IPAC – Business Process</a:t>
            </a:r>
            <a:endParaRPr lang="en-US" dirty="0"/>
          </a:p>
        </p:txBody>
      </p:sp>
      <p:sp>
        <p:nvSpPr>
          <p:cNvPr id="3" name="Content Placeholder 2"/>
          <p:cNvSpPr>
            <a:spLocks noGrp="1"/>
          </p:cNvSpPr>
          <p:nvPr>
            <p:ph idx="1"/>
          </p:nvPr>
        </p:nvSpPr>
        <p:spPr>
          <a:xfrm>
            <a:off x="213048" y="1278526"/>
            <a:ext cx="8697026" cy="4525962"/>
          </a:xfrm>
        </p:spPr>
        <p:txBody>
          <a:bodyPr/>
          <a:lstStyle/>
          <a:p>
            <a:pPr lvl="1"/>
            <a:r>
              <a:rPr lang="en-US" sz="1600" b="1" u="sng" dirty="0" smtClean="0"/>
              <a:t>Push </a:t>
            </a:r>
            <a:r>
              <a:rPr lang="en-US" sz="1600" b="1" u="sng" dirty="0"/>
              <a:t>Payments</a:t>
            </a:r>
            <a:r>
              <a:rPr lang="en-US" sz="1600" dirty="0"/>
              <a:t> (Cash Receipt documents) </a:t>
            </a:r>
            <a:endParaRPr lang="en-US" sz="2000" dirty="0"/>
          </a:p>
          <a:p>
            <a:pPr lvl="2"/>
            <a:r>
              <a:rPr lang="en-US" sz="1600" dirty="0"/>
              <a:t>Cash Receipts that reference non-IPAC Bills or have no reference document found by the </a:t>
            </a:r>
            <a:r>
              <a:rPr lang="en-US" sz="1600" dirty="0" smtClean="0"/>
              <a:t>system.</a:t>
            </a:r>
            <a:endParaRPr lang="en-US" sz="2000" dirty="0"/>
          </a:p>
          <a:p>
            <a:pPr lvl="2"/>
            <a:r>
              <a:rPr lang="en-US" sz="1600" dirty="0"/>
              <a:t>Previously, additional documents were created to make such corrections.</a:t>
            </a:r>
            <a:endParaRPr lang="en-US" sz="2000" dirty="0"/>
          </a:p>
          <a:p>
            <a:pPr lvl="3"/>
            <a:r>
              <a:rPr lang="en-US" sz="1600" dirty="0" smtClean="0"/>
              <a:t>Now, collections </a:t>
            </a:r>
            <a:r>
              <a:rPr lang="en-US" sz="1600" dirty="0"/>
              <a:t>can be manually corrected </a:t>
            </a:r>
            <a:r>
              <a:rPr lang="en-US" sz="1600" dirty="0" smtClean="0"/>
              <a:t>as </a:t>
            </a:r>
            <a:r>
              <a:rPr lang="en-US" sz="1600" dirty="0"/>
              <a:t>part of the reconciliation process </a:t>
            </a:r>
            <a:r>
              <a:rPr lang="en-US" sz="1600" dirty="0" smtClean="0"/>
              <a:t>to:</a:t>
            </a:r>
          </a:p>
          <a:p>
            <a:pPr lvl="4"/>
            <a:r>
              <a:rPr lang="en-US" sz="1400" dirty="0" smtClean="0"/>
              <a:t>Liquidate </a:t>
            </a:r>
            <a:r>
              <a:rPr lang="en-US" sz="1400" dirty="0"/>
              <a:t>a prior </a:t>
            </a:r>
            <a:r>
              <a:rPr lang="en-US" sz="1400" dirty="0" smtClean="0"/>
              <a:t>bill by adding </a:t>
            </a:r>
            <a:r>
              <a:rPr lang="en-US" sz="1400" dirty="0"/>
              <a:t>a reference document </a:t>
            </a:r>
            <a:r>
              <a:rPr lang="en-US" sz="1400" dirty="0" smtClean="0"/>
              <a:t>to </a:t>
            </a:r>
            <a:r>
              <a:rPr lang="en-US" sz="1400" dirty="0"/>
              <a:t>the </a:t>
            </a:r>
            <a:r>
              <a:rPr lang="en-US" sz="1400" dirty="0" smtClean="0"/>
              <a:t>line, or</a:t>
            </a:r>
          </a:p>
          <a:p>
            <a:pPr lvl="4"/>
            <a:r>
              <a:rPr lang="en-US" sz="1400" dirty="0"/>
              <a:t>R</a:t>
            </a:r>
            <a:r>
              <a:rPr lang="en-US" sz="1400" dirty="0" smtClean="0"/>
              <a:t>educe </a:t>
            </a:r>
            <a:r>
              <a:rPr lang="en-US" sz="1400" dirty="0"/>
              <a:t>the amount of the line and add a subsequent line(s) that references additional document(s) with the same vendor. </a:t>
            </a:r>
            <a:endParaRPr lang="en-US" sz="1800" dirty="0"/>
          </a:p>
          <a:p>
            <a:pPr lvl="1"/>
            <a:r>
              <a:rPr lang="en-US" sz="1600" b="1" u="sng" dirty="0"/>
              <a:t>Pull Payments</a:t>
            </a:r>
            <a:r>
              <a:rPr lang="en-US" sz="1600" dirty="0"/>
              <a:t> (Itemized Payment documents)</a:t>
            </a:r>
            <a:endParaRPr lang="en-US" sz="2000" dirty="0"/>
          </a:p>
          <a:p>
            <a:pPr lvl="2"/>
            <a:r>
              <a:rPr lang="en-US" sz="1600" dirty="0"/>
              <a:t>Itemized Payments that reference non-IPAC Bills or have no reference document found by the </a:t>
            </a:r>
            <a:r>
              <a:rPr lang="en-US" sz="1600" dirty="0" smtClean="0"/>
              <a:t>system.</a:t>
            </a:r>
            <a:endParaRPr lang="en-US" sz="2000" dirty="0"/>
          </a:p>
          <a:p>
            <a:pPr lvl="2"/>
            <a:r>
              <a:rPr lang="en-US" sz="1600" dirty="0"/>
              <a:t>Previously, additional documents were created by agency users (manually) to make such corrections.</a:t>
            </a:r>
            <a:endParaRPr lang="en-US" sz="2000" dirty="0"/>
          </a:p>
          <a:p>
            <a:pPr lvl="3"/>
            <a:r>
              <a:rPr lang="en-US" sz="1600" dirty="0" smtClean="0"/>
              <a:t>Now, payments </a:t>
            </a:r>
            <a:r>
              <a:rPr lang="en-US" sz="1600" dirty="0"/>
              <a:t>can be manually corrected </a:t>
            </a:r>
            <a:r>
              <a:rPr lang="en-US" sz="1600" dirty="0" smtClean="0"/>
              <a:t>as </a:t>
            </a:r>
            <a:r>
              <a:rPr lang="en-US" sz="1600" dirty="0"/>
              <a:t>part of the reconciliation process </a:t>
            </a:r>
            <a:r>
              <a:rPr lang="en-US" sz="1600" dirty="0" smtClean="0"/>
              <a:t>to:</a:t>
            </a:r>
          </a:p>
          <a:p>
            <a:pPr lvl="4"/>
            <a:r>
              <a:rPr lang="en-US" sz="1400" dirty="0"/>
              <a:t>L</a:t>
            </a:r>
            <a:r>
              <a:rPr lang="en-US" sz="1400" dirty="0" smtClean="0"/>
              <a:t>iquidate </a:t>
            </a:r>
            <a:r>
              <a:rPr lang="en-US" sz="1400" dirty="0"/>
              <a:t>a prior </a:t>
            </a:r>
            <a:r>
              <a:rPr lang="en-US" sz="1400" dirty="0" smtClean="0"/>
              <a:t>obligation by adding </a:t>
            </a:r>
            <a:r>
              <a:rPr lang="en-US" sz="1400" dirty="0"/>
              <a:t>a reference </a:t>
            </a:r>
            <a:r>
              <a:rPr lang="en-US" sz="1400" dirty="0" smtClean="0"/>
              <a:t>document to </a:t>
            </a:r>
            <a:r>
              <a:rPr lang="en-US" sz="1400" dirty="0"/>
              <a:t>the line, or </a:t>
            </a:r>
            <a:endParaRPr lang="en-US" sz="1400" dirty="0" smtClean="0"/>
          </a:p>
          <a:p>
            <a:pPr lvl="4"/>
            <a:r>
              <a:rPr lang="en-US" sz="1400" dirty="0" smtClean="0"/>
              <a:t>Reduce </a:t>
            </a:r>
            <a:r>
              <a:rPr lang="en-US" sz="1400" dirty="0"/>
              <a:t>the amount of the line and add a subsequent line(s) that references additional document(s) with the same vendor</a:t>
            </a:r>
            <a:endParaRPr lang="en-US" sz="18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87</a:t>
            </a:fld>
            <a:endParaRPr lang="en-US" dirty="0"/>
          </a:p>
        </p:txBody>
      </p:sp>
    </p:spTree>
    <p:extLst>
      <p:ext uri="{BB962C8B-B14F-4D97-AF65-F5344CB8AC3E}">
        <p14:creationId xmlns:p14="http://schemas.microsoft.com/office/powerpoint/2010/main" val="26856226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22" y="331788"/>
            <a:ext cx="7381875" cy="563562"/>
          </a:xfrm>
        </p:spPr>
        <p:txBody>
          <a:bodyPr/>
          <a:lstStyle/>
          <a:p>
            <a:r>
              <a:rPr lang="en-US" dirty="0" smtClean="0"/>
              <a:t>Modify IPAC – Enhancement Features</a:t>
            </a:r>
            <a:endParaRPr lang="en-US" dirty="0"/>
          </a:p>
        </p:txBody>
      </p:sp>
      <p:sp>
        <p:nvSpPr>
          <p:cNvPr id="3" name="Content Placeholder 2"/>
          <p:cNvSpPr>
            <a:spLocks noGrp="1"/>
          </p:cNvSpPr>
          <p:nvPr>
            <p:ph idx="1"/>
          </p:nvPr>
        </p:nvSpPr>
        <p:spPr>
          <a:xfrm>
            <a:off x="532035" y="1193468"/>
            <a:ext cx="8229600" cy="4525962"/>
          </a:xfrm>
        </p:spPr>
        <p:txBody>
          <a:bodyPr/>
          <a:lstStyle/>
          <a:p>
            <a:pPr lvl="0"/>
            <a:r>
              <a:rPr lang="en-US" sz="1800" dirty="0" smtClean="0"/>
              <a:t>7.1.2 Enhancement Features</a:t>
            </a:r>
          </a:p>
          <a:p>
            <a:r>
              <a:rPr lang="en-US" sz="1800" dirty="0"/>
              <a:t>I</a:t>
            </a:r>
            <a:r>
              <a:rPr lang="en-US" sz="1800" dirty="0" smtClean="0"/>
              <a:t>ntroduces </a:t>
            </a:r>
            <a:r>
              <a:rPr lang="en-US" sz="1800" dirty="0"/>
              <a:t>the capability to make select modifications to these transactions based on Document Type and IPAC Status</a:t>
            </a:r>
            <a:r>
              <a:rPr lang="en-US" sz="1800" dirty="0" smtClean="0"/>
              <a:t>.</a:t>
            </a:r>
          </a:p>
          <a:p>
            <a:pPr lvl="0"/>
            <a:r>
              <a:rPr lang="en-US" sz="1800" dirty="0" smtClean="0"/>
              <a:t>Document Updates – Field updates: </a:t>
            </a:r>
          </a:p>
          <a:p>
            <a:pPr lvl="1"/>
            <a:r>
              <a:rPr lang="en-US" sz="1600" dirty="0" smtClean="0"/>
              <a:t>Provides </a:t>
            </a:r>
            <a:r>
              <a:rPr lang="en-US" sz="1600" dirty="0"/>
              <a:t>GSA the ability to manipulate information on IPAC Inbound-generated transactions, including:</a:t>
            </a:r>
          </a:p>
          <a:p>
            <a:pPr marL="1077912" lvl="2" indent="-342900" eaLnBrk="1" hangingPunct="1">
              <a:buFont typeface="+mj-lt"/>
              <a:buAutoNum type="arabicPeriod"/>
              <a:defRPr/>
            </a:pPr>
            <a:r>
              <a:rPr lang="en-US" sz="1400" b="1" u="sng" dirty="0"/>
              <a:t>Vendor Code/Address Code</a:t>
            </a:r>
          </a:p>
          <a:p>
            <a:pPr marL="1077912" lvl="2" indent="-342900" eaLnBrk="1" hangingPunct="1">
              <a:buFont typeface="+mj-lt"/>
              <a:buAutoNum type="arabicPeriod"/>
              <a:defRPr/>
            </a:pPr>
            <a:r>
              <a:rPr lang="en-US" sz="1400" b="1" u="sng" dirty="0"/>
              <a:t>Pegasys Reference Document</a:t>
            </a:r>
          </a:p>
          <a:p>
            <a:pPr marL="1077912" lvl="2" indent="-342900" eaLnBrk="1" hangingPunct="1">
              <a:buFont typeface="+mj-lt"/>
              <a:buAutoNum type="arabicPeriod"/>
              <a:defRPr/>
            </a:pPr>
            <a:r>
              <a:rPr lang="en-US" sz="1400" b="1" u="sng" dirty="0"/>
              <a:t>Amount</a:t>
            </a:r>
          </a:p>
          <a:p>
            <a:pPr marL="1077912" lvl="2" indent="-342900" eaLnBrk="1" hangingPunct="1">
              <a:buFont typeface="+mj-lt"/>
              <a:buAutoNum type="arabicPeriod"/>
              <a:defRPr/>
            </a:pPr>
            <a:r>
              <a:rPr lang="en-US" sz="1400" b="1" u="sng" dirty="0"/>
              <a:t>Accounting Dimensions</a:t>
            </a:r>
          </a:p>
          <a:p>
            <a:pPr marL="1077912" lvl="2" indent="-342900" eaLnBrk="1" hangingPunct="1">
              <a:buFont typeface="+mj-lt"/>
              <a:buAutoNum type="arabicPeriod"/>
              <a:defRPr/>
            </a:pPr>
            <a:r>
              <a:rPr lang="en-US" sz="1400" b="1" u="sng" dirty="0"/>
              <a:t>Other Non-IPAC Data </a:t>
            </a:r>
            <a:r>
              <a:rPr lang="en-US" sz="1400" b="1" u="sng" dirty="0" smtClean="0"/>
              <a:t>Fields</a:t>
            </a:r>
          </a:p>
          <a:p>
            <a:pPr marL="735012" lvl="2" indent="0" eaLnBrk="1" hangingPunct="1">
              <a:buNone/>
              <a:defRPr/>
            </a:pPr>
            <a:endParaRPr lang="en-US" sz="1400" dirty="0"/>
          </a:p>
          <a:p>
            <a:pPr marL="395287" indent="-342900" eaLnBrk="1" hangingPunct="1">
              <a:defRPr/>
            </a:pPr>
            <a:r>
              <a:rPr lang="en-US" sz="2000" dirty="0"/>
              <a:t>Modifications can be made to transactions with </a:t>
            </a:r>
            <a:r>
              <a:rPr lang="en-US" sz="2000" u="sng" dirty="0"/>
              <a:t>IPAC Status = </a:t>
            </a:r>
            <a:r>
              <a:rPr lang="en-US" sz="2000" u="sng" dirty="0" smtClean="0"/>
              <a:t>“</a:t>
            </a:r>
            <a:r>
              <a:rPr lang="en-US" sz="2000" b="1" u="sng" dirty="0" smtClean="0"/>
              <a:t>Received</a:t>
            </a:r>
            <a:r>
              <a:rPr lang="en-US" sz="2000" u="sng" dirty="0" smtClean="0"/>
              <a:t>” </a:t>
            </a:r>
            <a:r>
              <a:rPr lang="en-US" sz="2000" dirty="0"/>
              <a:t>or </a:t>
            </a:r>
            <a:r>
              <a:rPr lang="en-US" sz="2000" u="sng" dirty="0" smtClean="0"/>
              <a:t>“</a:t>
            </a:r>
            <a:r>
              <a:rPr lang="en-US" sz="2000" b="1" u="sng" dirty="0" smtClean="0"/>
              <a:t>Pending</a:t>
            </a:r>
            <a:r>
              <a:rPr lang="en-US" sz="2000" u="sng" dirty="0" smtClean="0"/>
              <a:t>”</a:t>
            </a:r>
            <a:r>
              <a:rPr lang="en-US" sz="2000" dirty="0" smtClean="0"/>
              <a:t> </a:t>
            </a:r>
            <a:r>
              <a:rPr lang="en-US" sz="2000" dirty="0"/>
              <a:t>and </a:t>
            </a:r>
            <a:r>
              <a:rPr lang="en-US" sz="2000" u="sng" dirty="0"/>
              <a:t>without a reference to another IPAC transaction</a:t>
            </a:r>
            <a:r>
              <a:rPr lang="en-US" sz="2000" dirty="0"/>
              <a:t>:</a:t>
            </a:r>
          </a:p>
          <a:p>
            <a:pPr marL="731837" lvl="1" indent="-342900" eaLnBrk="1" hangingPunct="1">
              <a:defRPr/>
            </a:pPr>
            <a:r>
              <a:rPr lang="en-US" sz="1600" dirty="0" smtClean="0"/>
              <a:t>Received</a:t>
            </a:r>
            <a:r>
              <a:rPr lang="en-US" sz="1600" dirty="0"/>
              <a:t>”  documents that meet the criteria above will be able to be cancelled if the document is not being </a:t>
            </a:r>
            <a:r>
              <a:rPr lang="en-US" sz="1600" dirty="0" smtClean="0"/>
              <a:t>referenced.</a:t>
            </a:r>
            <a:endParaRPr lang="en-US" sz="16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88</a:t>
            </a:fld>
            <a:endParaRPr lang="en-US" dirty="0"/>
          </a:p>
        </p:txBody>
      </p:sp>
    </p:spTree>
    <p:extLst>
      <p:ext uri="{BB962C8B-B14F-4D97-AF65-F5344CB8AC3E}">
        <p14:creationId xmlns:p14="http://schemas.microsoft.com/office/powerpoint/2010/main" val="25137188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z="1800" dirty="0"/>
              <a:t>7.1.2 Enhancement Features</a:t>
            </a:r>
          </a:p>
          <a:p>
            <a:pPr lvl="0"/>
            <a:r>
              <a:rPr lang="en-US" sz="1800" dirty="0"/>
              <a:t>Document </a:t>
            </a:r>
            <a:r>
              <a:rPr lang="en-US" sz="1800" dirty="0" smtClean="0"/>
              <a:t>Updates cont.  - New Fields: </a:t>
            </a:r>
          </a:p>
          <a:p>
            <a:pPr lvl="1"/>
            <a:r>
              <a:rPr lang="en-US" sz="1600" b="1" u="sng" dirty="0" smtClean="0"/>
              <a:t>External </a:t>
            </a:r>
            <a:r>
              <a:rPr lang="en-US" sz="1600" b="1" u="sng" dirty="0"/>
              <a:t>System </a:t>
            </a:r>
            <a:r>
              <a:rPr lang="en-US" sz="1600" b="1" u="sng" dirty="0" smtClean="0"/>
              <a:t>Amount </a:t>
            </a:r>
            <a:r>
              <a:rPr lang="en-US" sz="1600" dirty="0" smtClean="0"/>
              <a:t>- tracks </a:t>
            </a:r>
            <a:r>
              <a:rPr lang="en-US" sz="1600" dirty="0"/>
              <a:t>the amount of the transaction </a:t>
            </a:r>
            <a:r>
              <a:rPr lang="en-US" sz="1600" dirty="0" smtClean="0"/>
              <a:t>recorded </a:t>
            </a:r>
            <a:r>
              <a:rPr lang="en-US" sz="1600" dirty="0"/>
              <a:t>in </a:t>
            </a:r>
            <a:r>
              <a:rPr lang="en-US" sz="1600" dirty="0" smtClean="0"/>
              <a:t>the IPAC File.</a:t>
            </a:r>
          </a:p>
          <a:p>
            <a:pPr lvl="2"/>
            <a:r>
              <a:rPr lang="en-US" sz="1400" dirty="0"/>
              <a:t>A</a:t>
            </a:r>
            <a:r>
              <a:rPr lang="en-US" sz="1400" dirty="0" smtClean="0"/>
              <a:t>dded </a:t>
            </a:r>
            <a:r>
              <a:rPr lang="en-US" sz="1400" dirty="0"/>
              <a:t>to the CR and IP H</a:t>
            </a:r>
            <a:r>
              <a:rPr lang="en-US" sz="1400" dirty="0" smtClean="0"/>
              <a:t>eader and Accounting Line.</a:t>
            </a:r>
            <a:endParaRPr lang="en-US" sz="1400" dirty="0"/>
          </a:p>
          <a:p>
            <a:pPr marL="346075" lvl="1" indent="0">
              <a:buNone/>
            </a:pPr>
            <a:endParaRPr lang="en-US" sz="1800" dirty="0"/>
          </a:p>
          <a:p>
            <a:pPr lvl="1"/>
            <a:r>
              <a:rPr lang="en-US" sz="1600" b="1" u="sng" dirty="0" smtClean="0"/>
              <a:t>Modified </a:t>
            </a:r>
            <a:r>
              <a:rPr lang="en-US" sz="1600" b="1" u="sng" dirty="0"/>
              <a:t>External </a:t>
            </a:r>
            <a:r>
              <a:rPr lang="en-US" sz="1600" b="1" u="sng" dirty="0" smtClean="0"/>
              <a:t>Document</a:t>
            </a:r>
            <a:r>
              <a:rPr lang="en-US" sz="1600" b="1" dirty="0" smtClean="0"/>
              <a:t> </a:t>
            </a:r>
            <a:r>
              <a:rPr lang="en-US" sz="1600" dirty="0" smtClean="0"/>
              <a:t>– flag set </a:t>
            </a:r>
            <a:r>
              <a:rPr lang="en-US" sz="1600" dirty="0"/>
              <a:t>if the user changes the </a:t>
            </a:r>
            <a:r>
              <a:rPr lang="en-US" sz="1600" u="sng" dirty="0"/>
              <a:t>dollar amount</a:t>
            </a:r>
            <a:r>
              <a:rPr lang="en-US" sz="1600" dirty="0"/>
              <a:t> on accounting lines/itemized funding lines from what was received via </a:t>
            </a:r>
            <a:r>
              <a:rPr lang="en-US" sz="1600" dirty="0" smtClean="0"/>
              <a:t>IPAC.</a:t>
            </a:r>
          </a:p>
          <a:p>
            <a:pPr lvl="2"/>
            <a:r>
              <a:rPr lang="en-US" sz="1400" dirty="0" smtClean="0"/>
              <a:t>Added to </a:t>
            </a:r>
            <a:r>
              <a:rPr lang="en-US" sz="1400" dirty="0"/>
              <a:t>the CR and IP </a:t>
            </a:r>
            <a:r>
              <a:rPr lang="en-US" sz="1400" dirty="0" smtClean="0"/>
              <a:t>Accounting Line/Itemized Funding Line, document header, and Item Collection.</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89</a:t>
            </a:fld>
            <a:endParaRPr lang="en-US" dirty="0"/>
          </a:p>
        </p:txBody>
      </p:sp>
      <p:sp>
        <p:nvSpPr>
          <p:cNvPr id="6" name="Title 1"/>
          <p:cNvSpPr>
            <a:spLocks noGrp="1"/>
          </p:cNvSpPr>
          <p:nvPr>
            <p:ph type="title"/>
          </p:nvPr>
        </p:nvSpPr>
        <p:spPr>
          <a:xfrm>
            <a:off x="168522" y="331788"/>
            <a:ext cx="7381875" cy="563562"/>
          </a:xfrm>
        </p:spPr>
        <p:txBody>
          <a:bodyPr/>
          <a:lstStyle/>
          <a:p>
            <a:r>
              <a:rPr lang="en-US" dirty="0" smtClean="0"/>
              <a:t>Modify IPAC – Enhancement Features</a:t>
            </a:r>
            <a:endParaRPr lang="en-US" dirty="0"/>
          </a:p>
        </p:txBody>
      </p:sp>
      <p:pic>
        <p:nvPicPr>
          <p:cNvPr id="1441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431" y="4653627"/>
            <a:ext cx="5783263" cy="10477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411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Components</a:t>
            </a:r>
            <a:endParaRPr lang="en-US" dirty="0"/>
          </a:p>
        </p:txBody>
      </p:sp>
      <p:sp>
        <p:nvSpPr>
          <p:cNvPr id="3" name="Content Placeholder 2"/>
          <p:cNvSpPr>
            <a:spLocks noGrp="1"/>
          </p:cNvSpPr>
          <p:nvPr>
            <p:ph idx="1"/>
          </p:nvPr>
        </p:nvSpPr>
        <p:spPr>
          <a:xfrm>
            <a:off x="522783" y="1430008"/>
            <a:ext cx="8229600" cy="4525962"/>
          </a:xfrm>
        </p:spPr>
        <p:txBody>
          <a:bodyPr/>
          <a:lstStyle/>
          <a:p>
            <a:pPr>
              <a:spcAft>
                <a:spcPts val="600"/>
              </a:spcAft>
            </a:pPr>
            <a:r>
              <a:rPr lang="en-US" sz="2000" b="1" dirty="0" smtClean="0"/>
              <a:t>Reporting</a:t>
            </a:r>
          </a:p>
          <a:p>
            <a:pPr lvl="1" eaLnBrk="1" hangingPunct="1">
              <a:spcAft>
                <a:spcPts val="600"/>
              </a:spcAft>
            </a:pPr>
            <a:r>
              <a:rPr lang="en-US" sz="2000" dirty="0" smtClean="0"/>
              <a:t>The Business Objects Universe – allows GSA to generate user </a:t>
            </a:r>
            <a:r>
              <a:rPr lang="en-US" sz="2000" dirty="0" smtClean="0"/>
              <a:t>queries.</a:t>
            </a:r>
            <a:endParaRPr lang="en-US" sz="2000" dirty="0" smtClean="0"/>
          </a:p>
          <a:p>
            <a:pPr lvl="1" eaLnBrk="1" hangingPunct="1">
              <a:spcAft>
                <a:spcPts val="600"/>
              </a:spcAft>
            </a:pPr>
            <a:r>
              <a:rPr lang="en-US" sz="2000" dirty="0" smtClean="0"/>
              <a:t>BIRT Reports – standard Pegasys </a:t>
            </a:r>
            <a:r>
              <a:rPr lang="en-US" sz="2000" dirty="0" smtClean="0"/>
              <a:t>reports.</a:t>
            </a:r>
            <a:endParaRPr lang="en-US" sz="2000" dirty="0" smtClean="0"/>
          </a:p>
          <a:p>
            <a:pPr lvl="1" eaLnBrk="1" hangingPunct="1">
              <a:spcAft>
                <a:spcPts val="600"/>
              </a:spcAft>
            </a:pPr>
            <a:endParaRPr lang="en-US" sz="800" b="1" dirty="0" smtClean="0"/>
          </a:p>
          <a:p>
            <a:pPr>
              <a:spcAft>
                <a:spcPts val="1200"/>
              </a:spcAft>
            </a:pPr>
            <a:r>
              <a:rPr lang="en-US" sz="2000" b="1" dirty="0" smtClean="0"/>
              <a:t>VCSS</a:t>
            </a:r>
            <a:endParaRPr lang="en-US" sz="2000" dirty="0" smtClean="0"/>
          </a:p>
          <a:p>
            <a:pPr lvl="1">
              <a:spcAft>
                <a:spcPts val="1200"/>
              </a:spcAft>
            </a:pPr>
            <a:r>
              <a:rPr lang="en-US" sz="2000" dirty="0" smtClean="0"/>
              <a:t>The Vendor or </a:t>
            </a:r>
            <a:r>
              <a:rPr lang="en-US" sz="2000" dirty="0" smtClean="0"/>
              <a:t>Customer’s Web Portal to </a:t>
            </a:r>
            <a:r>
              <a:rPr lang="en-US" sz="2000" dirty="0" smtClean="0"/>
              <a:t>their account </a:t>
            </a:r>
            <a:r>
              <a:rPr lang="en-US" sz="2000" dirty="0" smtClean="0"/>
              <a:t>information in </a:t>
            </a:r>
            <a:r>
              <a:rPr lang="en-US" sz="2000" dirty="0" smtClean="0"/>
              <a:t>Pegasys.</a:t>
            </a:r>
            <a:endParaRPr lang="en-US" sz="2000" dirty="0" smtClean="0"/>
          </a:p>
          <a:p>
            <a:pPr lvl="2">
              <a:spcAft>
                <a:spcPts val="1200"/>
              </a:spcAft>
            </a:pPr>
            <a:r>
              <a:rPr lang="en-US" sz="2000" dirty="0" smtClean="0"/>
              <a:t>Allows </a:t>
            </a:r>
            <a:r>
              <a:rPr lang="en-US" sz="2000" dirty="0" smtClean="0"/>
              <a:t>Vendors to view </a:t>
            </a:r>
            <a:r>
              <a:rPr lang="en-US" sz="2000" dirty="0" smtClean="0"/>
              <a:t>Invoice and Payment information and </a:t>
            </a:r>
            <a:r>
              <a:rPr lang="en-US" sz="2000" dirty="0" smtClean="0"/>
              <a:t>Customers </a:t>
            </a:r>
            <a:r>
              <a:rPr lang="en-US" sz="2000" dirty="0" smtClean="0"/>
              <a:t>to view </a:t>
            </a:r>
            <a:r>
              <a:rPr lang="en-US" sz="2000" dirty="0" smtClean="0"/>
              <a:t>Billing and Collection information.</a:t>
            </a:r>
            <a:endParaRPr lang="en-US" sz="20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a:t>
            </a:fld>
            <a:endParaRPr lang="en-US" dirty="0"/>
          </a:p>
        </p:txBody>
      </p:sp>
    </p:spTree>
    <p:extLst>
      <p:ext uri="{BB962C8B-B14F-4D97-AF65-F5344CB8AC3E}">
        <p14:creationId xmlns:p14="http://schemas.microsoft.com/office/powerpoint/2010/main" val="38266949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788" y="1299792"/>
            <a:ext cx="8229600" cy="4525962"/>
          </a:xfrm>
        </p:spPr>
        <p:txBody>
          <a:bodyPr/>
          <a:lstStyle/>
          <a:p>
            <a:r>
              <a:rPr lang="en-US" sz="1800" dirty="0" smtClean="0"/>
              <a:t>7.1.2 Enhancement Features</a:t>
            </a:r>
          </a:p>
          <a:p>
            <a:r>
              <a:rPr lang="en-US" sz="1800" dirty="0" smtClean="0"/>
              <a:t>IPAC </a:t>
            </a:r>
            <a:r>
              <a:rPr lang="en-US" sz="1800" dirty="0"/>
              <a:t>Transaction </a:t>
            </a:r>
            <a:r>
              <a:rPr lang="en-US" sz="1800" dirty="0" smtClean="0"/>
              <a:t>Query new fields:</a:t>
            </a:r>
          </a:p>
          <a:p>
            <a:pPr lvl="1"/>
            <a:r>
              <a:rPr lang="en-US" sz="1800" dirty="0"/>
              <a:t>Added to the IPAC Transaction Query Search Criteria, Item Collection, and History </a:t>
            </a:r>
            <a:r>
              <a:rPr lang="en-US" sz="1800" dirty="0" smtClean="0"/>
              <a:t>page</a:t>
            </a:r>
            <a:r>
              <a:rPr lang="en-US" sz="1800" dirty="0"/>
              <a:t>.</a:t>
            </a:r>
            <a:endParaRPr lang="en-US" sz="2000" dirty="0"/>
          </a:p>
          <a:p>
            <a:pPr lvl="2"/>
            <a:r>
              <a:rPr lang="en-US" sz="1600" b="1" u="sng" dirty="0" smtClean="0"/>
              <a:t>Modified</a:t>
            </a:r>
            <a:r>
              <a:rPr lang="en-US" sz="1600" dirty="0" smtClean="0"/>
              <a:t> flag - </a:t>
            </a:r>
            <a:r>
              <a:rPr lang="en-US" sz="1600" dirty="0"/>
              <a:t>s</a:t>
            </a:r>
            <a:r>
              <a:rPr lang="en-US" sz="1600" dirty="0" smtClean="0"/>
              <a:t>et to True when user updates are made to Push and Pull payments.</a:t>
            </a:r>
            <a:endParaRPr lang="en-US" sz="2000" dirty="0"/>
          </a:p>
          <a:p>
            <a:pPr lvl="2"/>
            <a:r>
              <a:rPr lang="en-US" sz="1600" b="1" u="sng" dirty="0" smtClean="0"/>
              <a:t>Sender Initiated Adjustment</a:t>
            </a:r>
            <a:r>
              <a:rPr lang="en-US" sz="1600" dirty="0" smtClean="0"/>
              <a:t> flag – set to Yes when transaction is initiated by customer.</a:t>
            </a: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90</a:t>
            </a:fld>
            <a:endParaRPr lang="en-US" dirty="0"/>
          </a:p>
        </p:txBody>
      </p:sp>
      <p:sp>
        <p:nvSpPr>
          <p:cNvPr id="6" name="Title 1"/>
          <p:cNvSpPr>
            <a:spLocks noGrp="1"/>
          </p:cNvSpPr>
          <p:nvPr>
            <p:ph type="title"/>
          </p:nvPr>
        </p:nvSpPr>
        <p:spPr>
          <a:xfrm>
            <a:off x="168522" y="331788"/>
            <a:ext cx="7381875" cy="563562"/>
          </a:xfrm>
        </p:spPr>
        <p:txBody>
          <a:bodyPr/>
          <a:lstStyle/>
          <a:p>
            <a:r>
              <a:rPr lang="en-US" dirty="0" smtClean="0"/>
              <a:t>Modify IPAC – Enhancement Features</a:t>
            </a:r>
            <a:endParaRPr lang="en-US" dirty="0"/>
          </a:p>
        </p:txBody>
      </p:sp>
      <p:pic>
        <p:nvPicPr>
          <p:cNvPr id="144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629" y="3540642"/>
            <a:ext cx="4373069" cy="301964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19346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890" y="1299794"/>
            <a:ext cx="8229600" cy="4525962"/>
          </a:xfrm>
        </p:spPr>
        <p:txBody>
          <a:bodyPr/>
          <a:lstStyle/>
          <a:p>
            <a:r>
              <a:rPr lang="en-US" sz="1800" dirty="0" smtClean="0"/>
              <a:t>7.1.2 Enhancement Features</a:t>
            </a:r>
          </a:p>
          <a:p>
            <a:r>
              <a:rPr lang="en-US" sz="1800" dirty="0"/>
              <a:t>The Form Document Selection Query and the Purchase Query </a:t>
            </a:r>
            <a:r>
              <a:rPr lang="en-US" sz="1800" dirty="0" smtClean="0"/>
              <a:t>new fields:</a:t>
            </a:r>
            <a:endParaRPr lang="en-US" sz="2400" dirty="0"/>
          </a:p>
          <a:p>
            <a:pPr lvl="1"/>
            <a:r>
              <a:rPr lang="en-US" sz="1600" b="1" u="sng" dirty="0" smtClean="0"/>
              <a:t>IPAC </a:t>
            </a:r>
            <a:r>
              <a:rPr lang="en-US" sz="1600" b="1" u="sng" dirty="0"/>
              <a:t>Document </a:t>
            </a:r>
            <a:r>
              <a:rPr lang="en-US" sz="1600" b="1" u="sng" dirty="0" smtClean="0"/>
              <a:t>Identifier </a:t>
            </a:r>
            <a:r>
              <a:rPr lang="en-US" sz="1600" dirty="0"/>
              <a:t>is added as search criteria to facilitate research of obligations used for IPAC </a:t>
            </a:r>
            <a:r>
              <a:rPr lang="en-US" sz="1600" dirty="0" smtClean="0"/>
              <a:t>payments.</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91</a:t>
            </a:fld>
            <a:endParaRPr lang="en-US" dirty="0"/>
          </a:p>
        </p:txBody>
      </p:sp>
      <p:sp>
        <p:nvSpPr>
          <p:cNvPr id="6" name="Title 1"/>
          <p:cNvSpPr>
            <a:spLocks noGrp="1"/>
          </p:cNvSpPr>
          <p:nvPr>
            <p:ph type="title"/>
          </p:nvPr>
        </p:nvSpPr>
        <p:spPr>
          <a:xfrm>
            <a:off x="168522" y="331788"/>
            <a:ext cx="7381875" cy="563562"/>
          </a:xfrm>
        </p:spPr>
        <p:txBody>
          <a:bodyPr/>
          <a:lstStyle/>
          <a:p>
            <a:r>
              <a:rPr lang="en-US" dirty="0" smtClean="0"/>
              <a:t>Modify IPAC – Enhancement Features</a:t>
            </a:r>
            <a:endParaRPr lang="en-US" dirty="0"/>
          </a:p>
        </p:txBody>
      </p:sp>
      <p:pic>
        <p:nvPicPr>
          <p:cNvPr id="144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365" y="2496736"/>
            <a:ext cx="4939634" cy="41154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6741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t>7.1.2 Enhancement Features</a:t>
            </a:r>
          </a:p>
          <a:p>
            <a:r>
              <a:rPr lang="en-US" sz="2000" dirty="0"/>
              <a:t>Batch Job </a:t>
            </a:r>
            <a:r>
              <a:rPr lang="en-US" sz="2000" dirty="0" smtClean="0"/>
              <a:t>Updates:</a:t>
            </a:r>
            <a:endParaRPr lang="en-US" sz="2800" dirty="0"/>
          </a:p>
          <a:p>
            <a:pPr lvl="1"/>
            <a:r>
              <a:rPr lang="en-US" sz="1800" b="1" u="sng" dirty="0"/>
              <a:t>GSIPACIN </a:t>
            </a:r>
            <a:r>
              <a:rPr lang="en-US" sz="1800" dirty="0"/>
              <a:t>will be modified to:</a:t>
            </a:r>
            <a:endParaRPr lang="en-US" dirty="0"/>
          </a:p>
          <a:p>
            <a:pPr lvl="2"/>
            <a:r>
              <a:rPr lang="en-US" sz="1800" dirty="0"/>
              <a:t>Set the External System Amount on the CR and the </a:t>
            </a:r>
            <a:r>
              <a:rPr lang="en-US" sz="1800" dirty="0" smtClean="0"/>
              <a:t>IP. </a:t>
            </a:r>
            <a:endParaRPr lang="en-US" dirty="0"/>
          </a:p>
          <a:p>
            <a:pPr lvl="2"/>
            <a:r>
              <a:rPr lang="en-US" sz="1800" dirty="0"/>
              <a:t>Set the Modified External Document flag to False when the </a:t>
            </a:r>
            <a:r>
              <a:rPr lang="en-US" sz="1800" dirty="0" smtClean="0"/>
              <a:t>IPAC </a:t>
            </a:r>
            <a:r>
              <a:rPr lang="en-US" sz="1800" dirty="0"/>
              <a:t>transactions are created by the batch </a:t>
            </a:r>
            <a:r>
              <a:rPr lang="en-US" sz="1800" dirty="0" smtClean="0"/>
              <a:t>job.</a:t>
            </a:r>
            <a:endParaRPr lang="en-US" dirty="0"/>
          </a:p>
          <a:p>
            <a:pPr lvl="1"/>
            <a:r>
              <a:rPr lang="en-US" sz="1800" b="1" u="sng" dirty="0"/>
              <a:t>PCPROJBILL</a:t>
            </a:r>
            <a:r>
              <a:rPr lang="en-US" sz="1800" dirty="0"/>
              <a:t> will be modified to: </a:t>
            </a:r>
            <a:endParaRPr lang="en-US" dirty="0"/>
          </a:p>
          <a:p>
            <a:pPr lvl="2"/>
            <a:r>
              <a:rPr lang="en-US" sz="1800" dirty="0"/>
              <a:t>Added to set the IPAC Schedule Date as a batch </a:t>
            </a:r>
            <a:r>
              <a:rPr lang="en-US" sz="1800" dirty="0" smtClean="0"/>
              <a:t>parameter.</a:t>
            </a:r>
            <a:endParaRPr lang="en-US" dirty="0"/>
          </a:p>
          <a:p>
            <a:pPr lvl="1"/>
            <a:r>
              <a:rPr lang="en-US" sz="1800" b="1" u="sng" dirty="0"/>
              <a:t>GSIPACOUT</a:t>
            </a:r>
            <a:r>
              <a:rPr lang="en-US" sz="1800" dirty="0"/>
              <a:t> will be modified to:</a:t>
            </a:r>
            <a:endParaRPr lang="en-US" dirty="0"/>
          </a:p>
          <a:p>
            <a:pPr lvl="2"/>
            <a:r>
              <a:rPr lang="en-US" sz="1800" dirty="0"/>
              <a:t>Map the BD line description for each detail line </a:t>
            </a:r>
            <a:r>
              <a:rPr lang="en-US" sz="1800" dirty="0" smtClean="0"/>
              <a:t>from the </a:t>
            </a:r>
            <a:r>
              <a:rPr lang="en-US" sz="1800" dirty="0"/>
              <a:t>Articles or Services and Comments to Print fields </a:t>
            </a:r>
            <a:r>
              <a:rPr lang="en-US" sz="1800" dirty="0" smtClean="0"/>
              <a:t>if lines are blank.</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92</a:t>
            </a:fld>
            <a:endParaRPr lang="en-US" dirty="0"/>
          </a:p>
        </p:txBody>
      </p:sp>
      <p:sp>
        <p:nvSpPr>
          <p:cNvPr id="6" name="Title 1"/>
          <p:cNvSpPr>
            <a:spLocks noGrp="1"/>
          </p:cNvSpPr>
          <p:nvPr>
            <p:ph type="title"/>
          </p:nvPr>
        </p:nvSpPr>
        <p:spPr>
          <a:xfrm>
            <a:off x="168522" y="331788"/>
            <a:ext cx="7381875" cy="563562"/>
          </a:xfrm>
        </p:spPr>
        <p:txBody>
          <a:bodyPr/>
          <a:lstStyle/>
          <a:p>
            <a:r>
              <a:rPr lang="en-US" dirty="0" smtClean="0"/>
              <a:t>Modify IPAC – Enhancement Features</a:t>
            </a:r>
            <a:endParaRPr lang="en-US" dirty="0"/>
          </a:p>
        </p:txBody>
      </p:sp>
    </p:spTree>
    <p:extLst>
      <p:ext uri="{BB962C8B-B14F-4D97-AF65-F5344CB8AC3E}">
        <p14:creationId xmlns:p14="http://schemas.microsoft.com/office/powerpoint/2010/main" val="20770235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8</a:t>
            </a:r>
            <a:r>
              <a:rPr lang="en-US" sz="3600" dirty="0" smtClean="0"/>
              <a:t>:</a:t>
            </a:r>
          </a:p>
          <a:p>
            <a:pPr algn="ctr">
              <a:buNone/>
            </a:pPr>
            <a:r>
              <a:rPr lang="en-US" sz="3600" b="1" dirty="0" smtClean="0"/>
              <a:t>Project Cost Accounting (PCAS)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93</a:t>
            </a:fld>
            <a:endParaRPr lang="en-US" dirty="0"/>
          </a:p>
        </p:txBody>
      </p:sp>
    </p:spTree>
    <p:extLst>
      <p:ext uri="{BB962C8B-B14F-4D97-AF65-F5344CB8AC3E}">
        <p14:creationId xmlns:p14="http://schemas.microsoft.com/office/powerpoint/2010/main" val="15917439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PCAS Functionality Overview</a:t>
            </a:r>
            <a:endParaRPr lang="en-US" dirty="0"/>
          </a:p>
        </p:txBody>
      </p:sp>
      <p:sp>
        <p:nvSpPr>
          <p:cNvPr id="3" name="Content Placeholder 2"/>
          <p:cNvSpPr>
            <a:spLocks noGrp="1"/>
          </p:cNvSpPr>
          <p:nvPr>
            <p:ph idx="1"/>
          </p:nvPr>
        </p:nvSpPr>
        <p:spPr/>
        <p:txBody>
          <a:bodyPr/>
          <a:lstStyle/>
          <a:p>
            <a:pPr lvl="0"/>
            <a:r>
              <a:rPr lang="en-US" sz="2000" dirty="0"/>
              <a:t>PCAS functionality Overview</a:t>
            </a:r>
            <a:endParaRPr lang="en-US" sz="2800" dirty="0"/>
          </a:p>
          <a:p>
            <a:pPr lvl="1"/>
            <a:r>
              <a:rPr lang="en-US" sz="1800" dirty="0"/>
              <a:t>The Pegasys Project Cost Accounting Sub-System (PCAS) provides the management of </a:t>
            </a:r>
            <a:r>
              <a:rPr lang="en-US" sz="1800" dirty="0" smtClean="0"/>
              <a:t>spending/expenses</a:t>
            </a:r>
            <a:r>
              <a:rPr lang="en-US" sz="1800" dirty="0"/>
              <a:t>, </a:t>
            </a:r>
            <a:r>
              <a:rPr lang="en-US" sz="1800" dirty="0" smtClean="0"/>
              <a:t>billing/revenues </a:t>
            </a:r>
            <a:r>
              <a:rPr lang="en-US" sz="1800" dirty="0"/>
              <a:t>and </a:t>
            </a:r>
            <a:r>
              <a:rPr lang="en-US" sz="1800" dirty="0" smtClean="0"/>
              <a:t>collections </a:t>
            </a:r>
            <a:r>
              <a:rPr lang="en-US" sz="1800" dirty="0"/>
              <a:t>through the use of </a:t>
            </a:r>
            <a:r>
              <a:rPr lang="en-US" sz="1800" dirty="0" smtClean="0"/>
              <a:t>Agreements.</a:t>
            </a:r>
            <a:endParaRPr lang="en-US" dirty="0"/>
          </a:p>
          <a:p>
            <a:pPr lvl="2"/>
            <a:r>
              <a:rPr lang="en-US" sz="1800" dirty="0"/>
              <a:t>Agreements are used to define the terms and conditions for GSA to provide goods/services to its </a:t>
            </a:r>
            <a:r>
              <a:rPr lang="en-US" sz="1800" dirty="0" smtClean="0"/>
              <a:t>customer.</a:t>
            </a:r>
            <a:endParaRPr lang="en-US" dirty="0"/>
          </a:p>
          <a:p>
            <a:pPr lvl="3"/>
            <a:r>
              <a:rPr lang="en-US" sz="1600" dirty="0"/>
              <a:t>Records the amount of funding a customer agrees to provide to GSA in exchange for goods or </a:t>
            </a:r>
            <a:r>
              <a:rPr lang="en-US" sz="1600" dirty="0" smtClean="0"/>
              <a:t>services.</a:t>
            </a:r>
            <a:endParaRPr lang="en-US" sz="1600" dirty="0" smtClean="0"/>
          </a:p>
          <a:p>
            <a:pPr lvl="3"/>
            <a:endParaRPr lang="en-US" dirty="0"/>
          </a:p>
          <a:p>
            <a:pPr lvl="2"/>
            <a:r>
              <a:rPr lang="en-US" sz="1800" dirty="0"/>
              <a:t>Agreements provide an automated means of:</a:t>
            </a:r>
            <a:endParaRPr lang="en-US" dirty="0"/>
          </a:p>
          <a:p>
            <a:pPr lvl="3"/>
            <a:r>
              <a:rPr lang="en-US" sz="1600" dirty="0"/>
              <a:t>Tracking spending for procurement of goods and </a:t>
            </a:r>
            <a:r>
              <a:rPr lang="en-US" sz="1600" dirty="0" smtClean="0"/>
              <a:t>services.</a:t>
            </a:r>
            <a:endParaRPr lang="en-US" dirty="0"/>
          </a:p>
          <a:p>
            <a:pPr lvl="3"/>
            <a:r>
              <a:rPr lang="en-US" sz="1600" dirty="0"/>
              <a:t>Billing the customer for expenses </a:t>
            </a:r>
            <a:r>
              <a:rPr lang="en-US" sz="1600" dirty="0" smtClean="0"/>
              <a:t>incurred.</a:t>
            </a:r>
            <a:endParaRPr lang="en-US" dirty="0"/>
          </a:p>
          <a:p>
            <a:pPr lvl="3"/>
            <a:r>
              <a:rPr lang="en-US" sz="1600" dirty="0"/>
              <a:t>Tracking and receiving reimbursements for </a:t>
            </a:r>
            <a:r>
              <a:rPr lang="en-US" sz="1600" dirty="0" smtClean="0"/>
              <a:t>goods/costs/services.</a:t>
            </a:r>
            <a:endParaRPr lang="en-US"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94</a:t>
            </a:fld>
            <a:endParaRPr lang="en-US" dirty="0"/>
          </a:p>
        </p:txBody>
      </p:sp>
    </p:spTree>
    <p:extLst>
      <p:ext uri="{BB962C8B-B14F-4D97-AF65-F5344CB8AC3E}">
        <p14:creationId xmlns:p14="http://schemas.microsoft.com/office/powerpoint/2010/main" val="30448283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PCAS Enhancement Overview</a:t>
            </a:r>
            <a:endParaRPr lang="en-US" dirty="0"/>
          </a:p>
        </p:txBody>
      </p:sp>
      <p:sp>
        <p:nvSpPr>
          <p:cNvPr id="3" name="Content Placeholder 2"/>
          <p:cNvSpPr>
            <a:spLocks noGrp="1"/>
          </p:cNvSpPr>
          <p:nvPr>
            <p:ph idx="1"/>
          </p:nvPr>
        </p:nvSpPr>
        <p:spPr>
          <a:xfrm>
            <a:off x="595830" y="1395488"/>
            <a:ext cx="8229600" cy="4525962"/>
          </a:xfrm>
        </p:spPr>
        <p:txBody>
          <a:bodyPr/>
          <a:lstStyle/>
          <a:p>
            <a:r>
              <a:rPr lang="en-US" dirty="0" smtClean="0"/>
              <a:t>Rename Original Document Date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95</a:t>
            </a:fld>
            <a:endParaRPr lang="en-US" dirty="0"/>
          </a:p>
        </p:txBody>
      </p:sp>
    </p:spTree>
    <p:extLst>
      <p:ext uri="{BB962C8B-B14F-4D97-AF65-F5344CB8AC3E}">
        <p14:creationId xmlns:p14="http://schemas.microsoft.com/office/powerpoint/2010/main" val="1769707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Rename Original Document Date –</a:t>
            </a:r>
            <a:br>
              <a:rPr lang="en-US" dirty="0" smtClean="0"/>
            </a:br>
            <a:r>
              <a:rPr lang="en-US" dirty="0" smtClean="0"/>
              <a:t>Business Process</a:t>
            </a:r>
            <a:endParaRPr lang="en-US" dirty="0"/>
          </a:p>
        </p:txBody>
      </p:sp>
      <p:sp>
        <p:nvSpPr>
          <p:cNvPr id="3" name="Content Placeholder 2"/>
          <p:cNvSpPr>
            <a:spLocks noGrp="1"/>
          </p:cNvSpPr>
          <p:nvPr>
            <p:ph idx="1"/>
          </p:nvPr>
        </p:nvSpPr>
        <p:spPr>
          <a:xfrm>
            <a:off x="393812" y="1438017"/>
            <a:ext cx="8229600" cy="4525962"/>
          </a:xfrm>
        </p:spPr>
        <p:txBody>
          <a:bodyPr/>
          <a:lstStyle/>
          <a:p>
            <a:pPr lvl="1"/>
            <a:r>
              <a:rPr lang="en-US" sz="2000" dirty="0"/>
              <a:t>Agreements are set-up with internal and external customers to track work performed by GSA for the </a:t>
            </a:r>
            <a:r>
              <a:rPr lang="en-US" sz="2000" dirty="0" smtClean="0"/>
              <a:t>customer. </a:t>
            </a:r>
            <a:endParaRPr lang="en-US" sz="2800" dirty="0"/>
          </a:p>
          <a:p>
            <a:pPr lvl="2"/>
            <a:r>
              <a:rPr lang="en-US" sz="2000" dirty="0"/>
              <a:t>Agreement Entity</a:t>
            </a:r>
            <a:endParaRPr lang="en-US" sz="2800" dirty="0"/>
          </a:p>
          <a:p>
            <a:pPr lvl="3"/>
            <a:r>
              <a:rPr lang="en-US" sz="1800" dirty="0"/>
              <a:t>Track spending, costs, </a:t>
            </a:r>
            <a:r>
              <a:rPr lang="en-US" sz="1800" dirty="0" smtClean="0"/>
              <a:t>receivables </a:t>
            </a:r>
            <a:r>
              <a:rPr lang="en-US" sz="1800" dirty="0"/>
              <a:t>and the associated </a:t>
            </a:r>
            <a:r>
              <a:rPr lang="en-US" sz="1800" dirty="0" smtClean="0"/>
              <a:t>Documents.</a:t>
            </a:r>
            <a:endParaRPr lang="en-US" sz="2400" dirty="0"/>
          </a:p>
          <a:p>
            <a:pPr lvl="2"/>
            <a:r>
              <a:rPr lang="en-US" sz="2000" dirty="0"/>
              <a:t>Agreements are established by processing an Agreement </a:t>
            </a:r>
            <a:r>
              <a:rPr lang="en-US" sz="2000" dirty="0" smtClean="0"/>
              <a:t>Document.</a:t>
            </a:r>
            <a:endParaRPr lang="en-US" sz="2800" dirty="0"/>
          </a:p>
          <a:p>
            <a:pPr lvl="3"/>
            <a:r>
              <a:rPr lang="en-US" sz="1800" dirty="0"/>
              <a:t>Pegasys Document Categories:</a:t>
            </a:r>
            <a:endParaRPr lang="en-US" sz="2400" dirty="0"/>
          </a:p>
          <a:p>
            <a:pPr lvl="4"/>
            <a:r>
              <a:rPr lang="en-US" sz="1800" dirty="0"/>
              <a:t>ED – External Direct Agreement</a:t>
            </a:r>
            <a:endParaRPr lang="en-US" sz="2400" dirty="0"/>
          </a:p>
          <a:p>
            <a:pPr lvl="4"/>
            <a:r>
              <a:rPr lang="en-US" sz="1800" dirty="0"/>
              <a:t>ID – Internal Direct Agreement </a:t>
            </a:r>
            <a:endParaRPr lang="en-US" sz="2400" dirty="0"/>
          </a:p>
          <a:p>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96</a:t>
            </a:fld>
            <a:endParaRPr lang="en-US" dirty="0"/>
          </a:p>
        </p:txBody>
      </p:sp>
    </p:spTree>
    <p:extLst>
      <p:ext uri="{BB962C8B-B14F-4D97-AF65-F5344CB8AC3E}">
        <p14:creationId xmlns:p14="http://schemas.microsoft.com/office/powerpoint/2010/main" val="31063492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Original Document </a:t>
            </a:r>
            <a:r>
              <a:rPr lang="en-US" dirty="0" smtClean="0"/>
              <a:t>Date</a:t>
            </a:r>
            <a:endParaRPr lang="en-US" dirty="0"/>
          </a:p>
        </p:txBody>
      </p:sp>
      <p:sp>
        <p:nvSpPr>
          <p:cNvPr id="3" name="Content Placeholder 2"/>
          <p:cNvSpPr>
            <a:spLocks noGrp="1"/>
          </p:cNvSpPr>
          <p:nvPr>
            <p:ph idx="1"/>
          </p:nvPr>
        </p:nvSpPr>
        <p:spPr/>
        <p:txBody>
          <a:bodyPr/>
          <a:lstStyle/>
          <a:p>
            <a:r>
              <a:rPr lang="en-US" sz="2000" dirty="0" smtClean="0"/>
              <a:t>7.1.2 Enhancement</a:t>
            </a:r>
          </a:p>
          <a:p>
            <a:pPr marL="577850" lvl="2"/>
            <a:r>
              <a:rPr lang="en-US" sz="1800" u="sng" dirty="0" smtClean="0"/>
              <a:t>Original </a:t>
            </a:r>
            <a:r>
              <a:rPr lang="en-US" sz="1800" u="sng" dirty="0"/>
              <a:t>Document Date</a:t>
            </a:r>
            <a:r>
              <a:rPr lang="en-US" sz="1800" dirty="0"/>
              <a:t> field on the Agreement </a:t>
            </a:r>
            <a:r>
              <a:rPr lang="en-US" sz="1800" dirty="0" smtClean="0"/>
              <a:t>Header is </a:t>
            </a:r>
            <a:r>
              <a:rPr lang="en-US" sz="1800" dirty="0"/>
              <a:t>renamed to </a:t>
            </a:r>
            <a:r>
              <a:rPr lang="en-US" sz="1800" b="1" u="sng" dirty="0"/>
              <a:t>Agreement Start Date</a:t>
            </a:r>
            <a:r>
              <a:rPr lang="en-US" sz="1800" dirty="0"/>
              <a:t> </a:t>
            </a:r>
            <a:r>
              <a:rPr lang="en-US" sz="1800" dirty="0" smtClean="0"/>
              <a:t>to </a:t>
            </a:r>
            <a:r>
              <a:rPr lang="en-US" sz="1800" dirty="0"/>
              <a:t>easily determine when the agreement was first </a:t>
            </a:r>
            <a:r>
              <a:rPr lang="en-US" sz="1800" dirty="0" smtClean="0"/>
              <a:t>created.</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97</a:t>
            </a:fld>
            <a:endParaRPr lang="en-US" dirty="0"/>
          </a:p>
        </p:txBody>
      </p:sp>
      <p:pic>
        <p:nvPicPr>
          <p:cNvPr id="144589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61" y="2859605"/>
            <a:ext cx="6868632" cy="313344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730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9:</a:t>
            </a:r>
            <a:endParaRPr lang="en-US" sz="3600" dirty="0" smtClean="0"/>
          </a:p>
          <a:p>
            <a:pPr algn="ctr">
              <a:buNone/>
            </a:pPr>
            <a:r>
              <a:rPr lang="en-US" sz="3600" b="1" dirty="0" smtClean="0"/>
              <a:t>Accounts Payables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98</a:t>
            </a:fld>
            <a:endParaRPr lang="en-US" dirty="0"/>
          </a:p>
        </p:txBody>
      </p:sp>
    </p:spTree>
    <p:extLst>
      <p:ext uri="{BB962C8B-B14F-4D97-AF65-F5344CB8AC3E}">
        <p14:creationId xmlns:p14="http://schemas.microsoft.com/office/powerpoint/2010/main" val="11810301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800" dirty="0" smtClean="0"/>
              <a:t>Accounts Payable</a:t>
            </a:r>
            <a:br>
              <a:rPr lang="en-US" sz="2800" dirty="0" smtClean="0"/>
            </a:br>
            <a:r>
              <a:rPr lang="en-US" sz="2800" dirty="0" smtClean="0"/>
              <a:t>Functionality Overview</a:t>
            </a:r>
            <a:endParaRPr lang="en-US" dirty="0"/>
          </a:p>
        </p:txBody>
      </p:sp>
      <p:sp>
        <p:nvSpPr>
          <p:cNvPr id="3" name="Content Placeholder 2"/>
          <p:cNvSpPr>
            <a:spLocks noGrp="1"/>
          </p:cNvSpPr>
          <p:nvPr>
            <p:ph idx="1"/>
          </p:nvPr>
        </p:nvSpPr>
        <p:spPr>
          <a:xfrm>
            <a:off x="319383" y="1352956"/>
            <a:ext cx="8229600" cy="4525962"/>
          </a:xfrm>
        </p:spPr>
        <p:txBody>
          <a:bodyPr/>
          <a:lstStyle/>
          <a:p>
            <a:pPr lvl="1"/>
            <a:r>
              <a:rPr lang="en-US" sz="2000" dirty="0" smtClean="0"/>
              <a:t>The </a:t>
            </a:r>
            <a:r>
              <a:rPr lang="en-US" sz="2000" dirty="0"/>
              <a:t>Momentum Accounts Payable module allows the user to authorize payments to vendors, employees, or other agencies for goods or services provided. The user can:</a:t>
            </a:r>
          </a:p>
          <a:p>
            <a:pPr lvl="2"/>
            <a:r>
              <a:rPr lang="en-US" sz="1800" b="1" u="sng" dirty="0"/>
              <a:t>Authorize payments</a:t>
            </a:r>
            <a:r>
              <a:rPr lang="en-US" sz="1800" dirty="0"/>
              <a:t> manually or generate them automatically based on an agency’s operating </a:t>
            </a:r>
            <a:r>
              <a:rPr lang="en-US" sz="1800" dirty="0" smtClean="0"/>
              <a:t>procedures.</a:t>
            </a:r>
            <a:endParaRPr lang="en-US" sz="1800" dirty="0"/>
          </a:p>
          <a:p>
            <a:pPr lvl="2"/>
            <a:r>
              <a:rPr lang="en-US" sz="1800" b="1" u="sng" dirty="0"/>
              <a:t>Issue prepayment</a:t>
            </a:r>
            <a:r>
              <a:rPr lang="en-US" sz="1800" dirty="0"/>
              <a:t> and apply prepaid amounts to subsequent invoices, manage contract withholdings, and apply credits to existing or future </a:t>
            </a:r>
            <a:r>
              <a:rPr lang="en-US" sz="1800" dirty="0" smtClean="0"/>
              <a:t>payments.</a:t>
            </a:r>
            <a:endParaRPr lang="en-US" sz="1800" dirty="0"/>
          </a:p>
          <a:p>
            <a:pPr lvl="2"/>
            <a:r>
              <a:rPr lang="en-US" sz="1800" dirty="0"/>
              <a:t>Apply </a:t>
            </a:r>
            <a:r>
              <a:rPr lang="en-US" sz="1800" b="1" u="sng" dirty="0"/>
              <a:t>manual</a:t>
            </a:r>
            <a:r>
              <a:rPr lang="en-US" sz="1800" dirty="0"/>
              <a:t> </a:t>
            </a:r>
            <a:r>
              <a:rPr lang="en-US" sz="1800" dirty="0" smtClean="0"/>
              <a:t>interest &amp; </a:t>
            </a:r>
            <a:r>
              <a:rPr lang="en-US" sz="1800" dirty="0"/>
              <a:t>penalty </a:t>
            </a:r>
            <a:r>
              <a:rPr lang="en-US" sz="1800" b="1" u="sng" dirty="0"/>
              <a:t>charges</a:t>
            </a:r>
            <a:r>
              <a:rPr lang="en-US" sz="1800" dirty="0"/>
              <a:t> or manual </a:t>
            </a:r>
            <a:r>
              <a:rPr lang="en-US" sz="1800" b="1" u="sng" dirty="0"/>
              <a:t>discounts</a:t>
            </a:r>
            <a:r>
              <a:rPr lang="en-US" sz="1800" dirty="0"/>
              <a:t> to payments and issue refunds of over-collections or advances.</a:t>
            </a:r>
          </a:p>
          <a:p>
            <a:pPr lvl="1"/>
            <a:endParaRPr lang="en-US" sz="800" dirty="0" smtClean="0"/>
          </a:p>
          <a:p>
            <a:pPr lvl="1"/>
            <a:r>
              <a:rPr lang="en-US" sz="2000" dirty="0" smtClean="0"/>
              <a:t>Payments </a:t>
            </a:r>
            <a:r>
              <a:rPr lang="en-US" sz="2000" dirty="0"/>
              <a:t>are automatically scheduled for disbursement according to prompt payment regulations, vendor payment terms, and available discounts.</a:t>
            </a:r>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99</a:t>
            </a:fld>
            <a:endParaRPr lang="en-US" dirty="0"/>
          </a:p>
        </p:txBody>
      </p:sp>
    </p:spTree>
    <p:extLst>
      <p:ext uri="{BB962C8B-B14F-4D97-AF65-F5344CB8AC3E}">
        <p14:creationId xmlns:p14="http://schemas.microsoft.com/office/powerpoint/2010/main" val="1727911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5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6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7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75195E1359584F99718DEDE2C9E676" ma:contentTypeVersion="5" ma:contentTypeDescription="Create a new document." ma:contentTypeScope="" ma:versionID="6a3cf46e966c06a5ee040fa65616d7e4">
  <xsd:schema xmlns:xsd="http://www.w3.org/2001/XMLSchema" xmlns:p="http://schemas.microsoft.com/office/2006/metadata/properties" xmlns:ns2="64c86622-5fb5-439c-adbb-a479cea2d062" targetNamespace="http://schemas.microsoft.com/office/2006/metadata/properties" ma:root="true" ma:fieldsID="acbad8c24a7a2047e8dad8a83e68ecf0" ns2:_="">
    <xsd:import namespace="64c86622-5fb5-439c-adbb-a479cea2d062"/>
    <xsd:element name="properties">
      <xsd:complexType>
        <xsd:sequence>
          <xsd:element name="documentManagement">
            <xsd:complexType>
              <xsd:all>
                <xsd:element ref="ns2:level_x0020_1" minOccurs="0"/>
                <xsd:element ref="ns2:Level_x0020_2" minOccurs="0"/>
                <xsd:element ref="ns2:Level_x0020_3" minOccurs="0"/>
                <xsd:element ref="ns2:Level_x0020_4" minOccurs="0"/>
                <xsd:element ref="ns2:level_x0020_5" minOccurs="0"/>
              </xsd:all>
            </xsd:complexType>
          </xsd:element>
        </xsd:sequence>
      </xsd:complexType>
    </xsd:element>
  </xsd:schema>
  <xsd:schema xmlns:xsd="http://www.w3.org/2001/XMLSchema" xmlns:dms="http://schemas.microsoft.com/office/2006/documentManagement/types" targetNamespace="64c86622-5fb5-439c-adbb-a479cea2d062" elementFormDefault="qualified">
    <xsd:import namespace="http://schemas.microsoft.com/office/2006/documentManagement/types"/>
    <xsd:element name="level_x0020_1" ma:index="8" nillable="true" ma:displayName="level 1" ma:internalName="level_x0020_1">
      <xsd:simpleType>
        <xsd:restriction base="dms:Text">
          <xsd:maxLength value="255"/>
        </xsd:restriction>
      </xsd:simpleType>
    </xsd:element>
    <xsd:element name="Level_x0020_2" ma:index="9" nillable="true" ma:displayName="Level 2" ma:internalName="Level_x0020_2">
      <xsd:simpleType>
        <xsd:restriction base="dms:Text">
          <xsd:maxLength value="255"/>
        </xsd:restriction>
      </xsd:simpleType>
    </xsd:element>
    <xsd:element name="Level_x0020_3" ma:index="10" nillable="true" ma:displayName="Level 3" ma:internalName="Level_x0020_3">
      <xsd:simpleType>
        <xsd:restriction base="dms:Text">
          <xsd:maxLength value="255"/>
        </xsd:restriction>
      </xsd:simpleType>
    </xsd:element>
    <xsd:element name="Level_x0020_4" ma:index="11" nillable="true" ma:displayName="Level 4" ma:internalName="Level_x0020_4">
      <xsd:simpleType>
        <xsd:restriction base="dms:Text">
          <xsd:maxLength value="255"/>
        </xsd:restriction>
      </xsd:simpleType>
    </xsd:element>
    <xsd:element name="level_x0020_5" ma:index="12" nillable="true" ma:displayName="level 5" ma:internalName="level_x0020_5">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vel_x0020_1 xmlns="64c86622-5fb5-439c-adbb-a479cea2d062" xsi:nil="true"/>
    <level_x0020_5 xmlns="64c86622-5fb5-439c-adbb-a479cea2d062" xsi:nil="true"/>
    <Level_x0020_2 xmlns="64c86622-5fb5-439c-adbb-a479cea2d062" xsi:nil="true"/>
    <Level_x0020_3 xmlns="64c86622-5fb5-439c-adbb-a479cea2d062" xsi:nil="true"/>
    <Level_x0020_4 xmlns="64c86622-5fb5-439c-adbb-a479cea2d062" xsi:nil="true"/>
  </documentManagement>
</p:properties>
</file>

<file path=customXml/itemProps1.xml><?xml version="1.0" encoding="utf-8"?>
<ds:datastoreItem xmlns:ds="http://schemas.openxmlformats.org/officeDocument/2006/customXml" ds:itemID="{5C9F868C-BB56-4BD2-9763-0135CD6D38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c86622-5fb5-439c-adbb-a479cea2d062"/>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F5490DC-A877-4395-987E-82289DAD45B4}">
  <ds:schemaRefs>
    <ds:schemaRef ds:uri="http://schemas.microsoft.com/sharepoint/v3/contenttype/forms"/>
  </ds:schemaRefs>
</ds:datastoreItem>
</file>

<file path=customXml/itemProps3.xml><?xml version="1.0" encoding="utf-8"?>
<ds:datastoreItem xmlns:ds="http://schemas.openxmlformats.org/officeDocument/2006/customXml" ds:itemID="{173B5635-066A-4E4A-BD25-8760D4940B58}">
  <ds:schemaRefs>
    <ds:schemaRef ds:uri="http://purl.org/dc/elements/1.1/"/>
    <ds:schemaRef ds:uri="http://purl.org/dc/term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64c86622-5fb5-439c-adbb-a479cea2d062"/>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587748</TotalTime>
  <Words>12843</Words>
  <Application>Microsoft Office PowerPoint</Application>
  <PresentationFormat>On-screen Show (4:3)</PresentationFormat>
  <Paragraphs>1655</Paragraphs>
  <Slides>144</Slides>
  <Notes>51</Notes>
  <HiddenSlides>0</HiddenSlides>
  <MMClips>0</MMClips>
  <ScaleCrop>false</ScaleCrop>
  <HeadingPairs>
    <vt:vector size="6" baseType="variant">
      <vt:variant>
        <vt:lpstr>Theme</vt:lpstr>
      </vt:variant>
      <vt:variant>
        <vt:i4>79</vt:i4>
      </vt:variant>
      <vt:variant>
        <vt:lpstr>Embedded OLE Servers</vt:lpstr>
      </vt:variant>
      <vt:variant>
        <vt:i4>1</vt:i4>
      </vt:variant>
      <vt:variant>
        <vt:lpstr>Slide Titles</vt:lpstr>
      </vt:variant>
      <vt:variant>
        <vt:i4>144</vt:i4>
      </vt:variant>
    </vt:vector>
  </HeadingPairs>
  <TitlesOfParts>
    <vt:vector size="224" baseType="lpstr">
      <vt:lpstr>1_CGI Federal</vt:lpstr>
      <vt:lpstr>2_CGI Federal</vt:lpstr>
      <vt:lpstr>27_CGI Federal</vt:lpstr>
      <vt:lpstr>3_CGI Federal</vt:lpstr>
      <vt:lpstr>4_CGI Federal</vt:lpstr>
      <vt:lpstr>25_CGI Federal</vt:lpstr>
      <vt:lpstr>26_CGI Federal</vt:lpstr>
      <vt:lpstr>5_CGI Federal</vt:lpstr>
      <vt:lpstr>21_CGI Federal</vt:lpstr>
      <vt:lpstr>6_CGI Federal</vt:lpstr>
      <vt:lpstr>7_CGI Federal</vt:lpstr>
      <vt:lpstr>8_CGI Federal</vt:lpstr>
      <vt:lpstr>9_CGI Federal</vt:lpstr>
      <vt:lpstr>10_CGI Federal</vt:lpstr>
      <vt:lpstr>11_CGI Federal</vt:lpstr>
      <vt:lpstr>12_CGI Federal</vt:lpstr>
      <vt:lpstr>13_CGI Federal</vt:lpstr>
      <vt:lpstr>14_CGI Federal</vt:lpstr>
      <vt:lpstr>15_CGI Federal</vt:lpstr>
      <vt:lpstr>16_CGI Federal</vt:lpstr>
      <vt:lpstr>17_CGI Federal</vt:lpstr>
      <vt:lpstr>18_CGI Federal</vt:lpstr>
      <vt:lpstr>19_CGI Federal</vt:lpstr>
      <vt:lpstr>20_CGI Federal</vt:lpstr>
      <vt:lpstr>22_CGI Federal</vt:lpstr>
      <vt:lpstr>23_CGI Federal</vt:lpstr>
      <vt:lpstr>24_CGI Federal</vt:lpstr>
      <vt:lpstr>28_CGI Federal</vt:lpstr>
      <vt:lpstr>29_CGI Federal</vt:lpstr>
      <vt:lpstr>30_CGI Federal</vt:lpstr>
      <vt:lpstr>31_CGI Federal</vt:lpstr>
      <vt:lpstr>32_CGI Federal</vt:lpstr>
      <vt:lpstr>33_CGI Federal</vt:lpstr>
      <vt:lpstr>34_CGI Federal</vt:lpstr>
      <vt:lpstr>35_CGI Federal</vt:lpstr>
      <vt:lpstr>36_CGI Federal</vt:lpstr>
      <vt:lpstr>37_CGI Federal</vt:lpstr>
      <vt:lpstr>38_CGI Federal</vt:lpstr>
      <vt:lpstr>39_CGI Federal</vt:lpstr>
      <vt:lpstr>40_CGI Federal</vt:lpstr>
      <vt:lpstr>41_CGI Federal</vt:lpstr>
      <vt:lpstr>42_CGI Federal</vt:lpstr>
      <vt:lpstr>43_CGI Federal</vt:lpstr>
      <vt:lpstr>44_CGI Federal</vt:lpstr>
      <vt:lpstr>45_CGI Federal</vt:lpstr>
      <vt:lpstr>46_CGI Federal</vt:lpstr>
      <vt:lpstr>47_CGI Federal</vt:lpstr>
      <vt:lpstr>48_CGI Federal</vt:lpstr>
      <vt:lpstr>49_CGI Federal</vt:lpstr>
      <vt:lpstr>50_CGI Federal</vt:lpstr>
      <vt:lpstr>51_CGI Federal</vt:lpstr>
      <vt:lpstr>52_CGI Federal</vt:lpstr>
      <vt:lpstr>53_CGI Federal</vt:lpstr>
      <vt:lpstr>54_CGI Federal</vt:lpstr>
      <vt:lpstr>55_CGI Federal</vt:lpstr>
      <vt:lpstr>56_CGI Federal</vt:lpstr>
      <vt:lpstr>57_CGI Federal</vt:lpstr>
      <vt:lpstr>58_CGI Federal</vt:lpstr>
      <vt:lpstr>59_CGI Federal</vt:lpstr>
      <vt:lpstr>60_CGI Federal</vt:lpstr>
      <vt:lpstr>61_CGI Federal</vt:lpstr>
      <vt:lpstr>62_CGI Federal</vt:lpstr>
      <vt:lpstr>63_CGI Federal</vt:lpstr>
      <vt:lpstr>64_CGI Federal</vt:lpstr>
      <vt:lpstr>65_CGI Federal</vt:lpstr>
      <vt:lpstr>66_CGI Federal</vt:lpstr>
      <vt:lpstr>67_CGI Federal</vt:lpstr>
      <vt:lpstr>68_CGI Federal</vt:lpstr>
      <vt:lpstr>69_CGI Federal</vt:lpstr>
      <vt:lpstr>70_CGI Federal</vt:lpstr>
      <vt:lpstr>71_CGI Federal</vt:lpstr>
      <vt:lpstr>72_CGI Federal</vt:lpstr>
      <vt:lpstr>73_CGI Federal</vt:lpstr>
      <vt:lpstr>74_CGI Federal</vt:lpstr>
      <vt:lpstr>75_CGI Federal</vt:lpstr>
      <vt:lpstr>76_CGI Federal</vt:lpstr>
      <vt:lpstr>77_CGI Federal</vt:lpstr>
      <vt:lpstr>78_CGI Federal</vt:lpstr>
      <vt:lpstr>79_CGI Federal</vt:lpstr>
      <vt:lpstr>Picture</vt:lpstr>
      <vt:lpstr>Pegasys 7.1.2 Upgrade  Finance Center Training </vt:lpstr>
      <vt:lpstr>Table of Contents</vt:lpstr>
      <vt:lpstr>PowerPoint Presentation</vt:lpstr>
      <vt:lpstr>Pegasys History</vt:lpstr>
      <vt:lpstr>7.1.2 Upgrade System Components</vt:lpstr>
      <vt:lpstr>Pegasys</vt:lpstr>
      <vt:lpstr>System Components</vt:lpstr>
      <vt:lpstr>System Components</vt:lpstr>
      <vt:lpstr>System Components</vt:lpstr>
      <vt:lpstr>PowerPoint Presentation</vt:lpstr>
      <vt:lpstr>General Systems  Functionality Overview</vt:lpstr>
      <vt:lpstr>General Systems Enhancement Overview</vt:lpstr>
      <vt:lpstr>Relationship Edits on Dimension  and Vendor Reference Tables</vt:lpstr>
      <vt:lpstr>Relationship Edits on Dimension  and Vendor Reference Tables</vt:lpstr>
      <vt:lpstr>Relationship Edits on Dimension  and Vendor Reference Tables</vt:lpstr>
      <vt:lpstr>Add Miscellaneous Reference Functionality to  Standard Vouchers and Journal Vouchers</vt:lpstr>
      <vt:lpstr>Add Miscellaneous Reference Functionality to  Standard Vouchers and Journal Vouchers</vt:lpstr>
      <vt:lpstr>Propagate Component  TSYM System Wide</vt:lpstr>
      <vt:lpstr>Propagate Component  TSYM System Wide</vt:lpstr>
      <vt:lpstr>Propagate Component  TSYM System Wide</vt:lpstr>
      <vt:lpstr>Propagate Component  TSYM System Wide</vt:lpstr>
      <vt:lpstr>Propagate Component  TSYM System Wide</vt:lpstr>
      <vt:lpstr>Propagate Component  TSYM System Wide</vt:lpstr>
      <vt:lpstr>PowerPoint Presentation</vt:lpstr>
      <vt:lpstr>Reference Data Enhancement Overview</vt:lpstr>
      <vt:lpstr>Product and Service Code Updates –  Business Process</vt:lpstr>
      <vt:lpstr>Product and Service Code Updates</vt:lpstr>
      <vt:lpstr>Product and Service Code Updates</vt:lpstr>
      <vt:lpstr>Product and Service Code Updates</vt:lpstr>
      <vt:lpstr>PowerPoint Presentation</vt:lpstr>
      <vt:lpstr>Fixed Asset Functionality Overview</vt:lpstr>
      <vt:lpstr>Fixed Asset Module - Pegasys</vt:lpstr>
      <vt:lpstr>Fixed Asset Enhancement Overview</vt:lpstr>
      <vt:lpstr>Add Asset Number to Journal  and Search to Spending History</vt:lpstr>
      <vt:lpstr>Add Asset Number to Journal  and Search to Spending History</vt:lpstr>
      <vt:lpstr>Add Asset Number to Journal  and Search to Spending History</vt:lpstr>
      <vt:lpstr>Add Asset Number to Journal  and Search to Spending History</vt:lpstr>
      <vt:lpstr>PowerPoint Presentation</vt:lpstr>
      <vt:lpstr>General Ledger  Functionality Overview</vt:lpstr>
      <vt:lpstr>General Ledger  Functionality Overview</vt:lpstr>
      <vt:lpstr>General Ledger Enhancement Overview</vt:lpstr>
      <vt:lpstr>GTAS - SGL and GL Account Expansion</vt:lpstr>
      <vt:lpstr>Annual Close Improvements – Business Process</vt:lpstr>
      <vt:lpstr>Annual Close Improvements</vt:lpstr>
      <vt:lpstr>Annual Close Improvements cont.</vt:lpstr>
      <vt:lpstr>Annual Close Improvements cont.</vt:lpstr>
      <vt:lpstr>Posting Model Information –  Enhancement Features</vt:lpstr>
      <vt:lpstr>Posting Model Information – Enhancement Features</vt:lpstr>
      <vt:lpstr>Posting Model Information – Enhancement Features</vt:lpstr>
      <vt:lpstr>Posting Model Information – Enhancement Features</vt:lpstr>
      <vt:lpstr>GL and Entity Rebuild Performance Improvement – GL Rebuild Process</vt:lpstr>
      <vt:lpstr>GL and Entity Rebuild Performance Improvement</vt:lpstr>
      <vt:lpstr>GL and Entity Rebuild Performance Improvement</vt:lpstr>
      <vt:lpstr>GL and Entity Rebuild Performance Improvement</vt:lpstr>
      <vt:lpstr>Document Reversal Additional  Parameters – Business Process</vt:lpstr>
      <vt:lpstr>Document Reversal Additional  Parameters</vt:lpstr>
      <vt:lpstr>Multiple Journal Postings for  IPAC Payments – Business Reason</vt:lpstr>
      <vt:lpstr>Multiple Journal Postings for   IPAC Payments – Business Reason</vt:lpstr>
      <vt:lpstr>Multiple Journal Postings for   IPAC Payments</vt:lpstr>
      <vt:lpstr>Multiple Journal Postings for   IPAC Payments</vt:lpstr>
      <vt:lpstr>Multiple Journal Postings for   IPAC Payments</vt:lpstr>
      <vt:lpstr>PowerPoint Presentation</vt:lpstr>
      <vt:lpstr>CCRC Business Reason</vt:lpstr>
      <vt:lpstr>CCRC Functionality</vt:lpstr>
      <vt:lpstr>CCRC Enhancement Overview</vt:lpstr>
      <vt:lpstr>SAM Entity Management –  Data Import Capabilities</vt:lpstr>
      <vt:lpstr>SAM Entity Management –  Capture Additional Data</vt:lpstr>
      <vt:lpstr>SAM Entity Management –  Capture Additional Data</vt:lpstr>
      <vt:lpstr>CCRC Case Insensitive Queries</vt:lpstr>
      <vt:lpstr>CCRC Tax Number ID Field Update</vt:lpstr>
      <vt:lpstr>PowerPoint Presentation</vt:lpstr>
      <vt:lpstr>Accounts Receivable  Functionality Overview</vt:lpstr>
      <vt:lpstr>The General Receivables Lifecycle</vt:lpstr>
      <vt:lpstr>Accounts Receivable Lifecycle</vt:lpstr>
      <vt:lpstr>Billing Enhancements Overview</vt:lpstr>
      <vt:lpstr>Customer BETC Business Reason</vt:lpstr>
      <vt:lpstr>Customer BETC –  IPAC Business Process</vt:lpstr>
      <vt:lpstr>Customer BETC –  Enhancement Features</vt:lpstr>
      <vt:lpstr>Customer BETC –  Enhancement Features</vt:lpstr>
      <vt:lpstr>Customer TSYM –  Enhancement Features</vt:lpstr>
      <vt:lpstr>Distinct Collection Due Dates for  Federal and Non Federal Vendors</vt:lpstr>
      <vt:lpstr>Distinct Collection Due Dates for  Federal and Non Federal Vendors</vt:lpstr>
      <vt:lpstr>Distinct Collection Due Dates for  Federal and Non Federal Vendors</vt:lpstr>
      <vt:lpstr>Distinct Collection Due Dates for  Federal and Non Federal Vendors</vt:lpstr>
      <vt:lpstr>Distinct Collection Due Dates for  Federal and Non Federal Vendors</vt:lpstr>
      <vt:lpstr>Modify IPAC – IPAC Process</vt:lpstr>
      <vt:lpstr>Modify IPAC – Business Process</vt:lpstr>
      <vt:lpstr>Modify IPAC – Enhancement Features</vt:lpstr>
      <vt:lpstr>Modify IPAC – Enhancement Features</vt:lpstr>
      <vt:lpstr>Modify IPAC – Enhancement Features</vt:lpstr>
      <vt:lpstr>Modify IPAC – Enhancement Features</vt:lpstr>
      <vt:lpstr>Modify IPAC – Enhancement Features</vt:lpstr>
      <vt:lpstr>PowerPoint Presentation</vt:lpstr>
      <vt:lpstr>PCAS Functionality Overview</vt:lpstr>
      <vt:lpstr>PCAS Enhancement Overview</vt:lpstr>
      <vt:lpstr>Rename Original Document Date – Business Process</vt:lpstr>
      <vt:lpstr>Rename Original Document Date</vt:lpstr>
      <vt:lpstr>PowerPoint Presentation</vt:lpstr>
      <vt:lpstr>Accounts Payable Functionality Overview</vt:lpstr>
      <vt:lpstr>Accounts Payable  Functionality Overview</vt:lpstr>
      <vt:lpstr>Accounts Payable Enhancement Overview</vt:lpstr>
      <vt:lpstr>Support Do Not Pay –  Business Reason</vt:lpstr>
      <vt:lpstr>Support Do Not Pay –  Enhancement Business Process</vt:lpstr>
      <vt:lpstr>Support Do Not Pay - Pegasys</vt:lpstr>
      <vt:lpstr>Support Do Not Pay – Pegasys</vt:lpstr>
      <vt:lpstr>Support Do Not Pay - Pegasys</vt:lpstr>
      <vt:lpstr>Support Do Not Pay - Pegasys</vt:lpstr>
      <vt:lpstr>Accounts Payable Transaction New Fields</vt:lpstr>
      <vt:lpstr>Log Date</vt:lpstr>
      <vt:lpstr>Log Date</vt:lpstr>
      <vt:lpstr>PowerPoint Presentation</vt:lpstr>
      <vt:lpstr>Automated Disbursements  Functionality Overview</vt:lpstr>
      <vt:lpstr>Automated Disbursements  Functionality Overview</vt:lpstr>
      <vt:lpstr>Automated Disbursements  Enhancements Overview</vt:lpstr>
      <vt:lpstr>Automated Disbursements – Improved  Querying of Disbursement Cancellations</vt:lpstr>
      <vt:lpstr>Automated Disbursements – Improved  Querying of Disbursement Cancellations</vt:lpstr>
      <vt:lpstr>Automated Disbursements: Support  PAM File Format Version 5.0.0</vt:lpstr>
      <vt:lpstr>Automated Disbursements: Support  PAM File Format Version 5.0.0</vt:lpstr>
      <vt:lpstr>Automated Disbursements:   Additional PAM Enhancements</vt:lpstr>
      <vt:lpstr>Automated Disbursements:   Additional PAM Enhancements</vt:lpstr>
      <vt:lpstr>Automated Disbursements:   Additional PAM Enhancements</vt:lpstr>
      <vt:lpstr>PowerPoint Presentation</vt:lpstr>
      <vt:lpstr>VCSS Enhancement Overview</vt:lpstr>
      <vt:lpstr>VCSS Functionality Overview</vt:lpstr>
      <vt:lpstr>Transmit Itemized Order Corrections to VCSS – Business Process</vt:lpstr>
      <vt:lpstr>Transmit Itemized Order Corrections to VCSS</vt:lpstr>
      <vt:lpstr>Transmit Itemized Order Corrections to VCSS</vt:lpstr>
      <vt:lpstr>Allow for Input Files in VCSS –  Functionality Overview</vt:lpstr>
      <vt:lpstr>Allow for Input Files in VCSS</vt:lpstr>
      <vt:lpstr>Allow for Input Files in VCSS</vt:lpstr>
      <vt:lpstr>Allow for Input Files in VCSS</vt:lpstr>
      <vt:lpstr>Allow for Input Files in VCSS</vt:lpstr>
      <vt:lpstr>PowerPoint Presentation</vt:lpstr>
      <vt:lpstr>Additional Items</vt:lpstr>
      <vt:lpstr>Login Confirmation Message</vt:lpstr>
      <vt:lpstr>Blank Rows</vt:lpstr>
      <vt:lpstr>Secured Field Searching</vt:lpstr>
      <vt:lpstr>Identity Provider (IdP) tabs</vt:lpstr>
      <vt:lpstr>Identity Provider (IdP) Tabs</vt:lpstr>
      <vt:lpstr>Setting Up Security Questions</vt:lpstr>
      <vt:lpstr>Setting Up Security Questions cont.</vt:lpstr>
      <vt:lpstr>Setting Up Security Questions cont.</vt:lpstr>
      <vt:lpstr>IdP Return to Pegasys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Center Training Draft</dc:title>
  <dc:creator>Dou, Nancy (CGI Federal)</dc:creator>
  <cp:lastModifiedBy>Dou, Nancy </cp:lastModifiedBy>
  <cp:revision>3454</cp:revision>
  <dcterms:created xsi:type="dcterms:W3CDTF">2004-04-30T16:33:22Z</dcterms:created>
  <dcterms:modified xsi:type="dcterms:W3CDTF">2014-12-11T21:38:03Z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dEmail">
    <vt:lpwstr>No</vt:lpwstr>
  </property>
  <property fmtid="{D5CDD505-2E9C-101B-9397-08002B2CF9AE}" pid="3" name="Author0">
    <vt:lpwstr>210</vt:lpwstr>
  </property>
  <property fmtid="{D5CDD505-2E9C-101B-9397-08002B2CF9AE}" pid="4" name="Date">
    <vt:lpwstr>2010-12-16T00:00:00Z</vt:lpwstr>
  </property>
  <property fmtid="{D5CDD505-2E9C-101B-9397-08002B2CF9AE}" pid="5" name="Team">
    <vt:lpwstr>New Initiatives</vt:lpwstr>
  </property>
  <property fmtid="{D5CDD505-2E9C-101B-9397-08002B2CF9AE}" pid="6" name="MailTo">
    <vt:lpwstr/>
  </property>
  <property fmtid="{D5CDD505-2E9C-101B-9397-08002B2CF9AE}" pid="7" name="Body/Comments">
    <vt:lpwstr/>
  </property>
  <property fmtid="{D5CDD505-2E9C-101B-9397-08002B2CF9AE}" pid="8" name="Abstract">
    <vt:lpwstr/>
  </property>
  <property fmtid="{D5CDD505-2E9C-101B-9397-08002B2CF9AE}" pid="9" name="MailCC">
    <vt:lpwstr/>
  </property>
  <property fmtid="{D5CDD505-2E9C-101B-9397-08002B2CF9AE}" pid="10" name="History">
    <vt:lpwstr/>
  </property>
  <property fmtid="{D5CDD505-2E9C-101B-9397-08002B2CF9AE}" pid="11" name="ContentTypeId">
    <vt:lpwstr>0x010100F575195E1359584F99718DEDE2C9E676</vt:lpwstr>
  </property>
</Properties>
</file>